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2"/>
    <p:sldMasterId id="2147483698" r:id="rId3"/>
  </p:sldMasterIdLst>
  <p:notesMasterIdLst>
    <p:notesMasterId r:id="rId51"/>
  </p:notesMasterIdLst>
  <p:handoutMasterIdLst>
    <p:handoutMasterId r:id="rId52"/>
  </p:handoutMasterIdLst>
  <p:sldIdLst>
    <p:sldId id="659" r:id="rId4"/>
    <p:sldId id="671" r:id="rId5"/>
    <p:sldId id="672" r:id="rId6"/>
    <p:sldId id="665" r:id="rId7"/>
    <p:sldId id="663" r:id="rId8"/>
    <p:sldId id="686" r:id="rId9"/>
    <p:sldId id="688" r:id="rId10"/>
    <p:sldId id="687" r:id="rId11"/>
    <p:sldId id="667" r:id="rId12"/>
    <p:sldId id="669" r:id="rId13"/>
    <p:sldId id="713" r:id="rId14"/>
    <p:sldId id="670" r:id="rId15"/>
    <p:sldId id="694" r:id="rId16"/>
    <p:sldId id="680" r:id="rId17"/>
    <p:sldId id="681" r:id="rId18"/>
    <p:sldId id="712" r:id="rId19"/>
    <p:sldId id="695" r:id="rId20"/>
    <p:sldId id="699" r:id="rId21"/>
    <p:sldId id="698" r:id="rId22"/>
    <p:sldId id="697" r:id="rId23"/>
    <p:sldId id="717" r:id="rId24"/>
    <p:sldId id="693" r:id="rId25"/>
    <p:sldId id="268" r:id="rId26"/>
    <p:sldId id="269" r:id="rId27"/>
    <p:sldId id="270" r:id="rId28"/>
    <p:sldId id="271" r:id="rId29"/>
    <p:sldId id="272" r:id="rId30"/>
    <p:sldId id="273" r:id="rId31"/>
    <p:sldId id="274" r:id="rId32"/>
    <p:sldId id="275" r:id="rId33"/>
    <p:sldId id="276" r:id="rId34"/>
    <p:sldId id="277" r:id="rId35"/>
    <p:sldId id="714" r:id="rId36"/>
    <p:sldId id="278" r:id="rId37"/>
    <p:sldId id="715" r:id="rId38"/>
    <p:sldId id="279" r:id="rId39"/>
    <p:sldId id="716" r:id="rId40"/>
    <p:sldId id="703" r:id="rId41"/>
    <p:sldId id="704" r:id="rId42"/>
    <p:sldId id="718" r:id="rId43"/>
    <p:sldId id="705" r:id="rId44"/>
    <p:sldId id="719" r:id="rId45"/>
    <p:sldId id="706" r:id="rId46"/>
    <p:sldId id="707" r:id="rId47"/>
    <p:sldId id="720" r:id="rId48"/>
    <p:sldId id="711" r:id="rId49"/>
    <p:sldId id="662"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31049A-DB0A-66E5-3B19-87AC7539A492}" name="Star Molina" initials="SM" userId="Star Molina"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y, Stephanie (HC/SC)" initials="RS(" lastIdx="1" clrIdx="0">
    <p:extLst>
      <p:ext uri="{19B8F6BF-5375-455C-9EA6-DF929625EA0E}">
        <p15:presenceInfo xmlns:p15="http://schemas.microsoft.com/office/powerpoint/2012/main" userId="S-1-5-21-3874007654-1566841883-3423792957-1176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4864"/>
    <a:srgbClr val="0B5394"/>
    <a:srgbClr val="CCD1DC"/>
    <a:srgbClr val="000099"/>
    <a:srgbClr val="FF9900"/>
    <a:srgbClr val="448AD7"/>
    <a:srgbClr val="FF0066"/>
    <a:srgbClr val="FFCC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3" autoAdjust="0"/>
    <p:restoredTop sz="62930" autoAdjust="0"/>
  </p:normalViewPr>
  <p:slideViewPr>
    <p:cSldViewPr>
      <p:cViewPr varScale="1">
        <p:scale>
          <a:sx n="106" d="100"/>
          <a:sy n="106" d="100"/>
        </p:scale>
        <p:origin x="1272" y="-969"/>
      </p:cViewPr>
      <p:guideLst>
        <p:guide orient="horz" pos="2160"/>
        <p:guide pos="2880"/>
      </p:guideLst>
    </p:cSldViewPr>
  </p:slideViewPr>
  <p:outlineViewPr>
    <p:cViewPr>
      <p:scale>
        <a:sx n="33" d="100"/>
        <a:sy n="33" d="100"/>
      </p:scale>
      <p:origin x="0" y="-39936"/>
    </p:cViewPr>
  </p:outlineViewPr>
  <p:notesTextViewPr>
    <p:cViewPr>
      <p:scale>
        <a:sx n="100" d="100"/>
        <a:sy n="100" d="100"/>
      </p:scale>
      <p:origin x="0" y="0"/>
    </p:cViewPr>
  </p:notesTextViewPr>
  <p:sorterViewPr>
    <p:cViewPr>
      <p:scale>
        <a:sx n="60" d="100"/>
        <a:sy n="60" d="100"/>
      </p:scale>
      <p:origin x="0" y="0"/>
    </p:cViewPr>
  </p:sorterViewPr>
  <p:notesViewPr>
    <p:cSldViewPr>
      <p:cViewPr>
        <p:scale>
          <a:sx n="90" d="100"/>
          <a:sy n="90" d="100"/>
        </p:scale>
        <p:origin x="2046" y="-2100"/>
      </p:cViewPr>
      <p:guideLst>
        <p:guide orient="horz" pos="2880"/>
        <p:guide pos="216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microsoft.com/office/2018/10/relationships/authors" Target="author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mine Tiano" userId="e57542a7ed45588d" providerId="LiveId" clId="{05E6558A-6F12-4816-99B1-0F8C768F1A4E}"/>
    <pc:docChg chg="modSld">
      <pc:chgData name="Carmine Tiano" userId="e57542a7ed45588d" providerId="LiveId" clId="{05E6558A-6F12-4816-99B1-0F8C768F1A4E}" dt="2023-10-04T18:14:44.265" v="9" actId="20577"/>
      <pc:docMkLst>
        <pc:docMk/>
      </pc:docMkLst>
      <pc:sldChg chg="modSp mod">
        <pc:chgData name="Carmine Tiano" userId="e57542a7ed45588d" providerId="LiveId" clId="{05E6558A-6F12-4816-99B1-0F8C768F1A4E}" dt="2023-10-04T18:09:02.033" v="8" actId="20577"/>
        <pc:sldMkLst>
          <pc:docMk/>
          <pc:sldMk cId="0" sldId="270"/>
        </pc:sldMkLst>
        <pc:spChg chg="mod">
          <ac:chgData name="Carmine Tiano" userId="e57542a7ed45588d" providerId="LiveId" clId="{05E6558A-6F12-4816-99B1-0F8C768F1A4E}" dt="2023-10-04T18:09:02.033" v="8" actId="20577"/>
          <ac:spMkLst>
            <pc:docMk/>
            <pc:sldMk cId="0" sldId="270"/>
            <ac:spMk id="604" creationId="{00000000-0000-0000-0000-000000000000}"/>
          </ac:spMkLst>
        </pc:spChg>
      </pc:sldChg>
      <pc:sldChg chg="modSp">
        <pc:chgData name="Carmine Tiano" userId="e57542a7ed45588d" providerId="LiveId" clId="{05E6558A-6F12-4816-99B1-0F8C768F1A4E}" dt="2023-10-04T18:14:44.265" v="9" actId="20577"/>
        <pc:sldMkLst>
          <pc:docMk/>
          <pc:sldMk cId="1563488635" sldId="693"/>
        </pc:sldMkLst>
        <pc:graphicFrameChg chg="mod">
          <ac:chgData name="Carmine Tiano" userId="e57542a7ed45588d" providerId="LiveId" clId="{05E6558A-6F12-4816-99B1-0F8C768F1A4E}" dt="2023-10-04T18:14:44.265" v="9" actId="20577"/>
          <ac:graphicFrameMkLst>
            <pc:docMk/>
            <pc:sldMk cId="1563488635" sldId="693"/>
            <ac:graphicFrameMk id="6" creationId="{793D08A4-E1B7-EAC2-CF69-AD5B75026E94}"/>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3.svg"/><Relationship Id="rId11" Type="http://schemas.openxmlformats.org/officeDocument/2006/relationships/image" Target="../media/image16.png"/><Relationship Id="rId5" Type="http://schemas.openxmlformats.org/officeDocument/2006/relationships/image" Target="../media/image2.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_rels/data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3.svg"/><Relationship Id="rId11" Type="http://schemas.openxmlformats.org/officeDocument/2006/relationships/image" Target="../media/image16.png"/><Relationship Id="rId5" Type="http://schemas.openxmlformats.org/officeDocument/2006/relationships/image" Target="../media/image2.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CA7F87-9854-4D41-9DE0-891ADF3F1EF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084AE96-D66E-4014-87E7-9BF020F6E47A}">
      <dgm:prSet custT="1"/>
      <dgm:spPr/>
      <dgm:t>
        <a:bodyPr/>
        <a:lstStyle/>
        <a:p>
          <a:pPr>
            <a:lnSpc>
              <a:spcPct val="100000"/>
            </a:lnSpc>
          </a:pPr>
          <a:r>
            <a:rPr lang="en-CA" sz="2000" dirty="0">
              <a:latin typeface="Gill Sans MT" panose="020B0502020104020203" pitchFamily="34" charset="0"/>
            </a:rPr>
            <a:t>Workplace accidents and occupational disease affect construction workers at an alarmingly high rate. </a:t>
          </a:r>
          <a:endParaRPr lang="en-US" sz="2000" dirty="0">
            <a:latin typeface="Gill Sans MT" panose="020B0502020104020203" pitchFamily="34" charset="0"/>
          </a:endParaRPr>
        </a:p>
      </dgm:t>
    </dgm:pt>
    <dgm:pt modelId="{19EE4544-FC72-4CB0-A19B-92919D8E5118}" type="parTrans" cxnId="{F48EAA53-C43F-486B-903F-F48967BF9ADD}">
      <dgm:prSet/>
      <dgm:spPr/>
      <dgm:t>
        <a:bodyPr/>
        <a:lstStyle/>
        <a:p>
          <a:endParaRPr lang="en-US"/>
        </a:p>
      </dgm:t>
    </dgm:pt>
    <dgm:pt modelId="{014477ED-5706-4132-ACE0-9518777904AF}" type="sibTrans" cxnId="{F48EAA53-C43F-486B-903F-F48967BF9ADD}">
      <dgm:prSet/>
      <dgm:spPr/>
      <dgm:t>
        <a:bodyPr/>
        <a:lstStyle/>
        <a:p>
          <a:endParaRPr lang="en-US"/>
        </a:p>
      </dgm:t>
    </dgm:pt>
    <dgm:pt modelId="{2032DE3F-DF0F-4158-B14F-9052E74D0DF1}">
      <dgm:prSet custT="1"/>
      <dgm:spPr/>
      <dgm:t>
        <a:bodyPr/>
        <a:lstStyle/>
        <a:p>
          <a:pPr>
            <a:lnSpc>
              <a:spcPct val="100000"/>
            </a:lnSpc>
          </a:pPr>
          <a:r>
            <a:rPr lang="en-CA" sz="2000" dirty="0">
              <a:latin typeface="Gill Sans MT" panose="020B0502020104020203" pitchFamily="34" charset="0"/>
            </a:rPr>
            <a:t>The construction industry is totally different from industrial or service sector workplaces.  </a:t>
          </a:r>
          <a:endParaRPr lang="en-US" sz="2000" dirty="0">
            <a:latin typeface="Gill Sans MT" panose="020B0502020104020203" pitchFamily="34" charset="0"/>
          </a:endParaRPr>
        </a:p>
      </dgm:t>
    </dgm:pt>
    <dgm:pt modelId="{AC46449D-F707-481A-AFF1-A5F31C744BC0}" type="parTrans" cxnId="{5B5996F1-AD3B-4B7B-9327-4140B8B913D1}">
      <dgm:prSet/>
      <dgm:spPr/>
      <dgm:t>
        <a:bodyPr/>
        <a:lstStyle/>
        <a:p>
          <a:endParaRPr lang="en-US"/>
        </a:p>
      </dgm:t>
    </dgm:pt>
    <dgm:pt modelId="{8F0A3304-9BF9-41AE-96D5-706D3FADF358}" type="sibTrans" cxnId="{5B5996F1-AD3B-4B7B-9327-4140B8B913D1}">
      <dgm:prSet/>
      <dgm:spPr/>
      <dgm:t>
        <a:bodyPr/>
        <a:lstStyle/>
        <a:p>
          <a:endParaRPr lang="en-US"/>
        </a:p>
      </dgm:t>
    </dgm:pt>
    <dgm:pt modelId="{49873842-FFE0-4BD2-ABDB-CA3CCEEC4414}">
      <dgm:prSet custT="1"/>
      <dgm:spPr/>
      <dgm:t>
        <a:bodyPr/>
        <a:lstStyle/>
        <a:p>
          <a:pPr>
            <a:lnSpc>
              <a:spcPct val="100000"/>
            </a:lnSpc>
          </a:pPr>
          <a:r>
            <a:rPr lang="en-CA" sz="2000" dirty="0">
              <a:latin typeface="Gill Sans MT" panose="020B0502020104020203" pitchFamily="34" charset="0"/>
            </a:rPr>
            <a:t>A typical construction project will only employ people until the structure is completed; then the employer moves on to another project.  </a:t>
          </a:r>
          <a:endParaRPr lang="en-US" sz="2000" dirty="0">
            <a:latin typeface="Gill Sans MT" panose="020B0502020104020203" pitchFamily="34" charset="0"/>
          </a:endParaRPr>
        </a:p>
      </dgm:t>
    </dgm:pt>
    <dgm:pt modelId="{EED9E648-468E-4419-86B1-1A0B28F1FE8F}" type="parTrans" cxnId="{6A33776E-856F-4D22-B259-79E4E7BBF46C}">
      <dgm:prSet/>
      <dgm:spPr/>
      <dgm:t>
        <a:bodyPr/>
        <a:lstStyle/>
        <a:p>
          <a:endParaRPr lang="en-US"/>
        </a:p>
      </dgm:t>
    </dgm:pt>
    <dgm:pt modelId="{9C6DA489-79D1-4FA3-BBA6-574BCB631003}" type="sibTrans" cxnId="{6A33776E-856F-4D22-B259-79E4E7BBF46C}">
      <dgm:prSet/>
      <dgm:spPr/>
      <dgm:t>
        <a:bodyPr/>
        <a:lstStyle/>
        <a:p>
          <a:endParaRPr lang="en-US"/>
        </a:p>
      </dgm:t>
    </dgm:pt>
    <dgm:pt modelId="{85BCC86A-E981-4A03-890D-127C1B038527}">
      <dgm:prSet custT="1"/>
      <dgm:spPr/>
      <dgm:t>
        <a:bodyPr/>
        <a:lstStyle/>
        <a:p>
          <a:pPr>
            <a:lnSpc>
              <a:spcPct val="100000"/>
            </a:lnSpc>
          </a:pPr>
          <a:r>
            <a:rPr lang="en-CA" sz="2000" dirty="0">
              <a:latin typeface="Gill Sans MT" panose="020B0502020104020203" pitchFamily="34" charset="0"/>
            </a:rPr>
            <a:t>The typical construction worker works from a hiring hall and will remain with the employer for only a few months.</a:t>
          </a:r>
          <a:endParaRPr lang="en-US" sz="2000" dirty="0">
            <a:latin typeface="Gill Sans MT" panose="020B0502020104020203" pitchFamily="34" charset="0"/>
          </a:endParaRPr>
        </a:p>
      </dgm:t>
    </dgm:pt>
    <dgm:pt modelId="{EECE7B16-EE95-4CCD-A32C-CB5423DB9CAE}" type="parTrans" cxnId="{A623C67B-A1A1-45CF-B988-4311DD3C1ACB}">
      <dgm:prSet/>
      <dgm:spPr/>
      <dgm:t>
        <a:bodyPr/>
        <a:lstStyle/>
        <a:p>
          <a:endParaRPr lang="en-US"/>
        </a:p>
      </dgm:t>
    </dgm:pt>
    <dgm:pt modelId="{290F51FD-322E-4F63-9446-20883DFC3142}" type="sibTrans" cxnId="{A623C67B-A1A1-45CF-B988-4311DD3C1ACB}">
      <dgm:prSet/>
      <dgm:spPr/>
      <dgm:t>
        <a:bodyPr/>
        <a:lstStyle/>
        <a:p>
          <a:endParaRPr lang="en-US"/>
        </a:p>
      </dgm:t>
    </dgm:pt>
    <dgm:pt modelId="{7330C6F5-F4C0-4BED-8DE2-082FDC5EBC79}">
      <dgm:prSet custT="1"/>
      <dgm:spPr/>
      <dgm:t>
        <a:bodyPr/>
        <a:lstStyle/>
        <a:p>
          <a:pPr>
            <a:lnSpc>
              <a:spcPct val="100000"/>
            </a:lnSpc>
          </a:pPr>
          <a:r>
            <a:rPr lang="en-CA" sz="2000" dirty="0">
              <a:latin typeface="Gill Sans MT" panose="020B0502020104020203" pitchFamily="34" charset="0"/>
            </a:rPr>
            <a:t>Little continuity in the workplace nor is it likely that a worker will remain employed by the same company for a prolonged time.  </a:t>
          </a:r>
          <a:endParaRPr lang="en-US" sz="2000" dirty="0">
            <a:latin typeface="Gill Sans MT" panose="020B0502020104020203" pitchFamily="34" charset="0"/>
          </a:endParaRPr>
        </a:p>
      </dgm:t>
    </dgm:pt>
    <dgm:pt modelId="{65484899-22C8-491B-AC64-BFA3684CA4C0}" type="parTrans" cxnId="{A8147252-10F9-4D1D-BFAF-FE106EDEAAC0}">
      <dgm:prSet/>
      <dgm:spPr/>
      <dgm:t>
        <a:bodyPr/>
        <a:lstStyle/>
        <a:p>
          <a:endParaRPr lang="en-US"/>
        </a:p>
      </dgm:t>
    </dgm:pt>
    <dgm:pt modelId="{35234F10-8677-4D3D-A40B-4769FDFC5D51}" type="sibTrans" cxnId="{A8147252-10F9-4D1D-BFAF-FE106EDEAAC0}">
      <dgm:prSet/>
      <dgm:spPr/>
      <dgm:t>
        <a:bodyPr/>
        <a:lstStyle/>
        <a:p>
          <a:endParaRPr lang="en-US"/>
        </a:p>
      </dgm:t>
    </dgm:pt>
    <dgm:pt modelId="{3B278D71-78DC-4E21-B709-EEFD2154119E}" type="pres">
      <dgm:prSet presAssocID="{86CA7F87-9854-4D41-9DE0-891ADF3F1EF8}" presName="root" presStyleCnt="0">
        <dgm:presLayoutVars>
          <dgm:dir/>
          <dgm:resizeHandles val="exact"/>
        </dgm:presLayoutVars>
      </dgm:prSet>
      <dgm:spPr/>
    </dgm:pt>
    <dgm:pt modelId="{C4355909-126B-4543-869A-91E04764C1E6}" type="pres">
      <dgm:prSet presAssocID="{1084AE96-D66E-4014-87E7-9BF020F6E47A}" presName="compNode" presStyleCnt="0"/>
      <dgm:spPr/>
    </dgm:pt>
    <dgm:pt modelId="{41F9070D-0DE9-475A-AE55-6758F4C981BE}" type="pres">
      <dgm:prSet presAssocID="{1084AE96-D66E-4014-87E7-9BF020F6E47A}" presName="bgRect" presStyleLbl="bgShp" presStyleIdx="0" presStyleCnt="5"/>
      <dgm:spPr/>
    </dgm:pt>
    <dgm:pt modelId="{64B4ECEC-AF80-4D5B-9423-AAE19B9A3DA7}" type="pres">
      <dgm:prSet presAssocID="{1084AE96-D66E-4014-87E7-9BF020F6E47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nstruction Worker"/>
        </a:ext>
      </dgm:extLst>
    </dgm:pt>
    <dgm:pt modelId="{4A48F35D-254F-4FC1-B13B-07CF6EF0030F}" type="pres">
      <dgm:prSet presAssocID="{1084AE96-D66E-4014-87E7-9BF020F6E47A}" presName="spaceRect" presStyleCnt="0"/>
      <dgm:spPr/>
    </dgm:pt>
    <dgm:pt modelId="{5E2FD630-78B5-462A-8697-285648E5FE2A}" type="pres">
      <dgm:prSet presAssocID="{1084AE96-D66E-4014-87E7-9BF020F6E47A}" presName="parTx" presStyleLbl="revTx" presStyleIdx="0" presStyleCnt="5" custLinFactNeighborX="155" custLinFactNeighborY="-6334">
        <dgm:presLayoutVars>
          <dgm:chMax val="0"/>
          <dgm:chPref val="0"/>
        </dgm:presLayoutVars>
      </dgm:prSet>
      <dgm:spPr/>
    </dgm:pt>
    <dgm:pt modelId="{8AB99268-3AC9-434F-8556-23678573F3C2}" type="pres">
      <dgm:prSet presAssocID="{014477ED-5706-4132-ACE0-9518777904AF}" presName="sibTrans" presStyleCnt="0"/>
      <dgm:spPr/>
    </dgm:pt>
    <dgm:pt modelId="{96582AA2-5371-401A-B252-676332373B0B}" type="pres">
      <dgm:prSet presAssocID="{2032DE3F-DF0F-4158-B14F-9052E74D0DF1}" presName="compNode" presStyleCnt="0"/>
      <dgm:spPr/>
    </dgm:pt>
    <dgm:pt modelId="{AF31445F-DB81-410F-B3B8-D8C741AC976A}" type="pres">
      <dgm:prSet presAssocID="{2032DE3F-DF0F-4158-B14F-9052E74D0DF1}" presName="bgRect" presStyleLbl="bgShp" presStyleIdx="1" presStyleCnt="5"/>
      <dgm:spPr/>
    </dgm:pt>
    <dgm:pt modelId="{CB7E15A6-3F46-4BDB-8656-82317D035A30}" type="pres">
      <dgm:prSet presAssocID="{2032DE3F-DF0F-4158-B14F-9052E74D0DF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xcavator"/>
        </a:ext>
      </dgm:extLst>
    </dgm:pt>
    <dgm:pt modelId="{96621F41-92F5-4E49-92A1-A1CF8478005F}" type="pres">
      <dgm:prSet presAssocID="{2032DE3F-DF0F-4158-B14F-9052E74D0DF1}" presName="spaceRect" presStyleCnt="0"/>
      <dgm:spPr/>
    </dgm:pt>
    <dgm:pt modelId="{5BB4862D-9D23-458B-A195-3DBD3610F4F0}" type="pres">
      <dgm:prSet presAssocID="{2032DE3F-DF0F-4158-B14F-9052E74D0DF1}" presName="parTx" presStyleLbl="revTx" presStyleIdx="1" presStyleCnt="5" custLinFactNeighborX="287" custLinFactNeighborY="-15083">
        <dgm:presLayoutVars>
          <dgm:chMax val="0"/>
          <dgm:chPref val="0"/>
        </dgm:presLayoutVars>
      </dgm:prSet>
      <dgm:spPr/>
    </dgm:pt>
    <dgm:pt modelId="{E4F36B40-CE81-4B43-825F-4B6A67B297E7}" type="pres">
      <dgm:prSet presAssocID="{8F0A3304-9BF9-41AE-96D5-706D3FADF358}" presName="sibTrans" presStyleCnt="0"/>
      <dgm:spPr/>
    </dgm:pt>
    <dgm:pt modelId="{AF35B466-70DB-4383-BEEC-65059F59D011}" type="pres">
      <dgm:prSet presAssocID="{49873842-FFE0-4BD2-ABDB-CA3CCEEC4414}" presName="compNode" presStyleCnt="0"/>
      <dgm:spPr/>
    </dgm:pt>
    <dgm:pt modelId="{C856C8E5-BA40-4B3F-8893-26246E949CE1}" type="pres">
      <dgm:prSet presAssocID="{49873842-FFE0-4BD2-ABDB-CA3CCEEC4414}" presName="bgRect" presStyleLbl="bgShp" presStyleIdx="2" presStyleCnt="5"/>
      <dgm:spPr/>
    </dgm:pt>
    <dgm:pt modelId="{7192EAAE-55ED-4A48-B5EC-1DB008B31B35}" type="pres">
      <dgm:prSet presAssocID="{49873842-FFE0-4BD2-ABDB-CA3CCEEC441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ulldozer"/>
        </a:ext>
      </dgm:extLst>
    </dgm:pt>
    <dgm:pt modelId="{D567F584-6B99-42A8-AA72-C2BF32C40131}" type="pres">
      <dgm:prSet presAssocID="{49873842-FFE0-4BD2-ABDB-CA3CCEEC4414}" presName="spaceRect" presStyleCnt="0"/>
      <dgm:spPr/>
    </dgm:pt>
    <dgm:pt modelId="{1472F44E-90F3-4277-A79B-FF610F9013A5}" type="pres">
      <dgm:prSet presAssocID="{49873842-FFE0-4BD2-ABDB-CA3CCEEC4414}" presName="parTx" presStyleLbl="revTx" presStyleIdx="2" presStyleCnt="5">
        <dgm:presLayoutVars>
          <dgm:chMax val="0"/>
          <dgm:chPref val="0"/>
        </dgm:presLayoutVars>
      </dgm:prSet>
      <dgm:spPr/>
    </dgm:pt>
    <dgm:pt modelId="{B0771297-3C13-4555-A8A1-C1B9214D04B4}" type="pres">
      <dgm:prSet presAssocID="{9C6DA489-79D1-4FA3-BBA6-574BCB631003}" presName="sibTrans" presStyleCnt="0"/>
      <dgm:spPr/>
    </dgm:pt>
    <dgm:pt modelId="{173EB65F-0614-407F-938C-AD15C2532D16}" type="pres">
      <dgm:prSet presAssocID="{85BCC86A-E981-4A03-890D-127C1B038527}" presName="compNode" presStyleCnt="0"/>
      <dgm:spPr/>
    </dgm:pt>
    <dgm:pt modelId="{19E52ABE-F52F-4C01-850D-C6701EBB952D}" type="pres">
      <dgm:prSet presAssocID="{85BCC86A-E981-4A03-890D-127C1B038527}" presName="bgRect" presStyleLbl="bgShp" presStyleIdx="3" presStyleCnt="5"/>
      <dgm:spPr/>
    </dgm:pt>
    <dgm:pt modelId="{9BB71015-3C0C-4AA3-BB9E-A67859FD54AF}" type="pres">
      <dgm:prSet presAssocID="{85BCC86A-E981-4A03-890D-127C1B03852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Welder"/>
        </a:ext>
      </dgm:extLst>
    </dgm:pt>
    <dgm:pt modelId="{06C408DB-8B43-4BE2-B44B-33754995F4AE}" type="pres">
      <dgm:prSet presAssocID="{85BCC86A-E981-4A03-890D-127C1B038527}" presName="spaceRect" presStyleCnt="0"/>
      <dgm:spPr/>
    </dgm:pt>
    <dgm:pt modelId="{5A79AC0E-7C50-4CD8-A574-58C7C73E623E}" type="pres">
      <dgm:prSet presAssocID="{85BCC86A-E981-4A03-890D-127C1B038527}" presName="parTx" presStyleLbl="revTx" presStyleIdx="3" presStyleCnt="5" custLinFactNeighborX="-465" custLinFactNeighborY="-18066">
        <dgm:presLayoutVars>
          <dgm:chMax val="0"/>
          <dgm:chPref val="0"/>
        </dgm:presLayoutVars>
      </dgm:prSet>
      <dgm:spPr/>
    </dgm:pt>
    <dgm:pt modelId="{398B2B24-DC1B-42C7-B2DD-8BE0612E398B}" type="pres">
      <dgm:prSet presAssocID="{290F51FD-322E-4F63-9446-20883DFC3142}" presName="sibTrans" presStyleCnt="0"/>
      <dgm:spPr/>
    </dgm:pt>
    <dgm:pt modelId="{250156FC-BE61-4D41-9BD9-6B8C388D7D19}" type="pres">
      <dgm:prSet presAssocID="{7330C6F5-F4C0-4BED-8DE2-082FDC5EBC79}" presName="compNode" presStyleCnt="0"/>
      <dgm:spPr/>
    </dgm:pt>
    <dgm:pt modelId="{35A08975-914E-4F46-AF2E-2A6203928FEC}" type="pres">
      <dgm:prSet presAssocID="{7330C6F5-F4C0-4BED-8DE2-082FDC5EBC79}" presName="bgRect" presStyleLbl="bgShp" presStyleIdx="4" presStyleCnt="5"/>
      <dgm:spPr/>
    </dgm:pt>
    <dgm:pt modelId="{7DA1D6BB-AC98-422A-8A6C-9E25C1810828}" type="pres">
      <dgm:prSet presAssocID="{7330C6F5-F4C0-4BED-8DE2-082FDC5EBC7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Office Worker"/>
        </a:ext>
      </dgm:extLst>
    </dgm:pt>
    <dgm:pt modelId="{2184F2B4-B251-4314-9AB4-3A04C34B2648}" type="pres">
      <dgm:prSet presAssocID="{7330C6F5-F4C0-4BED-8DE2-082FDC5EBC79}" presName="spaceRect" presStyleCnt="0"/>
      <dgm:spPr/>
    </dgm:pt>
    <dgm:pt modelId="{F7EBBDD8-8A24-418E-B37F-236BBAD60C1B}" type="pres">
      <dgm:prSet presAssocID="{7330C6F5-F4C0-4BED-8DE2-082FDC5EBC79}" presName="parTx" presStyleLbl="revTx" presStyleIdx="4" presStyleCnt="5" custLinFactNeighborX="-465" custLinFactNeighborY="-17872">
        <dgm:presLayoutVars>
          <dgm:chMax val="0"/>
          <dgm:chPref val="0"/>
        </dgm:presLayoutVars>
      </dgm:prSet>
      <dgm:spPr/>
    </dgm:pt>
  </dgm:ptLst>
  <dgm:cxnLst>
    <dgm:cxn modelId="{4AF94D09-7702-41F6-A009-EB08F5408AA1}" type="presOf" srcId="{86CA7F87-9854-4D41-9DE0-891ADF3F1EF8}" destId="{3B278D71-78DC-4E21-B709-EEFD2154119E}" srcOrd="0" destOrd="0" presId="urn:microsoft.com/office/officeart/2018/2/layout/IconVerticalSolidList"/>
    <dgm:cxn modelId="{6A33776E-856F-4D22-B259-79E4E7BBF46C}" srcId="{86CA7F87-9854-4D41-9DE0-891ADF3F1EF8}" destId="{49873842-FFE0-4BD2-ABDB-CA3CCEEC4414}" srcOrd="2" destOrd="0" parTransId="{EED9E648-468E-4419-86B1-1A0B28F1FE8F}" sibTransId="{9C6DA489-79D1-4FA3-BBA6-574BCB631003}"/>
    <dgm:cxn modelId="{A8147252-10F9-4D1D-BFAF-FE106EDEAAC0}" srcId="{86CA7F87-9854-4D41-9DE0-891ADF3F1EF8}" destId="{7330C6F5-F4C0-4BED-8DE2-082FDC5EBC79}" srcOrd="4" destOrd="0" parTransId="{65484899-22C8-491B-AC64-BFA3684CA4C0}" sibTransId="{35234F10-8677-4D3D-A40B-4769FDFC5D51}"/>
    <dgm:cxn modelId="{F48EAA53-C43F-486B-903F-F48967BF9ADD}" srcId="{86CA7F87-9854-4D41-9DE0-891ADF3F1EF8}" destId="{1084AE96-D66E-4014-87E7-9BF020F6E47A}" srcOrd="0" destOrd="0" parTransId="{19EE4544-FC72-4CB0-A19B-92919D8E5118}" sibTransId="{014477ED-5706-4132-ACE0-9518777904AF}"/>
    <dgm:cxn modelId="{770E7759-A0F3-4212-9D87-D566138FDAA0}" type="presOf" srcId="{1084AE96-D66E-4014-87E7-9BF020F6E47A}" destId="{5E2FD630-78B5-462A-8697-285648E5FE2A}" srcOrd="0" destOrd="0" presId="urn:microsoft.com/office/officeart/2018/2/layout/IconVerticalSolidList"/>
    <dgm:cxn modelId="{A623C67B-A1A1-45CF-B988-4311DD3C1ACB}" srcId="{86CA7F87-9854-4D41-9DE0-891ADF3F1EF8}" destId="{85BCC86A-E981-4A03-890D-127C1B038527}" srcOrd="3" destOrd="0" parTransId="{EECE7B16-EE95-4CCD-A32C-CB5423DB9CAE}" sibTransId="{290F51FD-322E-4F63-9446-20883DFC3142}"/>
    <dgm:cxn modelId="{3A242F9D-848F-4C21-B843-61878B9AD15A}" type="presOf" srcId="{85BCC86A-E981-4A03-890D-127C1B038527}" destId="{5A79AC0E-7C50-4CD8-A574-58C7C73E623E}" srcOrd="0" destOrd="0" presId="urn:microsoft.com/office/officeart/2018/2/layout/IconVerticalSolidList"/>
    <dgm:cxn modelId="{CAD52CB2-2DB1-4137-AA9C-F2C37BA45007}" type="presOf" srcId="{7330C6F5-F4C0-4BED-8DE2-082FDC5EBC79}" destId="{F7EBBDD8-8A24-418E-B37F-236BBAD60C1B}" srcOrd="0" destOrd="0" presId="urn:microsoft.com/office/officeart/2018/2/layout/IconVerticalSolidList"/>
    <dgm:cxn modelId="{02ED18B7-CACA-4A8D-A09F-A6A613478C25}" type="presOf" srcId="{49873842-FFE0-4BD2-ABDB-CA3CCEEC4414}" destId="{1472F44E-90F3-4277-A79B-FF610F9013A5}" srcOrd="0" destOrd="0" presId="urn:microsoft.com/office/officeart/2018/2/layout/IconVerticalSolidList"/>
    <dgm:cxn modelId="{DBF686DC-5660-4750-ACD9-983A8A709890}" type="presOf" srcId="{2032DE3F-DF0F-4158-B14F-9052E74D0DF1}" destId="{5BB4862D-9D23-458B-A195-3DBD3610F4F0}" srcOrd="0" destOrd="0" presId="urn:microsoft.com/office/officeart/2018/2/layout/IconVerticalSolidList"/>
    <dgm:cxn modelId="{5B5996F1-AD3B-4B7B-9327-4140B8B913D1}" srcId="{86CA7F87-9854-4D41-9DE0-891ADF3F1EF8}" destId="{2032DE3F-DF0F-4158-B14F-9052E74D0DF1}" srcOrd="1" destOrd="0" parTransId="{AC46449D-F707-481A-AFF1-A5F31C744BC0}" sibTransId="{8F0A3304-9BF9-41AE-96D5-706D3FADF358}"/>
    <dgm:cxn modelId="{A4B99AF2-9459-4535-8F31-20CF9E09F377}" type="presParOf" srcId="{3B278D71-78DC-4E21-B709-EEFD2154119E}" destId="{C4355909-126B-4543-869A-91E04764C1E6}" srcOrd="0" destOrd="0" presId="urn:microsoft.com/office/officeart/2018/2/layout/IconVerticalSolidList"/>
    <dgm:cxn modelId="{AEBDDB9B-4262-4F94-A6D2-BE08932D5410}" type="presParOf" srcId="{C4355909-126B-4543-869A-91E04764C1E6}" destId="{41F9070D-0DE9-475A-AE55-6758F4C981BE}" srcOrd="0" destOrd="0" presId="urn:microsoft.com/office/officeart/2018/2/layout/IconVerticalSolidList"/>
    <dgm:cxn modelId="{C027C15E-9BB7-4E86-8CB8-89D31DD4A57D}" type="presParOf" srcId="{C4355909-126B-4543-869A-91E04764C1E6}" destId="{64B4ECEC-AF80-4D5B-9423-AAE19B9A3DA7}" srcOrd="1" destOrd="0" presId="urn:microsoft.com/office/officeart/2018/2/layout/IconVerticalSolidList"/>
    <dgm:cxn modelId="{5F939A2D-3B68-448D-B753-A2EA1B487276}" type="presParOf" srcId="{C4355909-126B-4543-869A-91E04764C1E6}" destId="{4A48F35D-254F-4FC1-B13B-07CF6EF0030F}" srcOrd="2" destOrd="0" presId="urn:microsoft.com/office/officeart/2018/2/layout/IconVerticalSolidList"/>
    <dgm:cxn modelId="{F4C420EE-AB81-43BA-BCD3-097236EA143D}" type="presParOf" srcId="{C4355909-126B-4543-869A-91E04764C1E6}" destId="{5E2FD630-78B5-462A-8697-285648E5FE2A}" srcOrd="3" destOrd="0" presId="urn:microsoft.com/office/officeart/2018/2/layout/IconVerticalSolidList"/>
    <dgm:cxn modelId="{AAAFD2B7-B161-416E-A464-70015B9C7577}" type="presParOf" srcId="{3B278D71-78DC-4E21-B709-EEFD2154119E}" destId="{8AB99268-3AC9-434F-8556-23678573F3C2}" srcOrd="1" destOrd="0" presId="urn:microsoft.com/office/officeart/2018/2/layout/IconVerticalSolidList"/>
    <dgm:cxn modelId="{F7A81BFF-5BFC-4ABF-BBC8-C359BE713AAD}" type="presParOf" srcId="{3B278D71-78DC-4E21-B709-EEFD2154119E}" destId="{96582AA2-5371-401A-B252-676332373B0B}" srcOrd="2" destOrd="0" presId="urn:microsoft.com/office/officeart/2018/2/layout/IconVerticalSolidList"/>
    <dgm:cxn modelId="{F7A309A1-066D-42A8-A42B-3F9B3B1E33A2}" type="presParOf" srcId="{96582AA2-5371-401A-B252-676332373B0B}" destId="{AF31445F-DB81-410F-B3B8-D8C741AC976A}" srcOrd="0" destOrd="0" presId="urn:microsoft.com/office/officeart/2018/2/layout/IconVerticalSolidList"/>
    <dgm:cxn modelId="{EC32B27A-50DD-40FD-A238-6B40ECB97DEB}" type="presParOf" srcId="{96582AA2-5371-401A-B252-676332373B0B}" destId="{CB7E15A6-3F46-4BDB-8656-82317D035A30}" srcOrd="1" destOrd="0" presId="urn:microsoft.com/office/officeart/2018/2/layout/IconVerticalSolidList"/>
    <dgm:cxn modelId="{F533088C-BB83-4CE5-AEA5-476395448E57}" type="presParOf" srcId="{96582AA2-5371-401A-B252-676332373B0B}" destId="{96621F41-92F5-4E49-92A1-A1CF8478005F}" srcOrd="2" destOrd="0" presId="urn:microsoft.com/office/officeart/2018/2/layout/IconVerticalSolidList"/>
    <dgm:cxn modelId="{3CA31048-768D-43E9-AD26-890B3F683D14}" type="presParOf" srcId="{96582AA2-5371-401A-B252-676332373B0B}" destId="{5BB4862D-9D23-458B-A195-3DBD3610F4F0}" srcOrd="3" destOrd="0" presId="urn:microsoft.com/office/officeart/2018/2/layout/IconVerticalSolidList"/>
    <dgm:cxn modelId="{9A3FE40B-7C3F-49FC-B7D4-02C7B64C1F73}" type="presParOf" srcId="{3B278D71-78DC-4E21-B709-EEFD2154119E}" destId="{E4F36B40-CE81-4B43-825F-4B6A67B297E7}" srcOrd="3" destOrd="0" presId="urn:microsoft.com/office/officeart/2018/2/layout/IconVerticalSolidList"/>
    <dgm:cxn modelId="{0634DE90-1AE6-49B7-A6B5-888C7A05E91C}" type="presParOf" srcId="{3B278D71-78DC-4E21-B709-EEFD2154119E}" destId="{AF35B466-70DB-4383-BEEC-65059F59D011}" srcOrd="4" destOrd="0" presId="urn:microsoft.com/office/officeart/2018/2/layout/IconVerticalSolidList"/>
    <dgm:cxn modelId="{0C0E556F-6613-40C3-B9B6-9C258E782050}" type="presParOf" srcId="{AF35B466-70DB-4383-BEEC-65059F59D011}" destId="{C856C8E5-BA40-4B3F-8893-26246E949CE1}" srcOrd="0" destOrd="0" presId="urn:microsoft.com/office/officeart/2018/2/layout/IconVerticalSolidList"/>
    <dgm:cxn modelId="{F7BA729E-59A1-4B38-880D-56DE33482C11}" type="presParOf" srcId="{AF35B466-70DB-4383-BEEC-65059F59D011}" destId="{7192EAAE-55ED-4A48-B5EC-1DB008B31B35}" srcOrd="1" destOrd="0" presId="urn:microsoft.com/office/officeart/2018/2/layout/IconVerticalSolidList"/>
    <dgm:cxn modelId="{362A5C70-FFC8-4DC0-AAA1-2F53804C9151}" type="presParOf" srcId="{AF35B466-70DB-4383-BEEC-65059F59D011}" destId="{D567F584-6B99-42A8-AA72-C2BF32C40131}" srcOrd="2" destOrd="0" presId="urn:microsoft.com/office/officeart/2018/2/layout/IconVerticalSolidList"/>
    <dgm:cxn modelId="{6A78E8D5-D551-42B6-B19B-2AE390934794}" type="presParOf" srcId="{AF35B466-70DB-4383-BEEC-65059F59D011}" destId="{1472F44E-90F3-4277-A79B-FF610F9013A5}" srcOrd="3" destOrd="0" presId="urn:microsoft.com/office/officeart/2018/2/layout/IconVerticalSolidList"/>
    <dgm:cxn modelId="{AC7E586C-62AC-4313-9748-6FC1A5D62C24}" type="presParOf" srcId="{3B278D71-78DC-4E21-B709-EEFD2154119E}" destId="{B0771297-3C13-4555-A8A1-C1B9214D04B4}" srcOrd="5" destOrd="0" presId="urn:microsoft.com/office/officeart/2018/2/layout/IconVerticalSolidList"/>
    <dgm:cxn modelId="{9F65CF20-3AA4-4B3F-A6D3-16AB5636D4F2}" type="presParOf" srcId="{3B278D71-78DC-4E21-B709-EEFD2154119E}" destId="{173EB65F-0614-407F-938C-AD15C2532D16}" srcOrd="6" destOrd="0" presId="urn:microsoft.com/office/officeart/2018/2/layout/IconVerticalSolidList"/>
    <dgm:cxn modelId="{F61733BF-1617-45DD-B895-9DAB2D59677D}" type="presParOf" srcId="{173EB65F-0614-407F-938C-AD15C2532D16}" destId="{19E52ABE-F52F-4C01-850D-C6701EBB952D}" srcOrd="0" destOrd="0" presId="urn:microsoft.com/office/officeart/2018/2/layout/IconVerticalSolidList"/>
    <dgm:cxn modelId="{D84EF9C3-9912-4097-80A8-864F1E87D27E}" type="presParOf" srcId="{173EB65F-0614-407F-938C-AD15C2532D16}" destId="{9BB71015-3C0C-4AA3-BB9E-A67859FD54AF}" srcOrd="1" destOrd="0" presId="urn:microsoft.com/office/officeart/2018/2/layout/IconVerticalSolidList"/>
    <dgm:cxn modelId="{2C050A13-2CFE-4419-8C90-9DE8C059116B}" type="presParOf" srcId="{173EB65F-0614-407F-938C-AD15C2532D16}" destId="{06C408DB-8B43-4BE2-B44B-33754995F4AE}" srcOrd="2" destOrd="0" presId="urn:microsoft.com/office/officeart/2018/2/layout/IconVerticalSolidList"/>
    <dgm:cxn modelId="{2F35F804-DC54-435E-B8A3-5DCFFE93DC5C}" type="presParOf" srcId="{173EB65F-0614-407F-938C-AD15C2532D16}" destId="{5A79AC0E-7C50-4CD8-A574-58C7C73E623E}" srcOrd="3" destOrd="0" presId="urn:microsoft.com/office/officeart/2018/2/layout/IconVerticalSolidList"/>
    <dgm:cxn modelId="{8E16CD7A-1838-4742-9FC7-3E93E8172C93}" type="presParOf" srcId="{3B278D71-78DC-4E21-B709-EEFD2154119E}" destId="{398B2B24-DC1B-42C7-B2DD-8BE0612E398B}" srcOrd="7" destOrd="0" presId="urn:microsoft.com/office/officeart/2018/2/layout/IconVerticalSolidList"/>
    <dgm:cxn modelId="{6DC9B1BB-3BEC-4D81-9A99-D2EC8437FAFC}" type="presParOf" srcId="{3B278D71-78DC-4E21-B709-EEFD2154119E}" destId="{250156FC-BE61-4D41-9BD9-6B8C388D7D19}" srcOrd="8" destOrd="0" presId="urn:microsoft.com/office/officeart/2018/2/layout/IconVerticalSolidList"/>
    <dgm:cxn modelId="{981E1FD3-75CB-4BED-8808-74A1F831827F}" type="presParOf" srcId="{250156FC-BE61-4D41-9BD9-6B8C388D7D19}" destId="{35A08975-914E-4F46-AF2E-2A6203928FEC}" srcOrd="0" destOrd="0" presId="urn:microsoft.com/office/officeart/2018/2/layout/IconVerticalSolidList"/>
    <dgm:cxn modelId="{1997E9F5-B7A6-4FF0-8E9D-833D3E8AED32}" type="presParOf" srcId="{250156FC-BE61-4D41-9BD9-6B8C388D7D19}" destId="{7DA1D6BB-AC98-422A-8A6C-9E25C1810828}" srcOrd="1" destOrd="0" presId="urn:microsoft.com/office/officeart/2018/2/layout/IconVerticalSolidList"/>
    <dgm:cxn modelId="{5B6C2160-3446-4172-A5F0-03194243F19B}" type="presParOf" srcId="{250156FC-BE61-4D41-9BD9-6B8C388D7D19}" destId="{2184F2B4-B251-4314-9AB4-3A04C34B2648}" srcOrd="2" destOrd="0" presId="urn:microsoft.com/office/officeart/2018/2/layout/IconVerticalSolidList"/>
    <dgm:cxn modelId="{A309BA5C-C9DB-49F0-9778-7C7303034DB4}" type="presParOf" srcId="{250156FC-BE61-4D41-9BD9-6B8C388D7D19}" destId="{F7EBBDD8-8A24-418E-B37F-236BBAD60C1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C435D9-3A63-4850-8001-43936086C98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98265D4-2FC8-4555-8B08-89C1E9C70CE9}">
      <dgm:prSet custT="1"/>
      <dgm:spPr/>
      <dgm:t>
        <a:bodyPr/>
        <a:lstStyle/>
        <a:p>
          <a:pPr>
            <a:lnSpc>
              <a:spcPct val="100000"/>
            </a:lnSpc>
          </a:pPr>
          <a:r>
            <a:rPr lang="en-CA" sz="2000">
              <a:latin typeface="Gill Sans MT" panose="020B0502020104020203" pitchFamily="34" charset="0"/>
            </a:rPr>
            <a:t>The trades employed on a construction project also differ considerably from one to the other.  </a:t>
          </a:r>
          <a:endParaRPr lang="en-US" sz="2000" dirty="0">
            <a:latin typeface="Gill Sans MT" panose="020B0502020104020203" pitchFamily="34" charset="0"/>
          </a:endParaRPr>
        </a:p>
      </dgm:t>
    </dgm:pt>
    <dgm:pt modelId="{8FCFC344-B028-47BB-AFFD-4BE44F7BD060}" type="parTrans" cxnId="{75FD2CC9-AB1F-4DEC-8F76-4582F5808F08}">
      <dgm:prSet/>
      <dgm:spPr/>
      <dgm:t>
        <a:bodyPr/>
        <a:lstStyle/>
        <a:p>
          <a:endParaRPr lang="en-US"/>
        </a:p>
      </dgm:t>
    </dgm:pt>
    <dgm:pt modelId="{4DBB14F7-2603-4540-AA5F-ACAB7F61D9B7}" type="sibTrans" cxnId="{75FD2CC9-AB1F-4DEC-8F76-4582F5808F08}">
      <dgm:prSet/>
      <dgm:spPr/>
      <dgm:t>
        <a:bodyPr/>
        <a:lstStyle/>
        <a:p>
          <a:endParaRPr lang="en-US"/>
        </a:p>
      </dgm:t>
    </dgm:pt>
    <dgm:pt modelId="{C51AADD4-9075-4B6A-AC76-9426B4F95A1F}">
      <dgm:prSet custT="1"/>
      <dgm:spPr/>
      <dgm:t>
        <a:bodyPr/>
        <a:lstStyle/>
        <a:p>
          <a:pPr>
            <a:lnSpc>
              <a:spcPct val="100000"/>
            </a:lnSpc>
          </a:pPr>
          <a:r>
            <a:rPr lang="en-CA" sz="2000" dirty="0">
              <a:latin typeface="Gill Sans MT" panose="020B0502020104020203" pitchFamily="34" charset="0"/>
            </a:rPr>
            <a:t>The conditions of employment for a carpenter are far different than those of an ironworker or an electrician.  </a:t>
          </a:r>
          <a:endParaRPr lang="en-US" sz="2000" dirty="0">
            <a:latin typeface="Gill Sans MT" panose="020B0502020104020203" pitchFamily="34" charset="0"/>
          </a:endParaRPr>
        </a:p>
      </dgm:t>
    </dgm:pt>
    <dgm:pt modelId="{45285BC0-B0ED-4910-9E07-A66D159C0C9C}" type="parTrans" cxnId="{D5A24596-FACF-4FA5-841B-540C53171EDB}">
      <dgm:prSet/>
      <dgm:spPr/>
      <dgm:t>
        <a:bodyPr/>
        <a:lstStyle/>
        <a:p>
          <a:endParaRPr lang="en-US"/>
        </a:p>
      </dgm:t>
    </dgm:pt>
    <dgm:pt modelId="{746DB83E-09C1-4159-8237-C4B44B98C6C5}" type="sibTrans" cxnId="{D5A24596-FACF-4FA5-841B-540C53171EDB}">
      <dgm:prSet/>
      <dgm:spPr/>
      <dgm:t>
        <a:bodyPr/>
        <a:lstStyle/>
        <a:p>
          <a:endParaRPr lang="en-US"/>
        </a:p>
      </dgm:t>
    </dgm:pt>
    <dgm:pt modelId="{B5574A50-96D0-4D54-AEB2-14D83E1BF0BA}">
      <dgm:prSet custT="1"/>
      <dgm:spPr/>
      <dgm:t>
        <a:bodyPr/>
        <a:lstStyle/>
        <a:p>
          <a:pPr>
            <a:lnSpc>
              <a:spcPct val="100000"/>
            </a:lnSpc>
          </a:pPr>
          <a:r>
            <a:rPr lang="en-CA" sz="2000">
              <a:latin typeface="Gill Sans MT" panose="020B0502020104020203" pitchFamily="34" charset="0"/>
            </a:rPr>
            <a:t>Each of the trades has its own unique task and thus unique needs and external/internal procedures to deal with workplace issues.  </a:t>
          </a:r>
          <a:endParaRPr lang="en-US" sz="2000" dirty="0">
            <a:latin typeface="Gill Sans MT" panose="020B0502020104020203" pitchFamily="34" charset="0"/>
          </a:endParaRPr>
        </a:p>
      </dgm:t>
    </dgm:pt>
    <dgm:pt modelId="{7F32A3F1-BC46-4B17-BAE7-98DC80FCE64F}" type="parTrans" cxnId="{58B9471B-D776-4F2D-9202-6B967B3464C4}">
      <dgm:prSet/>
      <dgm:spPr/>
      <dgm:t>
        <a:bodyPr/>
        <a:lstStyle/>
        <a:p>
          <a:endParaRPr lang="en-US"/>
        </a:p>
      </dgm:t>
    </dgm:pt>
    <dgm:pt modelId="{1318321E-457B-4CFC-A14A-1B4BE7083108}" type="sibTrans" cxnId="{58B9471B-D776-4F2D-9202-6B967B3464C4}">
      <dgm:prSet/>
      <dgm:spPr/>
      <dgm:t>
        <a:bodyPr/>
        <a:lstStyle/>
        <a:p>
          <a:endParaRPr lang="en-US"/>
        </a:p>
      </dgm:t>
    </dgm:pt>
    <dgm:pt modelId="{A9B02E74-B2C3-449D-A4CB-6D810E18A1F4}">
      <dgm:prSet custT="1"/>
      <dgm:spPr/>
      <dgm:t>
        <a:bodyPr/>
        <a:lstStyle/>
        <a:p>
          <a:pPr>
            <a:lnSpc>
              <a:spcPct val="100000"/>
            </a:lnSpc>
          </a:pPr>
          <a:r>
            <a:rPr lang="en-CA" sz="2000" dirty="0">
              <a:latin typeface="Gill Sans MT" panose="020B0502020104020203" pitchFamily="34" charset="0"/>
            </a:rPr>
            <a:t>In addition to trade differences, individual construction locals are by and large autonomous entities.  </a:t>
          </a:r>
          <a:endParaRPr lang="en-US" sz="2000" dirty="0">
            <a:latin typeface="Gill Sans MT" panose="020B0502020104020203" pitchFamily="34" charset="0"/>
          </a:endParaRPr>
        </a:p>
      </dgm:t>
    </dgm:pt>
    <dgm:pt modelId="{BEAEA886-1D0D-40EF-9559-A2D849E179B2}" type="parTrans" cxnId="{2E3BCE08-B042-45FD-B682-C77C5E8DDD91}">
      <dgm:prSet/>
      <dgm:spPr/>
      <dgm:t>
        <a:bodyPr/>
        <a:lstStyle/>
        <a:p>
          <a:endParaRPr lang="en-US"/>
        </a:p>
      </dgm:t>
    </dgm:pt>
    <dgm:pt modelId="{B09FA064-A31A-4787-8DF0-F9B58EFF7472}" type="sibTrans" cxnId="{2E3BCE08-B042-45FD-B682-C77C5E8DDD91}">
      <dgm:prSet/>
      <dgm:spPr/>
      <dgm:t>
        <a:bodyPr/>
        <a:lstStyle/>
        <a:p>
          <a:endParaRPr lang="en-US"/>
        </a:p>
      </dgm:t>
    </dgm:pt>
    <dgm:pt modelId="{BDAE3BFD-70B8-4C56-BC7C-546D9FAB44ED}">
      <dgm:prSet custT="1"/>
      <dgm:spPr/>
      <dgm:t>
        <a:bodyPr/>
        <a:lstStyle/>
        <a:p>
          <a:pPr>
            <a:lnSpc>
              <a:spcPct val="100000"/>
            </a:lnSpc>
          </a:pPr>
          <a:r>
            <a:rPr lang="en-CA" sz="2000">
              <a:latin typeface="Gill Sans MT" panose="020B0502020104020203" pitchFamily="34" charset="0"/>
            </a:rPr>
            <a:t>This means that local unions within the same trade may have different procedures to deal with workplace issues. </a:t>
          </a:r>
          <a:endParaRPr lang="en-US" sz="2000" dirty="0">
            <a:latin typeface="Gill Sans MT" panose="020B0502020104020203" pitchFamily="34" charset="0"/>
          </a:endParaRPr>
        </a:p>
      </dgm:t>
    </dgm:pt>
    <dgm:pt modelId="{F03F1B52-FA30-487E-B15D-940D7BE1151B}" type="parTrans" cxnId="{A03A67F7-1CEB-47B7-AF57-64E4195FBF45}">
      <dgm:prSet/>
      <dgm:spPr/>
      <dgm:t>
        <a:bodyPr/>
        <a:lstStyle/>
        <a:p>
          <a:endParaRPr lang="en-US"/>
        </a:p>
      </dgm:t>
    </dgm:pt>
    <dgm:pt modelId="{A0AAB293-DC93-41A6-BAE6-D23A4C1FBF20}" type="sibTrans" cxnId="{A03A67F7-1CEB-47B7-AF57-64E4195FBF45}">
      <dgm:prSet/>
      <dgm:spPr/>
      <dgm:t>
        <a:bodyPr/>
        <a:lstStyle/>
        <a:p>
          <a:endParaRPr lang="en-US"/>
        </a:p>
      </dgm:t>
    </dgm:pt>
    <dgm:pt modelId="{BCC6AE8A-8C3B-46BC-9243-1713789BD893}">
      <dgm:prSet custT="1"/>
      <dgm:spPr/>
      <dgm:t>
        <a:bodyPr/>
        <a:lstStyle/>
        <a:p>
          <a:pPr>
            <a:lnSpc>
              <a:spcPct val="100000"/>
            </a:lnSpc>
          </a:pPr>
          <a:r>
            <a:rPr lang="en-CA" sz="2000">
              <a:latin typeface="Gill Sans MT" panose="020B0502020104020203" pitchFamily="34" charset="0"/>
            </a:rPr>
            <a:t>For example, two Bricklayer locals, although representing workers in the same trade, will likely not share the same internal policies. </a:t>
          </a:r>
          <a:endParaRPr lang="en-US" sz="2000" dirty="0">
            <a:latin typeface="Gill Sans MT" panose="020B0502020104020203" pitchFamily="34" charset="0"/>
          </a:endParaRPr>
        </a:p>
      </dgm:t>
    </dgm:pt>
    <dgm:pt modelId="{61A91E19-9691-4DD5-9CF4-DC4361278F82}" type="parTrans" cxnId="{D04A0987-C5C7-4BF7-A318-797335650F87}">
      <dgm:prSet/>
      <dgm:spPr/>
      <dgm:t>
        <a:bodyPr/>
        <a:lstStyle/>
        <a:p>
          <a:endParaRPr lang="en-US"/>
        </a:p>
      </dgm:t>
    </dgm:pt>
    <dgm:pt modelId="{933CCB51-F66D-4ABD-9447-E1B325194382}" type="sibTrans" cxnId="{D04A0987-C5C7-4BF7-A318-797335650F87}">
      <dgm:prSet/>
      <dgm:spPr/>
      <dgm:t>
        <a:bodyPr/>
        <a:lstStyle/>
        <a:p>
          <a:endParaRPr lang="en-US"/>
        </a:p>
      </dgm:t>
    </dgm:pt>
    <dgm:pt modelId="{A6EA92EC-EB47-4E43-A815-EAB85E288CDB}" type="pres">
      <dgm:prSet presAssocID="{09C435D9-3A63-4850-8001-43936086C986}" presName="root" presStyleCnt="0">
        <dgm:presLayoutVars>
          <dgm:dir/>
          <dgm:resizeHandles val="exact"/>
        </dgm:presLayoutVars>
      </dgm:prSet>
      <dgm:spPr/>
    </dgm:pt>
    <dgm:pt modelId="{FCFADE72-0ED9-4A2D-8CE0-4396986DA688}" type="pres">
      <dgm:prSet presAssocID="{B98265D4-2FC8-4555-8B08-89C1E9C70CE9}" presName="compNode" presStyleCnt="0"/>
      <dgm:spPr/>
    </dgm:pt>
    <dgm:pt modelId="{2945CA97-41BE-4EE2-A0D5-70D30FEE0C96}" type="pres">
      <dgm:prSet presAssocID="{B98265D4-2FC8-4555-8B08-89C1E9C70CE9}" presName="bgRect" presStyleLbl="bgShp" presStyleIdx="0" presStyleCnt="6"/>
      <dgm:spPr/>
    </dgm:pt>
    <dgm:pt modelId="{988A191A-3DF5-4DBC-8D11-F9D200558136}" type="pres">
      <dgm:prSet presAssocID="{B98265D4-2FC8-4555-8B08-89C1E9C70CE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xcavator"/>
        </a:ext>
      </dgm:extLst>
    </dgm:pt>
    <dgm:pt modelId="{6F7C7A1A-DEA0-4E69-947D-9B764F640226}" type="pres">
      <dgm:prSet presAssocID="{B98265D4-2FC8-4555-8B08-89C1E9C70CE9}" presName="spaceRect" presStyleCnt="0"/>
      <dgm:spPr/>
    </dgm:pt>
    <dgm:pt modelId="{60C57038-794C-4506-99E5-AC24BCD1E9EB}" type="pres">
      <dgm:prSet presAssocID="{B98265D4-2FC8-4555-8B08-89C1E9C70CE9}" presName="parTx" presStyleLbl="revTx" presStyleIdx="0" presStyleCnt="6">
        <dgm:presLayoutVars>
          <dgm:chMax val="0"/>
          <dgm:chPref val="0"/>
        </dgm:presLayoutVars>
      </dgm:prSet>
      <dgm:spPr/>
    </dgm:pt>
    <dgm:pt modelId="{E9C6773C-3353-4846-B304-2E6E7066AB58}" type="pres">
      <dgm:prSet presAssocID="{4DBB14F7-2603-4540-AA5F-ACAB7F61D9B7}" presName="sibTrans" presStyleCnt="0"/>
      <dgm:spPr/>
    </dgm:pt>
    <dgm:pt modelId="{92E7BC9B-2BB6-48B6-811E-231B455F397B}" type="pres">
      <dgm:prSet presAssocID="{C51AADD4-9075-4B6A-AC76-9426B4F95A1F}" presName="compNode" presStyleCnt="0"/>
      <dgm:spPr/>
    </dgm:pt>
    <dgm:pt modelId="{C87CD7E2-F75C-45DE-A507-F40751BC1628}" type="pres">
      <dgm:prSet presAssocID="{C51AADD4-9075-4B6A-AC76-9426B4F95A1F}" presName="bgRect" presStyleLbl="bgShp" presStyleIdx="1" presStyleCnt="6"/>
      <dgm:spPr/>
    </dgm:pt>
    <dgm:pt modelId="{9070293F-6EBD-4D9D-926A-441861905446}" type="pres">
      <dgm:prSet presAssocID="{C51AADD4-9075-4B6A-AC76-9426B4F95A1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elder"/>
        </a:ext>
      </dgm:extLst>
    </dgm:pt>
    <dgm:pt modelId="{174919C5-A41E-41F9-B9F5-7C7441C21EFF}" type="pres">
      <dgm:prSet presAssocID="{C51AADD4-9075-4B6A-AC76-9426B4F95A1F}" presName="spaceRect" presStyleCnt="0"/>
      <dgm:spPr/>
    </dgm:pt>
    <dgm:pt modelId="{C40D3BFB-B2E4-433E-A273-1325E20C3F7D}" type="pres">
      <dgm:prSet presAssocID="{C51AADD4-9075-4B6A-AC76-9426B4F95A1F}" presName="parTx" presStyleLbl="revTx" presStyleIdx="1" presStyleCnt="6">
        <dgm:presLayoutVars>
          <dgm:chMax val="0"/>
          <dgm:chPref val="0"/>
        </dgm:presLayoutVars>
      </dgm:prSet>
      <dgm:spPr/>
    </dgm:pt>
    <dgm:pt modelId="{B7E8BCE5-2734-4F02-8FC6-DCD8FEDAF4DA}" type="pres">
      <dgm:prSet presAssocID="{746DB83E-09C1-4159-8237-C4B44B98C6C5}" presName="sibTrans" presStyleCnt="0"/>
      <dgm:spPr/>
    </dgm:pt>
    <dgm:pt modelId="{88556493-D16F-4EC3-B583-487478725292}" type="pres">
      <dgm:prSet presAssocID="{B5574A50-96D0-4D54-AEB2-14D83E1BF0BA}" presName="compNode" presStyleCnt="0"/>
      <dgm:spPr/>
    </dgm:pt>
    <dgm:pt modelId="{FF7A66C1-4EF0-4F0F-B102-CD3EE747026B}" type="pres">
      <dgm:prSet presAssocID="{B5574A50-96D0-4D54-AEB2-14D83E1BF0BA}" presName="bgRect" presStyleLbl="bgShp" presStyleIdx="2" presStyleCnt="6"/>
      <dgm:spPr/>
    </dgm:pt>
    <dgm:pt modelId="{64194369-34E9-4E1D-9896-FDC54CF06D21}" type="pres">
      <dgm:prSet presAssocID="{B5574A50-96D0-4D54-AEB2-14D83E1BF0BA}"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nstruction Worker"/>
        </a:ext>
      </dgm:extLst>
    </dgm:pt>
    <dgm:pt modelId="{AA5D03FC-7AB5-4854-B474-A8F3981B52F5}" type="pres">
      <dgm:prSet presAssocID="{B5574A50-96D0-4D54-AEB2-14D83E1BF0BA}" presName="spaceRect" presStyleCnt="0"/>
      <dgm:spPr/>
    </dgm:pt>
    <dgm:pt modelId="{75D075F8-2A10-41EB-9061-C7BD2D2F3507}" type="pres">
      <dgm:prSet presAssocID="{B5574A50-96D0-4D54-AEB2-14D83E1BF0BA}" presName="parTx" presStyleLbl="revTx" presStyleIdx="2" presStyleCnt="6">
        <dgm:presLayoutVars>
          <dgm:chMax val="0"/>
          <dgm:chPref val="0"/>
        </dgm:presLayoutVars>
      </dgm:prSet>
      <dgm:spPr/>
    </dgm:pt>
    <dgm:pt modelId="{F3C7CBED-0262-4A5E-AE9F-5BEF501209DD}" type="pres">
      <dgm:prSet presAssocID="{1318321E-457B-4CFC-A14A-1B4BE7083108}" presName="sibTrans" presStyleCnt="0"/>
      <dgm:spPr/>
    </dgm:pt>
    <dgm:pt modelId="{E72538B3-6368-4CC4-AFAB-C35E29880353}" type="pres">
      <dgm:prSet presAssocID="{A9B02E74-B2C3-449D-A4CB-6D810E18A1F4}" presName="compNode" presStyleCnt="0"/>
      <dgm:spPr/>
    </dgm:pt>
    <dgm:pt modelId="{9CA62D14-A22B-4016-9543-E604F97BA706}" type="pres">
      <dgm:prSet presAssocID="{A9B02E74-B2C3-449D-A4CB-6D810E18A1F4}" presName="bgRect" presStyleLbl="bgShp" presStyleIdx="3" presStyleCnt="6"/>
      <dgm:spPr/>
    </dgm:pt>
    <dgm:pt modelId="{666898B6-113F-408E-8BBF-0E35A9991113}" type="pres">
      <dgm:prSet presAssocID="{A9B02E74-B2C3-449D-A4CB-6D810E18A1F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ity"/>
        </a:ext>
      </dgm:extLst>
    </dgm:pt>
    <dgm:pt modelId="{4C86B33A-BA4B-498C-B524-A1BC93567C41}" type="pres">
      <dgm:prSet presAssocID="{A9B02E74-B2C3-449D-A4CB-6D810E18A1F4}" presName="spaceRect" presStyleCnt="0"/>
      <dgm:spPr/>
    </dgm:pt>
    <dgm:pt modelId="{A13018B2-D641-465B-9A68-342A21E84EDB}" type="pres">
      <dgm:prSet presAssocID="{A9B02E74-B2C3-449D-A4CB-6D810E18A1F4}" presName="parTx" presStyleLbl="revTx" presStyleIdx="3" presStyleCnt="6">
        <dgm:presLayoutVars>
          <dgm:chMax val="0"/>
          <dgm:chPref val="0"/>
        </dgm:presLayoutVars>
      </dgm:prSet>
      <dgm:spPr/>
    </dgm:pt>
    <dgm:pt modelId="{FBEE6F9C-3EE3-4274-8C8D-F5DAD9378CDD}" type="pres">
      <dgm:prSet presAssocID="{B09FA064-A31A-4787-8DF0-F9B58EFF7472}" presName="sibTrans" presStyleCnt="0"/>
      <dgm:spPr/>
    </dgm:pt>
    <dgm:pt modelId="{0D880ECF-6B3C-44BB-B4CD-AD7632097297}" type="pres">
      <dgm:prSet presAssocID="{BDAE3BFD-70B8-4C56-BC7C-546D9FAB44ED}" presName="compNode" presStyleCnt="0"/>
      <dgm:spPr/>
    </dgm:pt>
    <dgm:pt modelId="{AEC512B4-F74F-422F-A625-A39223F4F69E}" type="pres">
      <dgm:prSet presAssocID="{BDAE3BFD-70B8-4C56-BC7C-546D9FAB44ED}" presName="bgRect" presStyleLbl="bgShp" presStyleIdx="4" presStyleCnt="6"/>
      <dgm:spPr/>
    </dgm:pt>
    <dgm:pt modelId="{316DBEE8-C8F8-42A6-8888-CB952CFD2BA2}" type="pres">
      <dgm:prSet presAssocID="{BDAE3BFD-70B8-4C56-BC7C-546D9FAB44E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andshake"/>
        </a:ext>
      </dgm:extLst>
    </dgm:pt>
    <dgm:pt modelId="{BAE46128-B816-451A-B69F-173A93CB3B78}" type="pres">
      <dgm:prSet presAssocID="{BDAE3BFD-70B8-4C56-BC7C-546D9FAB44ED}" presName="spaceRect" presStyleCnt="0"/>
      <dgm:spPr/>
    </dgm:pt>
    <dgm:pt modelId="{56092B72-5094-4804-8791-11B7CC9D9A69}" type="pres">
      <dgm:prSet presAssocID="{BDAE3BFD-70B8-4C56-BC7C-546D9FAB44ED}" presName="parTx" presStyleLbl="revTx" presStyleIdx="4" presStyleCnt="6">
        <dgm:presLayoutVars>
          <dgm:chMax val="0"/>
          <dgm:chPref val="0"/>
        </dgm:presLayoutVars>
      </dgm:prSet>
      <dgm:spPr/>
    </dgm:pt>
    <dgm:pt modelId="{BCF7A532-E1F3-409F-8E90-A694B0B27146}" type="pres">
      <dgm:prSet presAssocID="{A0AAB293-DC93-41A6-BAE6-D23A4C1FBF20}" presName="sibTrans" presStyleCnt="0"/>
      <dgm:spPr/>
    </dgm:pt>
    <dgm:pt modelId="{03C5ED57-254E-4953-A339-94A9AA709A2F}" type="pres">
      <dgm:prSet presAssocID="{BCC6AE8A-8C3B-46BC-9243-1713789BD893}" presName="compNode" presStyleCnt="0"/>
      <dgm:spPr/>
    </dgm:pt>
    <dgm:pt modelId="{EEB980D7-5662-4753-98E4-A20980B81FC1}" type="pres">
      <dgm:prSet presAssocID="{BCC6AE8A-8C3B-46BC-9243-1713789BD893}" presName="bgRect" presStyleLbl="bgShp" presStyleIdx="5" presStyleCnt="6"/>
      <dgm:spPr/>
    </dgm:pt>
    <dgm:pt modelId="{9F23D4AC-BA3D-4D3E-B9A2-406E98CA7EB0}" type="pres">
      <dgm:prSet presAssocID="{BCC6AE8A-8C3B-46BC-9243-1713789BD89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Factory"/>
        </a:ext>
      </dgm:extLst>
    </dgm:pt>
    <dgm:pt modelId="{FD4C0166-C918-46E8-9938-205450123033}" type="pres">
      <dgm:prSet presAssocID="{BCC6AE8A-8C3B-46BC-9243-1713789BD893}" presName="spaceRect" presStyleCnt="0"/>
      <dgm:spPr/>
    </dgm:pt>
    <dgm:pt modelId="{FC483FB0-09A6-4A43-BB14-8788CA9815ED}" type="pres">
      <dgm:prSet presAssocID="{BCC6AE8A-8C3B-46BC-9243-1713789BD893}" presName="parTx" presStyleLbl="revTx" presStyleIdx="5" presStyleCnt="6">
        <dgm:presLayoutVars>
          <dgm:chMax val="0"/>
          <dgm:chPref val="0"/>
        </dgm:presLayoutVars>
      </dgm:prSet>
      <dgm:spPr/>
    </dgm:pt>
  </dgm:ptLst>
  <dgm:cxnLst>
    <dgm:cxn modelId="{2E3BCE08-B042-45FD-B682-C77C5E8DDD91}" srcId="{09C435D9-3A63-4850-8001-43936086C986}" destId="{A9B02E74-B2C3-449D-A4CB-6D810E18A1F4}" srcOrd="3" destOrd="0" parTransId="{BEAEA886-1D0D-40EF-9559-A2D849E179B2}" sibTransId="{B09FA064-A31A-4787-8DF0-F9B58EFF7472}"/>
    <dgm:cxn modelId="{5F524E10-CBF1-4E23-BD2C-6D149FAB93ED}" type="presOf" srcId="{C51AADD4-9075-4B6A-AC76-9426B4F95A1F}" destId="{C40D3BFB-B2E4-433E-A273-1325E20C3F7D}" srcOrd="0" destOrd="0" presId="urn:microsoft.com/office/officeart/2018/2/layout/IconVerticalSolidList"/>
    <dgm:cxn modelId="{58B9471B-D776-4F2D-9202-6B967B3464C4}" srcId="{09C435D9-3A63-4850-8001-43936086C986}" destId="{B5574A50-96D0-4D54-AEB2-14D83E1BF0BA}" srcOrd="2" destOrd="0" parTransId="{7F32A3F1-BC46-4B17-BAE7-98DC80FCE64F}" sibTransId="{1318321E-457B-4CFC-A14A-1B4BE7083108}"/>
    <dgm:cxn modelId="{2267A06F-38C1-4ECD-8207-200655CDCDE4}" type="presOf" srcId="{B98265D4-2FC8-4555-8B08-89C1E9C70CE9}" destId="{60C57038-794C-4506-99E5-AC24BCD1E9EB}" srcOrd="0" destOrd="0" presId="urn:microsoft.com/office/officeart/2018/2/layout/IconVerticalSolidList"/>
    <dgm:cxn modelId="{90530570-F1E9-44EF-8F67-021343A17696}" type="presOf" srcId="{09C435D9-3A63-4850-8001-43936086C986}" destId="{A6EA92EC-EB47-4E43-A815-EAB85E288CDB}" srcOrd="0" destOrd="0" presId="urn:microsoft.com/office/officeart/2018/2/layout/IconVerticalSolidList"/>
    <dgm:cxn modelId="{291C7577-64FB-4C3C-BC02-DA808F92C0CA}" type="presOf" srcId="{BCC6AE8A-8C3B-46BC-9243-1713789BD893}" destId="{FC483FB0-09A6-4A43-BB14-8788CA9815ED}" srcOrd="0" destOrd="0" presId="urn:microsoft.com/office/officeart/2018/2/layout/IconVerticalSolidList"/>
    <dgm:cxn modelId="{D04A0987-C5C7-4BF7-A318-797335650F87}" srcId="{09C435D9-3A63-4850-8001-43936086C986}" destId="{BCC6AE8A-8C3B-46BC-9243-1713789BD893}" srcOrd="5" destOrd="0" parTransId="{61A91E19-9691-4DD5-9CF4-DC4361278F82}" sibTransId="{933CCB51-F66D-4ABD-9447-E1B325194382}"/>
    <dgm:cxn modelId="{D5A24596-FACF-4FA5-841B-540C53171EDB}" srcId="{09C435D9-3A63-4850-8001-43936086C986}" destId="{C51AADD4-9075-4B6A-AC76-9426B4F95A1F}" srcOrd="1" destOrd="0" parTransId="{45285BC0-B0ED-4910-9E07-A66D159C0C9C}" sibTransId="{746DB83E-09C1-4159-8237-C4B44B98C6C5}"/>
    <dgm:cxn modelId="{75FD2CC9-AB1F-4DEC-8F76-4582F5808F08}" srcId="{09C435D9-3A63-4850-8001-43936086C986}" destId="{B98265D4-2FC8-4555-8B08-89C1E9C70CE9}" srcOrd="0" destOrd="0" parTransId="{8FCFC344-B028-47BB-AFFD-4BE44F7BD060}" sibTransId="{4DBB14F7-2603-4540-AA5F-ACAB7F61D9B7}"/>
    <dgm:cxn modelId="{12DCC0CD-412E-4B47-B6E0-01E4996A2F0E}" type="presOf" srcId="{BDAE3BFD-70B8-4C56-BC7C-546D9FAB44ED}" destId="{56092B72-5094-4804-8791-11B7CC9D9A69}" srcOrd="0" destOrd="0" presId="urn:microsoft.com/office/officeart/2018/2/layout/IconVerticalSolidList"/>
    <dgm:cxn modelId="{A03A67F7-1CEB-47B7-AF57-64E4195FBF45}" srcId="{09C435D9-3A63-4850-8001-43936086C986}" destId="{BDAE3BFD-70B8-4C56-BC7C-546D9FAB44ED}" srcOrd="4" destOrd="0" parTransId="{F03F1B52-FA30-487E-B15D-940D7BE1151B}" sibTransId="{A0AAB293-DC93-41A6-BAE6-D23A4C1FBF20}"/>
    <dgm:cxn modelId="{3D79FEF7-36B8-4EB1-ACE4-E64FAE5ED1A0}" type="presOf" srcId="{B5574A50-96D0-4D54-AEB2-14D83E1BF0BA}" destId="{75D075F8-2A10-41EB-9061-C7BD2D2F3507}" srcOrd="0" destOrd="0" presId="urn:microsoft.com/office/officeart/2018/2/layout/IconVerticalSolidList"/>
    <dgm:cxn modelId="{B0FABBFB-D74A-4DEA-8E4C-8BDAC30ECE09}" type="presOf" srcId="{A9B02E74-B2C3-449D-A4CB-6D810E18A1F4}" destId="{A13018B2-D641-465B-9A68-342A21E84EDB}" srcOrd="0" destOrd="0" presId="urn:microsoft.com/office/officeart/2018/2/layout/IconVerticalSolidList"/>
    <dgm:cxn modelId="{B9470509-88B5-46AF-AEA4-52A250FEF854}" type="presParOf" srcId="{A6EA92EC-EB47-4E43-A815-EAB85E288CDB}" destId="{FCFADE72-0ED9-4A2D-8CE0-4396986DA688}" srcOrd="0" destOrd="0" presId="urn:microsoft.com/office/officeart/2018/2/layout/IconVerticalSolidList"/>
    <dgm:cxn modelId="{15F467AC-B661-48CB-A874-98F6BC5C9CD7}" type="presParOf" srcId="{FCFADE72-0ED9-4A2D-8CE0-4396986DA688}" destId="{2945CA97-41BE-4EE2-A0D5-70D30FEE0C96}" srcOrd="0" destOrd="0" presId="urn:microsoft.com/office/officeart/2018/2/layout/IconVerticalSolidList"/>
    <dgm:cxn modelId="{9FC4F840-E192-42B2-86AD-3D476BFFF5FB}" type="presParOf" srcId="{FCFADE72-0ED9-4A2D-8CE0-4396986DA688}" destId="{988A191A-3DF5-4DBC-8D11-F9D200558136}" srcOrd="1" destOrd="0" presId="urn:microsoft.com/office/officeart/2018/2/layout/IconVerticalSolidList"/>
    <dgm:cxn modelId="{0FC38050-011B-4C7E-AD35-353911B16F7F}" type="presParOf" srcId="{FCFADE72-0ED9-4A2D-8CE0-4396986DA688}" destId="{6F7C7A1A-DEA0-4E69-947D-9B764F640226}" srcOrd="2" destOrd="0" presId="urn:microsoft.com/office/officeart/2018/2/layout/IconVerticalSolidList"/>
    <dgm:cxn modelId="{61B5545B-9F01-4EC3-99BC-4A8B09361E7A}" type="presParOf" srcId="{FCFADE72-0ED9-4A2D-8CE0-4396986DA688}" destId="{60C57038-794C-4506-99E5-AC24BCD1E9EB}" srcOrd="3" destOrd="0" presId="urn:microsoft.com/office/officeart/2018/2/layout/IconVerticalSolidList"/>
    <dgm:cxn modelId="{6318CC59-DDEA-4D24-BF64-5FB08224A1DC}" type="presParOf" srcId="{A6EA92EC-EB47-4E43-A815-EAB85E288CDB}" destId="{E9C6773C-3353-4846-B304-2E6E7066AB58}" srcOrd="1" destOrd="0" presId="urn:microsoft.com/office/officeart/2018/2/layout/IconVerticalSolidList"/>
    <dgm:cxn modelId="{98869B19-E846-49EA-99B5-1088D68FC365}" type="presParOf" srcId="{A6EA92EC-EB47-4E43-A815-EAB85E288CDB}" destId="{92E7BC9B-2BB6-48B6-811E-231B455F397B}" srcOrd="2" destOrd="0" presId="urn:microsoft.com/office/officeart/2018/2/layout/IconVerticalSolidList"/>
    <dgm:cxn modelId="{9E8AE9D3-7599-4960-9FF9-F6E6529CBDA7}" type="presParOf" srcId="{92E7BC9B-2BB6-48B6-811E-231B455F397B}" destId="{C87CD7E2-F75C-45DE-A507-F40751BC1628}" srcOrd="0" destOrd="0" presId="urn:microsoft.com/office/officeart/2018/2/layout/IconVerticalSolidList"/>
    <dgm:cxn modelId="{6F0FD5C9-A690-4CDA-A13E-A6FF07FB08FA}" type="presParOf" srcId="{92E7BC9B-2BB6-48B6-811E-231B455F397B}" destId="{9070293F-6EBD-4D9D-926A-441861905446}" srcOrd="1" destOrd="0" presId="urn:microsoft.com/office/officeart/2018/2/layout/IconVerticalSolidList"/>
    <dgm:cxn modelId="{21C5B0FE-ED9D-4800-B15B-D6CC33828E6F}" type="presParOf" srcId="{92E7BC9B-2BB6-48B6-811E-231B455F397B}" destId="{174919C5-A41E-41F9-B9F5-7C7441C21EFF}" srcOrd="2" destOrd="0" presId="urn:microsoft.com/office/officeart/2018/2/layout/IconVerticalSolidList"/>
    <dgm:cxn modelId="{7D519BAF-39F7-40CE-A15F-606366458F04}" type="presParOf" srcId="{92E7BC9B-2BB6-48B6-811E-231B455F397B}" destId="{C40D3BFB-B2E4-433E-A273-1325E20C3F7D}" srcOrd="3" destOrd="0" presId="urn:microsoft.com/office/officeart/2018/2/layout/IconVerticalSolidList"/>
    <dgm:cxn modelId="{025123AB-68D0-44F5-900D-5483A0DD9596}" type="presParOf" srcId="{A6EA92EC-EB47-4E43-A815-EAB85E288CDB}" destId="{B7E8BCE5-2734-4F02-8FC6-DCD8FEDAF4DA}" srcOrd="3" destOrd="0" presId="urn:microsoft.com/office/officeart/2018/2/layout/IconVerticalSolidList"/>
    <dgm:cxn modelId="{19445631-93D0-4EE5-87AB-06D038522E4F}" type="presParOf" srcId="{A6EA92EC-EB47-4E43-A815-EAB85E288CDB}" destId="{88556493-D16F-4EC3-B583-487478725292}" srcOrd="4" destOrd="0" presId="urn:microsoft.com/office/officeart/2018/2/layout/IconVerticalSolidList"/>
    <dgm:cxn modelId="{02AABA57-BE88-48EE-9ABD-3140D698C4D2}" type="presParOf" srcId="{88556493-D16F-4EC3-B583-487478725292}" destId="{FF7A66C1-4EF0-4F0F-B102-CD3EE747026B}" srcOrd="0" destOrd="0" presId="urn:microsoft.com/office/officeart/2018/2/layout/IconVerticalSolidList"/>
    <dgm:cxn modelId="{90BFBEB8-F0F2-4091-9C91-344111C6A4F8}" type="presParOf" srcId="{88556493-D16F-4EC3-B583-487478725292}" destId="{64194369-34E9-4E1D-9896-FDC54CF06D21}" srcOrd="1" destOrd="0" presId="urn:microsoft.com/office/officeart/2018/2/layout/IconVerticalSolidList"/>
    <dgm:cxn modelId="{464C8DC4-48BA-465B-AE96-E2AF2E0065F3}" type="presParOf" srcId="{88556493-D16F-4EC3-B583-487478725292}" destId="{AA5D03FC-7AB5-4854-B474-A8F3981B52F5}" srcOrd="2" destOrd="0" presId="urn:microsoft.com/office/officeart/2018/2/layout/IconVerticalSolidList"/>
    <dgm:cxn modelId="{005EE9CB-198E-45C4-A30A-C7C0A638097B}" type="presParOf" srcId="{88556493-D16F-4EC3-B583-487478725292}" destId="{75D075F8-2A10-41EB-9061-C7BD2D2F3507}" srcOrd="3" destOrd="0" presId="urn:microsoft.com/office/officeart/2018/2/layout/IconVerticalSolidList"/>
    <dgm:cxn modelId="{D17DD741-83E3-45D0-9FD8-CBD45EDF81D2}" type="presParOf" srcId="{A6EA92EC-EB47-4E43-A815-EAB85E288CDB}" destId="{F3C7CBED-0262-4A5E-AE9F-5BEF501209DD}" srcOrd="5" destOrd="0" presId="urn:microsoft.com/office/officeart/2018/2/layout/IconVerticalSolidList"/>
    <dgm:cxn modelId="{37FF0EC5-BC08-4D9B-A51C-E20FC72AFA8E}" type="presParOf" srcId="{A6EA92EC-EB47-4E43-A815-EAB85E288CDB}" destId="{E72538B3-6368-4CC4-AFAB-C35E29880353}" srcOrd="6" destOrd="0" presId="urn:microsoft.com/office/officeart/2018/2/layout/IconVerticalSolidList"/>
    <dgm:cxn modelId="{680B92F7-589D-4EBB-A68A-AB161986A0F6}" type="presParOf" srcId="{E72538B3-6368-4CC4-AFAB-C35E29880353}" destId="{9CA62D14-A22B-4016-9543-E604F97BA706}" srcOrd="0" destOrd="0" presId="urn:microsoft.com/office/officeart/2018/2/layout/IconVerticalSolidList"/>
    <dgm:cxn modelId="{408BAD9A-42AD-4FB0-B119-C360C8C9C0A9}" type="presParOf" srcId="{E72538B3-6368-4CC4-AFAB-C35E29880353}" destId="{666898B6-113F-408E-8BBF-0E35A9991113}" srcOrd="1" destOrd="0" presId="urn:microsoft.com/office/officeart/2018/2/layout/IconVerticalSolidList"/>
    <dgm:cxn modelId="{723DFB3D-6E5E-47A4-9FE6-10D33DDFD74D}" type="presParOf" srcId="{E72538B3-6368-4CC4-AFAB-C35E29880353}" destId="{4C86B33A-BA4B-498C-B524-A1BC93567C41}" srcOrd="2" destOrd="0" presId="urn:microsoft.com/office/officeart/2018/2/layout/IconVerticalSolidList"/>
    <dgm:cxn modelId="{FC8CEA90-7C5B-48AA-9A1E-4460D1EE317C}" type="presParOf" srcId="{E72538B3-6368-4CC4-AFAB-C35E29880353}" destId="{A13018B2-D641-465B-9A68-342A21E84EDB}" srcOrd="3" destOrd="0" presId="urn:microsoft.com/office/officeart/2018/2/layout/IconVerticalSolidList"/>
    <dgm:cxn modelId="{A0C7F072-E063-48A4-B9BD-2245DE189566}" type="presParOf" srcId="{A6EA92EC-EB47-4E43-A815-EAB85E288CDB}" destId="{FBEE6F9C-3EE3-4274-8C8D-F5DAD9378CDD}" srcOrd="7" destOrd="0" presId="urn:microsoft.com/office/officeart/2018/2/layout/IconVerticalSolidList"/>
    <dgm:cxn modelId="{CE388AD6-9F9C-47A5-BC49-0617199BE18A}" type="presParOf" srcId="{A6EA92EC-EB47-4E43-A815-EAB85E288CDB}" destId="{0D880ECF-6B3C-44BB-B4CD-AD7632097297}" srcOrd="8" destOrd="0" presId="urn:microsoft.com/office/officeart/2018/2/layout/IconVerticalSolidList"/>
    <dgm:cxn modelId="{B1631FF0-39E9-448F-96D1-3FDCE70D9BE3}" type="presParOf" srcId="{0D880ECF-6B3C-44BB-B4CD-AD7632097297}" destId="{AEC512B4-F74F-422F-A625-A39223F4F69E}" srcOrd="0" destOrd="0" presId="urn:microsoft.com/office/officeart/2018/2/layout/IconVerticalSolidList"/>
    <dgm:cxn modelId="{99B6B9BC-2B94-4265-99A5-4AD2D978E9E7}" type="presParOf" srcId="{0D880ECF-6B3C-44BB-B4CD-AD7632097297}" destId="{316DBEE8-C8F8-42A6-8888-CB952CFD2BA2}" srcOrd="1" destOrd="0" presId="urn:microsoft.com/office/officeart/2018/2/layout/IconVerticalSolidList"/>
    <dgm:cxn modelId="{1F70B79A-0D1F-4F7A-AEFC-0A81F04D6F5A}" type="presParOf" srcId="{0D880ECF-6B3C-44BB-B4CD-AD7632097297}" destId="{BAE46128-B816-451A-B69F-173A93CB3B78}" srcOrd="2" destOrd="0" presId="urn:microsoft.com/office/officeart/2018/2/layout/IconVerticalSolidList"/>
    <dgm:cxn modelId="{78A4CC8B-24B3-4791-9335-43FD7DF8EA31}" type="presParOf" srcId="{0D880ECF-6B3C-44BB-B4CD-AD7632097297}" destId="{56092B72-5094-4804-8791-11B7CC9D9A69}" srcOrd="3" destOrd="0" presId="urn:microsoft.com/office/officeart/2018/2/layout/IconVerticalSolidList"/>
    <dgm:cxn modelId="{E7BEB493-2302-4EE4-917C-2A05F6E12091}" type="presParOf" srcId="{A6EA92EC-EB47-4E43-A815-EAB85E288CDB}" destId="{BCF7A532-E1F3-409F-8E90-A694B0B27146}" srcOrd="9" destOrd="0" presId="urn:microsoft.com/office/officeart/2018/2/layout/IconVerticalSolidList"/>
    <dgm:cxn modelId="{675CC9D0-7972-4E74-91B6-108D129C97EA}" type="presParOf" srcId="{A6EA92EC-EB47-4E43-A815-EAB85E288CDB}" destId="{03C5ED57-254E-4953-A339-94A9AA709A2F}" srcOrd="10" destOrd="0" presId="urn:microsoft.com/office/officeart/2018/2/layout/IconVerticalSolidList"/>
    <dgm:cxn modelId="{62D01421-9A7C-4C13-B398-6C783334C6B2}" type="presParOf" srcId="{03C5ED57-254E-4953-A339-94A9AA709A2F}" destId="{EEB980D7-5662-4753-98E4-A20980B81FC1}" srcOrd="0" destOrd="0" presId="urn:microsoft.com/office/officeart/2018/2/layout/IconVerticalSolidList"/>
    <dgm:cxn modelId="{A5CFD53D-03A9-4C81-B5AC-3B37DB314C21}" type="presParOf" srcId="{03C5ED57-254E-4953-A339-94A9AA709A2F}" destId="{9F23D4AC-BA3D-4D3E-B9A2-406E98CA7EB0}" srcOrd="1" destOrd="0" presId="urn:microsoft.com/office/officeart/2018/2/layout/IconVerticalSolidList"/>
    <dgm:cxn modelId="{C5A0E2B1-FBE6-4E9C-BDDE-2ABEF63871A9}" type="presParOf" srcId="{03C5ED57-254E-4953-A339-94A9AA709A2F}" destId="{FD4C0166-C918-46E8-9938-205450123033}" srcOrd="2" destOrd="0" presId="urn:microsoft.com/office/officeart/2018/2/layout/IconVerticalSolidList"/>
    <dgm:cxn modelId="{5034C69A-BF15-4B7E-BD01-A50ED8739F5B}" type="presParOf" srcId="{03C5ED57-254E-4953-A339-94A9AA709A2F}" destId="{FC483FB0-09A6-4A43-BB14-8788CA9815E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46E195-74CC-4F29-8082-4C4B373F3718}"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0CA6B711-6DDC-4EB0-81D1-987A5B66F3C8}">
      <dgm:prSet custT="1"/>
      <dgm:spPr/>
      <dgm:t>
        <a:bodyPr/>
        <a:lstStyle/>
        <a:p>
          <a:pPr>
            <a:lnSpc>
              <a:spcPct val="100000"/>
            </a:lnSpc>
          </a:pPr>
          <a:r>
            <a:rPr lang="en-CA" sz="2000" dirty="0">
              <a:latin typeface="Gill Sans MT" panose="020B0502020104020203" pitchFamily="34" charset="0"/>
            </a:rPr>
            <a:t>Many trades workplaces have a “work hard, play hard” culture, especially outside of work. </a:t>
          </a:r>
          <a:endParaRPr lang="en-US" sz="2000" dirty="0">
            <a:latin typeface="Gill Sans MT" panose="020B0502020104020203" pitchFamily="34" charset="0"/>
          </a:endParaRPr>
        </a:p>
      </dgm:t>
    </dgm:pt>
    <dgm:pt modelId="{6C199D0C-4707-4F0D-834E-2EC420D4FEFE}" type="parTrans" cxnId="{6783A942-0A7A-47C1-B64E-F8E48A3D9866}">
      <dgm:prSet/>
      <dgm:spPr/>
      <dgm:t>
        <a:bodyPr/>
        <a:lstStyle/>
        <a:p>
          <a:endParaRPr lang="en-US"/>
        </a:p>
      </dgm:t>
    </dgm:pt>
    <dgm:pt modelId="{C7228DF6-A8BA-4BC6-BD03-F772A552B0F2}" type="sibTrans" cxnId="{6783A942-0A7A-47C1-B64E-F8E48A3D9866}">
      <dgm:prSet/>
      <dgm:spPr/>
      <dgm:t>
        <a:bodyPr/>
        <a:lstStyle/>
        <a:p>
          <a:endParaRPr lang="en-US"/>
        </a:p>
      </dgm:t>
    </dgm:pt>
    <dgm:pt modelId="{CD808883-FD8E-4B7A-BD70-3FBEE37BBBB0}">
      <dgm:prSet custT="1"/>
      <dgm:spPr/>
      <dgm:t>
        <a:bodyPr/>
        <a:lstStyle/>
        <a:p>
          <a:pPr>
            <a:lnSpc>
              <a:spcPct val="100000"/>
            </a:lnSpc>
          </a:pPr>
          <a:r>
            <a:rPr lang="en-CA" sz="2000" dirty="0">
              <a:latin typeface="Gill Sans MT" panose="020B0502020104020203" pitchFamily="34" charset="0"/>
            </a:rPr>
            <a:t>Men are more likely to use substances to cope with stress or mental health issues.</a:t>
          </a:r>
          <a:endParaRPr lang="en-US" sz="2000" dirty="0">
            <a:latin typeface="Gill Sans MT" panose="020B0502020104020203" pitchFamily="34" charset="0"/>
          </a:endParaRPr>
        </a:p>
      </dgm:t>
    </dgm:pt>
    <dgm:pt modelId="{A228FD21-60A6-44F3-8984-C63BB8F47060}" type="parTrans" cxnId="{C943A0F6-A9BC-4815-BC40-70A1ED16F982}">
      <dgm:prSet/>
      <dgm:spPr/>
      <dgm:t>
        <a:bodyPr/>
        <a:lstStyle/>
        <a:p>
          <a:endParaRPr lang="en-US"/>
        </a:p>
      </dgm:t>
    </dgm:pt>
    <dgm:pt modelId="{3C77CAFB-A911-43B4-9252-4FC1B10BFC93}" type="sibTrans" cxnId="{C943A0F6-A9BC-4815-BC40-70A1ED16F982}">
      <dgm:prSet/>
      <dgm:spPr/>
      <dgm:t>
        <a:bodyPr/>
        <a:lstStyle/>
        <a:p>
          <a:endParaRPr lang="en-US"/>
        </a:p>
      </dgm:t>
    </dgm:pt>
    <dgm:pt modelId="{F807ADBD-90F5-464A-89AE-B6B7ADAF947D}">
      <dgm:prSet custT="1"/>
      <dgm:spPr/>
      <dgm:t>
        <a:bodyPr/>
        <a:lstStyle/>
        <a:p>
          <a:pPr>
            <a:lnSpc>
              <a:spcPct val="100000"/>
            </a:lnSpc>
          </a:pPr>
          <a:r>
            <a:rPr lang="en-CA" sz="2000" dirty="0">
              <a:latin typeface="Gill Sans MT" panose="020B0502020104020203" pitchFamily="34" charset="0"/>
            </a:rPr>
            <a:t>Men are less likely to reach out for help because there is a pressure to be “strong.” </a:t>
          </a:r>
          <a:endParaRPr lang="en-US" sz="2000" dirty="0">
            <a:latin typeface="Gill Sans MT" panose="020B0502020104020203" pitchFamily="34" charset="0"/>
          </a:endParaRPr>
        </a:p>
      </dgm:t>
    </dgm:pt>
    <dgm:pt modelId="{393CA5AD-EA85-4685-9893-CFA45AB63D34}" type="parTrans" cxnId="{278DBB06-DE78-45CA-B402-A40BAB5B66D4}">
      <dgm:prSet/>
      <dgm:spPr/>
      <dgm:t>
        <a:bodyPr/>
        <a:lstStyle/>
        <a:p>
          <a:endParaRPr lang="en-US"/>
        </a:p>
      </dgm:t>
    </dgm:pt>
    <dgm:pt modelId="{AA8CC7F0-B8C4-468E-B621-47EEB849EFBE}" type="sibTrans" cxnId="{278DBB06-DE78-45CA-B402-A40BAB5B66D4}">
      <dgm:prSet/>
      <dgm:spPr/>
      <dgm:t>
        <a:bodyPr/>
        <a:lstStyle/>
        <a:p>
          <a:endParaRPr lang="en-US"/>
        </a:p>
      </dgm:t>
    </dgm:pt>
    <dgm:pt modelId="{D4BFF843-DB5E-4640-B472-79748705207A}" type="pres">
      <dgm:prSet presAssocID="{F846E195-74CC-4F29-8082-4C4B373F3718}" presName="root" presStyleCnt="0">
        <dgm:presLayoutVars>
          <dgm:dir/>
          <dgm:resizeHandles val="exact"/>
        </dgm:presLayoutVars>
      </dgm:prSet>
      <dgm:spPr/>
    </dgm:pt>
    <dgm:pt modelId="{9C4416A1-4268-42EC-9BE6-D6BEE99CC1E7}" type="pres">
      <dgm:prSet presAssocID="{0CA6B711-6DDC-4EB0-81D1-987A5B66F3C8}" presName="compNode" presStyleCnt="0"/>
      <dgm:spPr/>
    </dgm:pt>
    <dgm:pt modelId="{21E1ED1D-6CC2-40A9-8C02-7AFFECC81B5F}" type="pres">
      <dgm:prSet presAssocID="{0CA6B711-6DDC-4EB0-81D1-987A5B66F3C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nstruction Worker"/>
        </a:ext>
      </dgm:extLst>
    </dgm:pt>
    <dgm:pt modelId="{C4A9BCF1-1989-4E5B-964E-AFE942C08D3F}" type="pres">
      <dgm:prSet presAssocID="{0CA6B711-6DDC-4EB0-81D1-987A5B66F3C8}" presName="spaceRect" presStyleCnt="0"/>
      <dgm:spPr/>
    </dgm:pt>
    <dgm:pt modelId="{D85FC60E-E23B-4DAC-A39D-870F8E7F343C}" type="pres">
      <dgm:prSet presAssocID="{0CA6B711-6DDC-4EB0-81D1-987A5B66F3C8}" presName="textRect" presStyleLbl="revTx" presStyleIdx="0" presStyleCnt="3" custLinFactNeighborX="-2208" custLinFactNeighborY="-566">
        <dgm:presLayoutVars>
          <dgm:chMax val="1"/>
          <dgm:chPref val="1"/>
        </dgm:presLayoutVars>
      </dgm:prSet>
      <dgm:spPr/>
    </dgm:pt>
    <dgm:pt modelId="{20AD9B67-F5A7-4D4D-8909-173D89326FB8}" type="pres">
      <dgm:prSet presAssocID="{C7228DF6-A8BA-4BC6-BD03-F772A552B0F2}" presName="sibTrans" presStyleCnt="0"/>
      <dgm:spPr/>
    </dgm:pt>
    <dgm:pt modelId="{DC2C9657-09D4-44C5-8E50-E2210A0E46FF}" type="pres">
      <dgm:prSet presAssocID="{CD808883-FD8E-4B7A-BD70-3FBEE37BBBB0}" presName="compNode" presStyleCnt="0"/>
      <dgm:spPr/>
    </dgm:pt>
    <dgm:pt modelId="{7190D670-EDE4-4CFD-9645-0CA24B9879B2}" type="pres">
      <dgm:prSet presAssocID="{CD808883-FD8E-4B7A-BD70-3FBEE37BBBB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rain in head"/>
        </a:ext>
      </dgm:extLst>
    </dgm:pt>
    <dgm:pt modelId="{65762FF0-57DE-4951-B4DC-34DA92A0FA29}" type="pres">
      <dgm:prSet presAssocID="{CD808883-FD8E-4B7A-BD70-3FBEE37BBBB0}" presName="spaceRect" presStyleCnt="0"/>
      <dgm:spPr/>
    </dgm:pt>
    <dgm:pt modelId="{04F9E773-3A9A-4FFA-B43E-2CB7987E057B}" type="pres">
      <dgm:prSet presAssocID="{CD808883-FD8E-4B7A-BD70-3FBEE37BBBB0}" presName="textRect" presStyleLbl="revTx" presStyleIdx="1" presStyleCnt="3">
        <dgm:presLayoutVars>
          <dgm:chMax val="1"/>
          <dgm:chPref val="1"/>
        </dgm:presLayoutVars>
      </dgm:prSet>
      <dgm:spPr/>
    </dgm:pt>
    <dgm:pt modelId="{2A789511-A742-4FDE-92AF-9548CA48C832}" type="pres">
      <dgm:prSet presAssocID="{3C77CAFB-A911-43B4-9252-4FC1B10BFC93}" presName="sibTrans" presStyleCnt="0"/>
      <dgm:spPr/>
    </dgm:pt>
    <dgm:pt modelId="{475E212E-907F-4289-A0B4-B76D64A3FB23}" type="pres">
      <dgm:prSet presAssocID="{F807ADBD-90F5-464A-89AE-B6B7ADAF947D}" presName="compNode" presStyleCnt="0"/>
      <dgm:spPr/>
    </dgm:pt>
    <dgm:pt modelId="{9A6B05C6-4AEA-438E-9065-AEF308B84BC7}" type="pres">
      <dgm:prSet presAssocID="{F807ADBD-90F5-464A-89AE-B6B7ADAF947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rt Organ"/>
        </a:ext>
      </dgm:extLst>
    </dgm:pt>
    <dgm:pt modelId="{914F183A-23C6-4AAE-9697-3A7F417B55FB}" type="pres">
      <dgm:prSet presAssocID="{F807ADBD-90F5-464A-89AE-B6B7ADAF947D}" presName="spaceRect" presStyleCnt="0"/>
      <dgm:spPr/>
    </dgm:pt>
    <dgm:pt modelId="{AE990C6A-00D8-4383-9BED-4A128134F3E7}" type="pres">
      <dgm:prSet presAssocID="{F807ADBD-90F5-464A-89AE-B6B7ADAF947D}" presName="textRect" presStyleLbl="revTx" presStyleIdx="2" presStyleCnt="3">
        <dgm:presLayoutVars>
          <dgm:chMax val="1"/>
          <dgm:chPref val="1"/>
        </dgm:presLayoutVars>
      </dgm:prSet>
      <dgm:spPr/>
    </dgm:pt>
  </dgm:ptLst>
  <dgm:cxnLst>
    <dgm:cxn modelId="{278DBB06-DE78-45CA-B402-A40BAB5B66D4}" srcId="{F846E195-74CC-4F29-8082-4C4B373F3718}" destId="{F807ADBD-90F5-464A-89AE-B6B7ADAF947D}" srcOrd="2" destOrd="0" parTransId="{393CA5AD-EA85-4685-9893-CFA45AB63D34}" sibTransId="{AA8CC7F0-B8C4-468E-B621-47EEB849EFBE}"/>
    <dgm:cxn modelId="{EE9F6412-1E1A-416E-8970-D9C9183446E9}" type="presOf" srcId="{CD808883-FD8E-4B7A-BD70-3FBEE37BBBB0}" destId="{04F9E773-3A9A-4FFA-B43E-2CB7987E057B}" srcOrd="0" destOrd="0" presId="urn:microsoft.com/office/officeart/2018/2/layout/IconLabelList"/>
    <dgm:cxn modelId="{2B053D5F-779C-4DD3-A9A8-47ADF054B074}" type="presOf" srcId="{F807ADBD-90F5-464A-89AE-B6B7ADAF947D}" destId="{AE990C6A-00D8-4383-9BED-4A128134F3E7}" srcOrd="0" destOrd="0" presId="urn:microsoft.com/office/officeart/2018/2/layout/IconLabelList"/>
    <dgm:cxn modelId="{6783A942-0A7A-47C1-B64E-F8E48A3D9866}" srcId="{F846E195-74CC-4F29-8082-4C4B373F3718}" destId="{0CA6B711-6DDC-4EB0-81D1-987A5B66F3C8}" srcOrd="0" destOrd="0" parTransId="{6C199D0C-4707-4F0D-834E-2EC420D4FEFE}" sibTransId="{C7228DF6-A8BA-4BC6-BD03-F772A552B0F2}"/>
    <dgm:cxn modelId="{738C5779-A519-4C56-81BC-87DCB4D46109}" type="presOf" srcId="{0CA6B711-6DDC-4EB0-81D1-987A5B66F3C8}" destId="{D85FC60E-E23B-4DAC-A39D-870F8E7F343C}" srcOrd="0" destOrd="0" presId="urn:microsoft.com/office/officeart/2018/2/layout/IconLabelList"/>
    <dgm:cxn modelId="{8034F3E8-EF1D-4F07-A6ED-99FEF5AD1F9B}" type="presOf" srcId="{F846E195-74CC-4F29-8082-4C4B373F3718}" destId="{D4BFF843-DB5E-4640-B472-79748705207A}" srcOrd="0" destOrd="0" presId="urn:microsoft.com/office/officeart/2018/2/layout/IconLabelList"/>
    <dgm:cxn modelId="{C943A0F6-A9BC-4815-BC40-70A1ED16F982}" srcId="{F846E195-74CC-4F29-8082-4C4B373F3718}" destId="{CD808883-FD8E-4B7A-BD70-3FBEE37BBBB0}" srcOrd="1" destOrd="0" parTransId="{A228FD21-60A6-44F3-8984-C63BB8F47060}" sibTransId="{3C77CAFB-A911-43B4-9252-4FC1B10BFC93}"/>
    <dgm:cxn modelId="{AB1E0E91-D423-4EDA-9522-735BF96DB359}" type="presParOf" srcId="{D4BFF843-DB5E-4640-B472-79748705207A}" destId="{9C4416A1-4268-42EC-9BE6-D6BEE99CC1E7}" srcOrd="0" destOrd="0" presId="urn:microsoft.com/office/officeart/2018/2/layout/IconLabelList"/>
    <dgm:cxn modelId="{981393C2-475E-4761-8483-48A494328084}" type="presParOf" srcId="{9C4416A1-4268-42EC-9BE6-D6BEE99CC1E7}" destId="{21E1ED1D-6CC2-40A9-8C02-7AFFECC81B5F}" srcOrd="0" destOrd="0" presId="urn:microsoft.com/office/officeart/2018/2/layout/IconLabelList"/>
    <dgm:cxn modelId="{449B0F92-1BF1-433E-945A-3EBF8DB4651D}" type="presParOf" srcId="{9C4416A1-4268-42EC-9BE6-D6BEE99CC1E7}" destId="{C4A9BCF1-1989-4E5B-964E-AFE942C08D3F}" srcOrd="1" destOrd="0" presId="urn:microsoft.com/office/officeart/2018/2/layout/IconLabelList"/>
    <dgm:cxn modelId="{541A70A4-3C7A-463F-B2FE-8FDA91D3CBE1}" type="presParOf" srcId="{9C4416A1-4268-42EC-9BE6-D6BEE99CC1E7}" destId="{D85FC60E-E23B-4DAC-A39D-870F8E7F343C}" srcOrd="2" destOrd="0" presId="urn:microsoft.com/office/officeart/2018/2/layout/IconLabelList"/>
    <dgm:cxn modelId="{E0B74F03-C160-401D-8BED-E49140778846}" type="presParOf" srcId="{D4BFF843-DB5E-4640-B472-79748705207A}" destId="{20AD9B67-F5A7-4D4D-8909-173D89326FB8}" srcOrd="1" destOrd="0" presId="urn:microsoft.com/office/officeart/2018/2/layout/IconLabelList"/>
    <dgm:cxn modelId="{7BD94660-138F-4B03-8133-66B5075AD9C9}" type="presParOf" srcId="{D4BFF843-DB5E-4640-B472-79748705207A}" destId="{DC2C9657-09D4-44C5-8E50-E2210A0E46FF}" srcOrd="2" destOrd="0" presId="urn:microsoft.com/office/officeart/2018/2/layout/IconLabelList"/>
    <dgm:cxn modelId="{B1B0876E-D67A-4D34-A4B9-357EF834D751}" type="presParOf" srcId="{DC2C9657-09D4-44C5-8E50-E2210A0E46FF}" destId="{7190D670-EDE4-4CFD-9645-0CA24B9879B2}" srcOrd="0" destOrd="0" presId="urn:microsoft.com/office/officeart/2018/2/layout/IconLabelList"/>
    <dgm:cxn modelId="{5AC7F8FC-EF21-4E1C-BAEA-63359805A29C}" type="presParOf" srcId="{DC2C9657-09D4-44C5-8E50-E2210A0E46FF}" destId="{65762FF0-57DE-4951-B4DC-34DA92A0FA29}" srcOrd="1" destOrd="0" presId="urn:microsoft.com/office/officeart/2018/2/layout/IconLabelList"/>
    <dgm:cxn modelId="{3F885910-B921-46FA-8007-F7793C5D140C}" type="presParOf" srcId="{DC2C9657-09D4-44C5-8E50-E2210A0E46FF}" destId="{04F9E773-3A9A-4FFA-B43E-2CB7987E057B}" srcOrd="2" destOrd="0" presId="urn:microsoft.com/office/officeart/2018/2/layout/IconLabelList"/>
    <dgm:cxn modelId="{26082455-E29D-4CEB-A96F-3BE8A271A82E}" type="presParOf" srcId="{D4BFF843-DB5E-4640-B472-79748705207A}" destId="{2A789511-A742-4FDE-92AF-9548CA48C832}" srcOrd="3" destOrd="0" presId="urn:microsoft.com/office/officeart/2018/2/layout/IconLabelList"/>
    <dgm:cxn modelId="{DDB53777-EA16-4EAF-BD1B-2BF6C0767B9D}" type="presParOf" srcId="{D4BFF843-DB5E-4640-B472-79748705207A}" destId="{475E212E-907F-4289-A0B4-B76D64A3FB23}" srcOrd="4" destOrd="0" presId="urn:microsoft.com/office/officeart/2018/2/layout/IconLabelList"/>
    <dgm:cxn modelId="{BAC39EB5-185B-4F4B-B8CE-C663DCD5B039}" type="presParOf" srcId="{475E212E-907F-4289-A0B4-B76D64A3FB23}" destId="{9A6B05C6-4AEA-438E-9065-AEF308B84BC7}" srcOrd="0" destOrd="0" presId="urn:microsoft.com/office/officeart/2018/2/layout/IconLabelList"/>
    <dgm:cxn modelId="{BE6CE37E-16DB-465E-8E7E-574FB0356E39}" type="presParOf" srcId="{475E212E-907F-4289-A0B4-B76D64A3FB23}" destId="{914F183A-23C6-4AAE-9697-3A7F417B55FB}" srcOrd="1" destOrd="0" presId="urn:microsoft.com/office/officeart/2018/2/layout/IconLabelList"/>
    <dgm:cxn modelId="{EE06330A-1CFA-41AD-A71E-BA6F6559664C}" type="presParOf" srcId="{475E212E-907F-4289-A0B4-B76D64A3FB23}" destId="{AE990C6A-00D8-4383-9BED-4A128134F3E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FB97F2-7D50-49F4-B1DF-65127CEA683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FB8AAF0-0D9C-44A9-BCD5-DBF692E224E6}">
      <dgm:prSet custT="1"/>
      <dgm:spPr/>
      <dgm:t>
        <a:bodyPr/>
        <a:lstStyle/>
        <a:p>
          <a:pPr algn="l">
            <a:lnSpc>
              <a:spcPct val="100000"/>
            </a:lnSpc>
          </a:pPr>
          <a:r>
            <a:rPr lang="en-US" sz="2000" dirty="0">
              <a:latin typeface="Gill Sans MT" panose="020B0502020104020203" pitchFamily="34" charset="0"/>
            </a:rPr>
            <a:t>TWH is relevant because opioid use can involve both personal risk factors such as age, gender, fitness, occupational identity, and health history. </a:t>
          </a:r>
        </a:p>
      </dgm:t>
    </dgm:pt>
    <dgm:pt modelId="{9A95411E-4DDA-4E71-B6A6-CB8C3CA60F49}" type="parTrans" cxnId="{5F746E59-C102-46AE-BB7C-BB9F203CDECB}">
      <dgm:prSet/>
      <dgm:spPr/>
      <dgm:t>
        <a:bodyPr/>
        <a:lstStyle/>
        <a:p>
          <a:endParaRPr lang="en-US"/>
        </a:p>
      </dgm:t>
    </dgm:pt>
    <dgm:pt modelId="{77E8DEBA-BADC-4300-AFF1-E51C25FA689D}" type="sibTrans" cxnId="{5F746E59-C102-46AE-BB7C-BB9F203CDECB}">
      <dgm:prSet/>
      <dgm:spPr/>
      <dgm:t>
        <a:bodyPr/>
        <a:lstStyle/>
        <a:p>
          <a:endParaRPr lang="en-US"/>
        </a:p>
      </dgm:t>
    </dgm:pt>
    <dgm:pt modelId="{5A4FD14B-8E3A-4EEA-8E50-ED50D526E80D}">
      <dgm:prSet custT="1"/>
      <dgm:spPr/>
      <dgm:t>
        <a:bodyPr/>
        <a:lstStyle/>
        <a:p>
          <a:pPr algn="l">
            <a:lnSpc>
              <a:spcPct val="100000"/>
            </a:lnSpc>
          </a:pPr>
          <a:r>
            <a:rPr lang="en-US" sz="2000" dirty="0">
              <a:latin typeface="Gill Sans MT" panose="020B0502020104020203" pitchFamily="34" charset="0"/>
            </a:rPr>
            <a:t>Workplace factors, such as physical demands, hours of work, job insecurity, and time pressures. </a:t>
          </a:r>
        </a:p>
      </dgm:t>
    </dgm:pt>
    <dgm:pt modelId="{A6D3574B-B13A-4E6F-8581-109F22A028AA}" type="parTrans" cxnId="{2E5F2992-040A-4547-B30D-88DCFD320478}">
      <dgm:prSet/>
      <dgm:spPr/>
      <dgm:t>
        <a:bodyPr/>
        <a:lstStyle/>
        <a:p>
          <a:endParaRPr lang="en-US"/>
        </a:p>
      </dgm:t>
    </dgm:pt>
    <dgm:pt modelId="{ED7678D0-4F86-497E-B643-5CC50D7AFDE1}" type="sibTrans" cxnId="{2E5F2992-040A-4547-B30D-88DCFD320478}">
      <dgm:prSet/>
      <dgm:spPr/>
      <dgm:t>
        <a:bodyPr/>
        <a:lstStyle/>
        <a:p>
          <a:endParaRPr lang="en-US"/>
        </a:p>
      </dgm:t>
    </dgm:pt>
    <dgm:pt modelId="{C84BD1E9-52BB-44A5-AE69-83FF483182B2}">
      <dgm:prSet custT="1"/>
      <dgm:spPr/>
      <dgm:t>
        <a:bodyPr/>
        <a:lstStyle/>
        <a:p>
          <a:pPr algn="l">
            <a:lnSpc>
              <a:spcPct val="100000"/>
            </a:lnSpc>
          </a:pPr>
          <a:r>
            <a:rPr lang="en-US" sz="2000" dirty="0">
              <a:latin typeface="Gill Sans MT" panose="020B0502020104020203" pitchFamily="34" charset="0"/>
            </a:rPr>
            <a:t>Work-related back injuries, for example are common in the construction industry and frequently lead to opioid prescriptions. </a:t>
          </a:r>
        </a:p>
      </dgm:t>
    </dgm:pt>
    <dgm:pt modelId="{69D3A545-6A8D-4C35-AB45-7A6C94FC4242}" type="parTrans" cxnId="{6054B42A-D442-4BAF-A316-39319614FB0C}">
      <dgm:prSet/>
      <dgm:spPr/>
      <dgm:t>
        <a:bodyPr/>
        <a:lstStyle/>
        <a:p>
          <a:endParaRPr lang="en-US"/>
        </a:p>
      </dgm:t>
    </dgm:pt>
    <dgm:pt modelId="{9A0239FF-FD18-490A-9566-97B4FB72D585}" type="sibTrans" cxnId="{6054B42A-D442-4BAF-A316-39319614FB0C}">
      <dgm:prSet/>
      <dgm:spPr/>
      <dgm:t>
        <a:bodyPr/>
        <a:lstStyle/>
        <a:p>
          <a:endParaRPr lang="en-US"/>
        </a:p>
      </dgm:t>
    </dgm:pt>
    <dgm:pt modelId="{74F770A8-B7CD-4530-B4A4-792442401110}" type="pres">
      <dgm:prSet presAssocID="{F1FB97F2-7D50-49F4-B1DF-65127CEA6837}" presName="root" presStyleCnt="0">
        <dgm:presLayoutVars>
          <dgm:dir/>
          <dgm:resizeHandles val="exact"/>
        </dgm:presLayoutVars>
      </dgm:prSet>
      <dgm:spPr/>
    </dgm:pt>
    <dgm:pt modelId="{446AD9D1-BDED-41C3-8C60-2F12F66156A0}" type="pres">
      <dgm:prSet presAssocID="{6FB8AAF0-0D9C-44A9-BCD5-DBF692E224E6}" presName="compNode" presStyleCnt="0"/>
      <dgm:spPr/>
    </dgm:pt>
    <dgm:pt modelId="{1E543DE1-FB95-4BDA-8438-B85F3BD991BB}" type="pres">
      <dgm:prSet presAssocID="{6FB8AAF0-0D9C-44A9-BCD5-DBF692E224E6}" presName="iconRect" presStyleLbl="node1" presStyleIdx="0" presStyleCnt="3" custScaleX="130929" custScaleY="171992" custLinFactX="-500000" custLinFactNeighborX="-552597" custLinFactNeighborY="8420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dicine"/>
        </a:ext>
      </dgm:extLst>
    </dgm:pt>
    <dgm:pt modelId="{1CC9EB2D-A908-46C7-8B10-E729D0657EDA}" type="pres">
      <dgm:prSet presAssocID="{6FB8AAF0-0D9C-44A9-BCD5-DBF692E224E6}" presName="spaceRect" presStyleCnt="0"/>
      <dgm:spPr/>
    </dgm:pt>
    <dgm:pt modelId="{0B1A57A8-E156-4D38-A34F-A483E3A6BCBA}" type="pres">
      <dgm:prSet presAssocID="{6FB8AAF0-0D9C-44A9-BCD5-DBF692E224E6}" presName="textRect" presStyleLbl="revTx" presStyleIdx="0" presStyleCnt="3" custScaleX="850988" custScaleY="184377" custLinFactNeighborX="24342" custLinFactNeighborY="-71574">
        <dgm:presLayoutVars>
          <dgm:chMax val="1"/>
          <dgm:chPref val="1"/>
        </dgm:presLayoutVars>
      </dgm:prSet>
      <dgm:spPr/>
    </dgm:pt>
    <dgm:pt modelId="{51C32360-C946-41AD-99CD-7DF5682140BC}" type="pres">
      <dgm:prSet presAssocID="{77E8DEBA-BADC-4300-AFF1-E51C25FA689D}" presName="sibTrans" presStyleCnt="0"/>
      <dgm:spPr/>
    </dgm:pt>
    <dgm:pt modelId="{CB7CBBC0-7B2F-470A-A6A0-5DD4CA343554}" type="pres">
      <dgm:prSet presAssocID="{5A4FD14B-8E3A-4EEA-8E50-ED50D526E80D}" presName="compNode" presStyleCnt="0"/>
      <dgm:spPr/>
    </dgm:pt>
    <dgm:pt modelId="{EEFFA2EB-4ED7-41DC-B2BC-E3E22861AC90}" type="pres">
      <dgm:prSet presAssocID="{5A4FD14B-8E3A-4EEA-8E50-ED50D526E80D}" presName="iconRect" presStyleLbl="node1" presStyleIdx="1" presStyleCnt="3" custScaleX="186027" custScaleY="215080" custLinFactX="-500000" custLinFactNeighborX="-563687" custLinFactNeighborY="7533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C001BCF5-DD65-4DBB-AA58-179402D2656A}" type="pres">
      <dgm:prSet presAssocID="{5A4FD14B-8E3A-4EEA-8E50-ED50D526E80D}" presName="spaceRect" presStyleCnt="0"/>
      <dgm:spPr/>
    </dgm:pt>
    <dgm:pt modelId="{BB2B79B0-FEBE-419D-8E62-2F70C96E1ACF}" type="pres">
      <dgm:prSet presAssocID="{5A4FD14B-8E3A-4EEA-8E50-ED50D526E80D}" presName="textRect" presStyleLbl="revTx" presStyleIdx="1" presStyleCnt="3" custScaleX="787780" custScaleY="347037" custLinFactNeighborX="0" custLinFactNeighborY="33333">
        <dgm:presLayoutVars>
          <dgm:chMax val="1"/>
          <dgm:chPref val="1"/>
        </dgm:presLayoutVars>
      </dgm:prSet>
      <dgm:spPr/>
    </dgm:pt>
    <dgm:pt modelId="{82B660C9-870E-4420-9945-4D8C47E70919}" type="pres">
      <dgm:prSet presAssocID="{ED7678D0-4F86-497E-B643-5CC50D7AFDE1}" presName="sibTrans" presStyleCnt="0"/>
      <dgm:spPr/>
    </dgm:pt>
    <dgm:pt modelId="{F3B269CA-D4CC-402E-B19A-B27CE94E24CC}" type="pres">
      <dgm:prSet presAssocID="{C84BD1E9-52BB-44A5-AE69-83FF483182B2}" presName="compNode" presStyleCnt="0"/>
      <dgm:spPr/>
    </dgm:pt>
    <dgm:pt modelId="{48F35CDB-3E31-449E-ABF2-7E38D507ADEA}" type="pres">
      <dgm:prSet presAssocID="{C84BD1E9-52BB-44A5-AE69-83FF483182B2}" presName="iconRect" presStyleLbl="node1" presStyleIdx="2" presStyleCnt="3" custLinFactX="-700000" custLinFactY="300000" custLinFactNeighborX="-711528" custLinFactNeighborY="316216"/>
      <dgm:spPr>
        <a:solidFill>
          <a:schemeClr val="bg1"/>
        </a:solidFill>
      </dgm:spPr>
    </dgm:pt>
    <dgm:pt modelId="{6885EF42-5B89-4AEA-9E58-AC693B966B9F}" type="pres">
      <dgm:prSet presAssocID="{C84BD1E9-52BB-44A5-AE69-83FF483182B2}" presName="spaceRect" presStyleCnt="0"/>
      <dgm:spPr/>
    </dgm:pt>
    <dgm:pt modelId="{BF5ABAD5-088F-4F2C-91C1-F898D3008843}" type="pres">
      <dgm:prSet presAssocID="{C84BD1E9-52BB-44A5-AE69-83FF483182B2}" presName="textRect" presStyleLbl="revTx" presStyleIdx="2" presStyleCnt="3" custScaleX="821726" custScaleY="346246" custLinFactNeighborX="13832" custLinFactNeighborY="-46273">
        <dgm:presLayoutVars>
          <dgm:chMax val="1"/>
          <dgm:chPref val="1"/>
        </dgm:presLayoutVars>
      </dgm:prSet>
      <dgm:spPr/>
    </dgm:pt>
  </dgm:ptLst>
  <dgm:cxnLst>
    <dgm:cxn modelId="{6054B42A-D442-4BAF-A316-39319614FB0C}" srcId="{F1FB97F2-7D50-49F4-B1DF-65127CEA6837}" destId="{C84BD1E9-52BB-44A5-AE69-83FF483182B2}" srcOrd="2" destOrd="0" parTransId="{69D3A545-6A8D-4C35-AB45-7A6C94FC4242}" sibTransId="{9A0239FF-FD18-490A-9566-97B4FB72D585}"/>
    <dgm:cxn modelId="{D781EB2B-27B6-4851-8FB7-6564D4674B51}" type="presOf" srcId="{5A4FD14B-8E3A-4EEA-8E50-ED50D526E80D}" destId="{BB2B79B0-FEBE-419D-8E62-2F70C96E1ACF}" srcOrd="0" destOrd="0" presId="urn:microsoft.com/office/officeart/2018/2/layout/IconLabelList"/>
    <dgm:cxn modelId="{5F746E59-C102-46AE-BB7C-BB9F203CDECB}" srcId="{F1FB97F2-7D50-49F4-B1DF-65127CEA6837}" destId="{6FB8AAF0-0D9C-44A9-BCD5-DBF692E224E6}" srcOrd="0" destOrd="0" parTransId="{9A95411E-4DDA-4E71-B6A6-CB8C3CA60F49}" sibTransId="{77E8DEBA-BADC-4300-AFF1-E51C25FA689D}"/>
    <dgm:cxn modelId="{2E5F2992-040A-4547-B30D-88DCFD320478}" srcId="{F1FB97F2-7D50-49F4-B1DF-65127CEA6837}" destId="{5A4FD14B-8E3A-4EEA-8E50-ED50D526E80D}" srcOrd="1" destOrd="0" parTransId="{A6D3574B-B13A-4E6F-8581-109F22A028AA}" sibTransId="{ED7678D0-4F86-497E-B643-5CC50D7AFDE1}"/>
    <dgm:cxn modelId="{8E1D59BD-A0E0-4373-A68E-652C1431EFC6}" type="presOf" srcId="{F1FB97F2-7D50-49F4-B1DF-65127CEA6837}" destId="{74F770A8-B7CD-4530-B4A4-792442401110}" srcOrd="0" destOrd="0" presId="urn:microsoft.com/office/officeart/2018/2/layout/IconLabelList"/>
    <dgm:cxn modelId="{9714C0D4-46F6-4188-B1B1-9FC225BD5B08}" type="presOf" srcId="{6FB8AAF0-0D9C-44A9-BCD5-DBF692E224E6}" destId="{0B1A57A8-E156-4D38-A34F-A483E3A6BCBA}" srcOrd="0" destOrd="0" presId="urn:microsoft.com/office/officeart/2018/2/layout/IconLabelList"/>
    <dgm:cxn modelId="{3EF389E4-EDDE-4408-BFD8-10C8D2AB0E54}" type="presOf" srcId="{C84BD1E9-52BB-44A5-AE69-83FF483182B2}" destId="{BF5ABAD5-088F-4F2C-91C1-F898D3008843}" srcOrd="0" destOrd="0" presId="urn:microsoft.com/office/officeart/2018/2/layout/IconLabelList"/>
    <dgm:cxn modelId="{8B43E987-D637-49F5-829A-6EB81873CD7F}" type="presParOf" srcId="{74F770A8-B7CD-4530-B4A4-792442401110}" destId="{446AD9D1-BDED-41C3-8C60-2F12F66156A0}" srcOrd="0" destOrd="0" presId="urn:microsoft.com/office/officeart/2018/2/layout/IconLabelList"/>
    <dgm:cxn modelId="{8FCE3910-A32F-4E5B-A8F5-3A395DE46BAA}" type="presParOf" srcId="{446AD9D1-BDED-41C3-8C60-2F12F66156A0}" destId="{1E543DE1-FB95-4BDA-8438-B85F3BD991BB}" srcOrd="0" destOrd="0" presId="urn:microsoft.com/office/officeart/2018/2/layout/IconLabelList"/>
    <dgm:cxn modelId="{69162CAE-F94A-4F10-9DFB-9D137B0DD3B3}" type="presParOf" srcId="{446AD9D1-BDED-41C3-8C60-2F12F66156A0}" destId="{1CC9EB2D-A908-46C7-8B10-E729D0657EDA}" srcOrd="1" destOrd="0" presId="urn:microsoft.com/office/officeart/2018/2/layout/IconLabelList"/>
    <dgm:cxn modelId="{8A46EA91-BEFF-4242-890C-257EEB8814C8}" type="presParOf" srcId="{446AD9D1-BDED-41C3-8C60-2F12F66156A0}" destId="{0B1A57A8-E156-4D38-A34F-A483E3A6BCBA}" srcOrd="2" destOrd="0" presId="urn:microsoft.com/office/officeart/2018/2/layout/IconLabelList"/>
    <dgm:cxn modelId="{4F61552D-5D04-4E0C-ADAE-CA5EEB9780B2}" type="presParOf" srcId="{74F770A8-B7CD-4530-B4A4-792442401110}" destId="{51C32360-C946-41AD-99CD-7DF5682140BC}" srcOrd="1" destOrd="0" presId="urn:microsoft.com/office/officeart/2018/2/layout/IconLabelList"/>
    <dgm:cxn modelId="{D13DCB9A-DA02-42E2-863E-D811B5BDF0E1}" type="presParOf" srcId="{74F770A8-B7CD-4530-B4A4-792442401110}" destId="{CB7CBBC0-7B2F-470A-A6A0-5DD4CA343554}" srcOrd="2" destOrd="0" presId="urn:microsoft.com/office/officeart/2018/2/layout/IconLabelList"/>
    <dgm:cxn modelId="{7098EDE5-6E19-4CDD-A817-55CCE2926413}" type="presParOf" srcId="{CB7CBBC0-7B2F-470A-A6A0-5DD4CA343554}" destId="{EEFFA2EB-4ED7-41DC-B2BC-E3E22861AC90}" srcOrd="0" destOrd="0" presId="urn:microsoft.com/office/officeart/2018/2/layout/IconLabelList"/>
    <dgm:cxn modelId="{58CC13A4-001F-458C-A492-5D3872323378}" type="presParOf" srcId="{CB7CBBC0-7B2F-470A-A6A0-5DD4CA343554}" destId="{C001BCF5-DD65-4DBB-AA58-179402D2656A}" srcOrd="1" destOrd="0" presId="urn:microsoft.com/office/officeart/2018/2/layout/IconLabelList"/>
    <dgm:cxn modelId="{14762AC5-A3A1-49FE-800E-45D2F4702ED7}" type="presParOf" srcId="{CB7CBBC0-7B2F-470A-A6A0-5DD4CA343554}" destId="{BB2B79B0-FEBE-419D-8E62-2F70C96E1ACF}" srcOrd="2" destOrd="0" presId="urn:microsoft.com/office/officeart/2018/2/layout/IconLabelList"/>
    <dgm:cxn modelId="{C30C22A9-74EA-4CB3-85A7-7CB17CC6FFE2}" type="presParOf" srcId="{74F770A8-B7CD-4530-B4A4-792442401110}" destId="{82B660C9-870E-4420-9945-4D8C47E70919}" srcOrd="3" destOrd="0" presId="urn:microsoft.com/office/officeart/2018/2/layout/IconLabelList"/>
    <dgm:cxn modelId="{9A36A356-3FC9-4BA8-988B-33CC2826E9C2}" type="presParOf" srcId="{74F770A8-B7CD-4530-B4A4-792442401110}" destId="{F3B269CA-D4CC-402E-B19A-B27CE94E24CC}" srcOrd="4" destOrd="0" presId="urn:microsoft.com/office/officeart/2018/2/layout/IconLabelList"/>
    <dgm:cxn modelId="{0B12434D-313A-420D-9FE5-0B0D61217F2C}" type="presParOf" srcId="{F3B269CA-D4CC-402E-B19A-B27CE94E24CC}" destId="{48F35CDB-3E31-449E-ABF2-7E38D507ADEA}" srcOrd="0" destOrd="0" presId="urn:microsoft.com/office/officeart/2018/2/layout/IconLabelList"/>
    <dgm:cxn modelId="{30A5FF59-8CC9-43A4-8916-2EE21708FD76}" type="presParOf" srcId="{F3B269CA-D4CC-402E-B19A-B27CE94E24CC}" destId="{6885EF42-5B89-4AEA-9E58-AC693B966B9F}" srcOrd="1" destOrd="0" presId="urn:microsoft.com/office/officeart/2018/2/layout/IconLabelList"/>
    <dgm:cxn modelId="{FBC491E0-C6E6-42B0-97E9-FA82AF9620D7}" type="presParOf" srcId="{F3B269CA-D4CC-402E-B19A-B27CE94E24CC}" destId="{BF5ABAD5-088F-4F2C-91C1-F898D3008843}"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22783C-C912-4386-BD82-6CE9351D762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EF6D88BB-74CE-4632-BF14-6CD459D15F32}">
      <dgm:prSet custT="1"/>
      <dgm:spPr/>
      <dgm:t>
        <a:bodyPr/>
        <a:lstStyle/>
        <a:p>
          <a:pPr algn="l">
            <a:lnSpc>
              <a:spcPct val="100000"/>
            </a:lnSpc>
          </a:pPr>
          <a:r>
            <a:rPr lang="en-US" sz="2200" dirty="0">
              <a:latin typeface="Gill Sans MT" panose="020B0502020104020203" pitchFamily="34" charset="0"/>
            </a:rPr>
            <a:t>TWH is defined as “policies, programs, and practices that integrate protection from work-related safety and health hazards with promotion of injury and illness prevention efforts to advance worker well-being.”  </a:t>
          </a:r>
        </a:p>
      </dgm:t>
    </dgm:pt>
    <dgm:pt modelId="{4D571BDA-1365-47A0-9F97-096E3EF7AAD8}" type="parTrans" cxnId="{316EABB9-582F-4B7F-AE58-8B8E87AD679A}">
      <dgm:prSet/>
      <dgm:spPr/>
      <dgm:t>
        <a:bodyPr/>
        <a:lstStyle/>
        <a:p>
          <a:endParaRPr lang="en-US"/>
        </a:p>
      </dgm:t>
    </dgm:pt>
    <dgm:pt modelId="{254E861A-B16E-4202-89D8-56B6E776DE61}" type="sibTrans" cxnId="{316EABB9-582F-4B7F-AE58-8B8E87AD679A}">
      <dgm:prSet/>
      <dgm:spPr/>
      <dgm:t>
        <a:bodyPr/>
        <a:lstStyle/>
        <a:p>
          <a:endParaRPr lang="en-US"/>
        </a:p>
      </dgm:t>
    </dgm:pt>
    <dgm:pt modelId="{07F82B57-3CC5-41D7-83D6-67193ACEAA9B}">
      <dgm:prSet custT="1"/>
      <dgm:spPr/>
      <dgm:t>
        <a:bodyPr/>
        <a:lstStyle/>
        <a:p>
          <a:pPr algn="l">
            <a:lnSpc>
              <a:spcPct val="100000"/>
            </a:lnSpc>
          </a:pPr>
          <a:r>
            <a:rPr lang="en-US" sz="2200" dirty="0">
              <a:latin typeface="Gill Sans MT" panose="020B0502020104020203" pitchFamily="34" charset="0"/>
            </a:rPr>
            <a:t>The TWH perspective examines the shared responsibility and opportunity for health and well-being between those who control the conditions at work. </a:t>
          </a:r>
        </a:p>
      </dgm:t>
    </dgm:pt>
    <dgm:pt modelId="{AA517C95-10CD-41AE-96E3-15CC54C96935}" type="parTrans" cxnId="{F2E251EC-F462-418A-BFDE-AA18E6CF044A}">
      <dgm:prSet/>
      <dgm:spPr/>
      <dgm:t>
        <a:bodyPr/>
        <a:lstStyle/>
        <a:p>
          <a:endParaRPr lang="en-US"/>
        </a:p>
      </dgm:t>
    </dgm:pt>
    <dgm:pt modelId="{1BB34EFC-3FBB-48A2-A10C-CFA9714DBE48}" type="sibTrans" cxnId="{F2E251EC-F462-418A-BFDE-AA18E6CF044A}">
      <dgm:prSet/>
      <dgm:spPr/>
      <dgm:t>
        <a:bodyPr/>
        <a:lstStyle/>
        <a:p>
          <a:endParaRPr lang="en-US"/>
        </a:p>
      </dgm:t>
    </dgm:pt>
    <dgm:pt modelId="{6AD744B5-EAB9-4C7B-9423-E0C0F193AF7A}" type="pres">
      <dgm:prSet presAssocID="{9922783C-C912-4386-BD82-6CE9351D7627}" presName="root" presStyleCnt="0">
        <dgm:presLayoutVars>
          <dgm:dir/>
          <dgm:resizeHandles val="exact"/>
        </dgm:presLayoutVars>
      </dgm:prSet>
      <dgm:spPr/>
    </dgm:pt>
    <dgm:pt modelId="{AB44F94F-5D7F-472C-BF53-4B2A196351A6}" type="pres">
      <dgm:prSet presAssocID="{EF6D88BB-74CE-4632-BF14-6CD459D15F32}" presName="compNode" presStyleCnt="0"/>
      <dgm:spPr/>
    </dgm:pt>
    <dgm:pt modelId="{2F8CCCF3-CD2C-4B0F-8767-3B6B9AD486CB}" type="pres">
      <dgm:prSet presAssocID="{EF6D88BB-74CE-4632-BF14-6CD459D15F3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dical"/>
        </a:ext>
      </dgm:extLst>
    </dgm:pt>
    <dgm:pt modelId="{6CB7C6B5-4242-4CE8-82C1-2F0883CDF146}" type="pres">
      <dgm:prSet presAssocID="{EF6D88BB-74CE-4632-BF14-6CD459D15F32}" presName="spaceRect" presStyleCnt="0"/>
      <dgm:spPr/>
    </dgm:pt>
    <dgm:pt modelId="{338AFDD4-3472-4372-B83D-30F7876F3E14}" type="pres">
      <dgm:prSet presAssocID="{EF6D88BB-74CE-4632-BF14-6CD459D15F32}" presName="textRect" presStyleLbl="revTx" presStyleIdx="0" presStyleCnt="2" custScaleX="120483" custLinFactNeighborX="1026" custLinFactNeighborY="-29937">
        <dgm:presLayoutVars>
          <dgm:chMax val="1"/>
          <dgm:chPref val="1"/>
        </dgm:presLayoutVars>
      </dgm:prSet>
      <dgm:spPr/>
    </dgm:pt>
    <dgm:pt modelId="{9B2CDF15-AB27-4FD0-B5E2-679C5B25CB4C}" type="pres">
      <dgm:prSet presAssocID="{254E861A-B16E-4202-89D8-56B6E776DE61}" presName="sibTrans" presStyleCnt="0"/>
      <dgm:spPr/>
    </dgm:pt>
    <dgm:pt modelId="{ADCB3B2D-E2A6-4EDD-B9DA-D9B07EABD1B3}" type="pres">
      <dgm:prSet presAssocID="{07F82B57-3CC5-41D7-83D6-67193ACEAA9B}" presName="compNode" presStyleCnt="0"/>
      <dgm:spPr/>
    </dgm:pt>
    <dgm:pt modelId="{06E651EA-8FB9-45AF-80C4-D02E54B2DAC4}" type="pres">
      <dgm:prSet presAssocID="{07F82B57-3CC5-41D7-83D6-67193ACEAA9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eting"/>
        </a:ext>
      </dgm:extLst>
    </dgm:pt>
    <dgm:pt modelId="{0E410397-42C5-4472-8093-CF437049A126}" type="pres">
      <dgm:prSet presAssocID="{07F82B57-3CC5-41D7-83D6-67193ACEAA9B}" presName="spaceRect" presStyleCnt="0"/>
      <dgm:spPr/>
    </dgm:pt>
    <dgm:pt modelId="{8A7C9ECA-4AC6-4490-BB9E-7A84D14D6455}" type="pres">
      <dgm:prSet presAssocID="{07F82B57-3CC5-41D7-83D6-67193ACEAA9B}" presName="textRect" presStyleLbl="revTx" presStyleIdx="1" presStyleCnt="2" custScaleY="153921" custLinFactNeighborX="-159" custLinFactNeighborY="10504">
        <dgm:presLayoutVars>
          <dgm:chMax val="1"/>
          <dgm:chPref val="1"/>
        </dgm:presLayoutVars>
      </dgm:prSet>
      <dgm:spPr/>
    </dgm:pt>
  </dgm:ptLst>
  <dgm:cxnLst>
    <dgm:cxn modelId="{6C3D1E30-444B-4B5E-9F8C-E71C05FE5C6B}" type="presOf" srcId="{9922783C-C912-4386-BD82-6CE9351D7627}" destId="{6AD744B5-EAB9-4C7B-9423-E0C0F193AF7A}" srcOrd="0" destOrd="0" presId="urn:microsoft.com/office/officeart/2018/2/layout/IconLabelList"/>
    <dgm:cxn modelId="{46607A9D-5F57-4D50-91C3-8580219ED9A8}" type="presOf" srcId="{07F82B57-3CC5-41D7-83D6-67193ACEAA9B}" destId="{8A7C9ECA-4AC6-4490-BB9E-7A84D14D6455}" srcOrd="0" destOrd="0" presId="urn:microsoft.com/office/officeart/2018/2/layout/IconLabelList"/>
    <dgm:cxn modelId="{316EABB9-582F-4B7F-AE58-8B8E87AD679A}" srcId="{9922783C-C912-4386-BD82-6CE9351D7627}" destId="{EF6D88BB-74CE-4632-BF14-6CD459D15F32}" srcOrd="0" destOrd="0" parTransId="{4D571BDA-1365-47A0-9F97-096E3EF7AAD8}" sibTransId="{254E861A-B16E-4202-89D8-56B6E776DE61}"/>
    <dgm:cxn modelId="{5ADF9ACB-AFB8-4358-997C-767066E3FAC0}" type="presOf" srcId="{EF6D88BB-74CE-4632-BF14-6CD459D15F32}" destId="{338AFDD4-3472-4372-B83D-30F7876F3E14}" srcOrd="0" destOrd="0" presId="urn:microsoft.com/office/officeart/2018/2/layout/IconLabelList"/>
    <dgm:cxn modelId="{F2E251EC-F462-418A-BFDE-AA18E6CF044A}" srcId="{9922783C-C912-4386-BD82-6CE9351D7627}" destId="{07F82B57-3CC5-41D7-83D6-67193ACEAA9B}" srcOrd="1" destOrd="0" parTransId="{AA517C95-10CD-41AE-96E3-15CC54C96935}" sibTransId="{1BB34EFC-3FBB-48A2-A10C-CFA9714DBE48}"/>
    <dgm:cxn modelId="{FFA5766D-2F45-41FC-8B82-CE2CFFEF02DC}" type="presParOf" srcId="{6AD744B5-EAB9-4C7B-9423-E0C0F193AF7A}" destId="{AB44F94F-5D7F-472C-BF53-4B2A196351A6}" srcOrd="0" destOrd="0" presId="urn:microsoft.com/office/officeart/2018/2/layout/IconLabelList"/>
    <dgm:cxn modelId="{6CB76C86-C0BA-41CC-AA31-212F6D07193D}" type="presParOf" srcId="{AB44F94F-5D7F-472C-BF53-4B2A196351A6}" destId="{2F8CCCF3-CD2C-4B0F-8767-3B6B9AD486CB}" srcOrd="0" destOrd="0" presId="urn:microsoft.com/office/officeart/2018/2/layout/IconLabelList"/>
    <dgm:cxn modelId="{BA69E904-ACCE-443E-B13D-C22FA8A5A1BA}" type="presParOf" srcId="{AB44F94F-5D7F-472C-BF53-4B2A196351A6}" destId="{6CB7C6B5-4242-4CE8-82C1-2F0883CDF146}" srcOrd="1" destOrd="0" presId="urn:microsoft.com/office/officeart/2018/2/layout/IconLabelList"/>
    <dgm:cxn modelId="{8924B4A7-C9EE-4B7E-8E59-8842908A7706}" type="presParOf" srcId="{AB44F94F-5D7F-472C-BF53-4B2A196351A6}" destId="{338AFDD4-3472-4372-B83D-30F7876F3E14}" srcOrd="2" destOrd="0" presId="urn:microsoft.com/office/officeart/2018/2/layout/IconLabelList"/>
    <dgm:cxn modelId="{BAD4265D-7F9F-4858-A939-322F8BB3D964}" type="presParOf" srcId="{6AD744B5-EAB9-4C7B-9423-E0C0F193AF7A}" destId="{9B2CDF15-AB27-4FD0-B5E2-679C5B25CB4C}" srcOrd="1" destOrd="0" presId="urn:microsoft.com/office/officeart/2018/2/layout/IconLabelList"/>
    <dgm:cxn modelId="{7F520EAE-04E7-4AC0-954A-EF5DFD03604A}" type="presParOf" srcId="{6AD744B5-EAB9-4C7B-9423-E0C0F193AF7A}" destId="{ADCB3B2D-E2A6-4EDD-B9DA-D9B07EABD1B3}" srcOrd="2" destOrd="0" presId="urn:microsoft.com/office/officeart/2018/2/layout/IconLabelList"/>
    <dgm:cxn modelId="{156A74A1-1A4F-4ADD-8B0B-06B339DD4E79}" type="presParOf" srcId="{ADCB3B2D-E2A6-4EDD-B9DA-D9B07EABD1B3}" destId="{06E651EA-8FB9-45AF-80C4-D02E54B2DAC4}" srcOrd="0" destOrd="0" presId="urn:microsoft.com/office/officeart/2018/2/layout/IconLabelList"/>
    <dgm:cxn modelId="{007F619B-EB5C-4783-A31F-D78E52E485E7}" type="presParOf" srcId="{ADCB3B2D-E2A6-4EDD-B9DA-D9B07EABD1B3}" destId="{0E410397-42C5-4472-8093-CF437049A126}" srcOrd="1" destOrd="0" presId="urn:microsoft.com/office/officeart/2018/2/layout/IconLabelList"/>
    <dgm:cxn modelId="{C8039EFF-C0EF-472E-AC83-1446F06A254A}" type="presParOf" srcId="{ADCB3B2D-E2A6-4EDD-B9DA-D9B07EABD1B3}" destId="{8A7C9ECA-4AC6-4490-BB9E-7A84D14D645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751108-8F45-4FB6-B783-2D87D69353A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3C1E4EB-97E5-4D40-B942-06BA53244673}">
      <dgm:prSet custT="1"/>
      <dgm:spPr/>
      <dgm:t>
        <a:bodyPr/>
        <a:lstStyle/>
        <a:p>
          <a:r>
            <a:rPr lang="en-CA" sz="2400" dirty="0">
              <a:latin typeface="Gill Sans MT" panose="020B0502020104020203" pitchFamily="34" charset="0"/>
            </a:rPr>
            <a:t>Relieving physical pain is the primary reason given by construction workers for using opioids and/or pain medications. </a:t>
          </a:r>
          <a:endParaRPr lang="en-US" sz="2400" dirty="0">
            <a:latin typeface="Gill Sans MT" panose="020B0502020104020203" pitchFamily="34" charset="0"/>
          </a:endParaRPr>
        </a:p>
      </dgm:t>
    </dgm:pt>
    <dgm:pt modelId="{A17F4209-5709-480A-85DE-C9BE88925F4F}" type="parTrans" cxnId="{BB76FDC5-37E7-4D2D-8537-D5DC2F0E8AD0}">
      <dgm:prSet/>
      <dgm:spPr/>
      <dgm:t>
        <a:bodyPr/>
        <a:lstStyle/>
        <a:p>
          <a:endParaRPr lang="en-US"/>
        </a:p>
      </dgm:t>
    </dgm:pt>
    <dgm:pt modelId="{2198A28A-235D-42F4-9538-E74EE82F52C4}" type="sibTrans" cxnId="{BB76FDC5-37E7-4D2D-8537-D5DC2F0E8AD0}">
      <dgm:prSet/>
      <dgm:spPr/>
      <dgm:t>
        <a:bodyPr/>
        <a:lstStyle/>
        <a:p>
          <a:endParaRPr lang="en-US"/>
        </a:p>
      </dgm:t>
    </dgm:pt>
    <dgm:pt modelId="{C2E93BA7-A538-4929-9F4C-B81A3EBAEFB9}">
      <dgm:prSet custT="1"/>
      <dgm:spPr/>
      <dgm:t>
        <a:bodyPr/>
        <a:lstStyle/>
        <a:p>
          <a:r>
            <a:rPr lang="en-CA" sz="2400" dirty="0">
              <a:latin typeface="Gill Sans MT" panose="020B0502020104020203" pitchFamily="34" charset="0"/>
            </a:rPr>
            <a:t>There are logical interrelationships between occupational risk factors and prescription drug use. </a:t>
          </a:r>
          <a:endParaRPr lang="en-US" sz="2400" dirty="0">
            <a:latin typeface="Gill Sans MT" panose="020B0502020104020203" pitchFamily="34" charset="0"/>
          </a:endParaRPr>
        </a:p>
      </dgm:t>
    </dgm:pt>
    <dgm:pt modelId="{0675171E-BF0A-458D-8560-BCD806EDB2C9}" type="parTrans" cxnId="{5553F1B1-1852-4A41-94B8-7B87B890AF87}">
      <dgm:prSet/>
      <dgm:spPr/>
      <dgm:t>
        <a:bodyPr/>
        <a:lstStyle/>
        <a:p>
          <a:endParaRPr lang="en-US"/>
        </a:p>
      </dgm:t>
    </dgm:pt>
    <dgm:pt modelId="{059E5F8F-1035-4F78-B3FA-E053A99B0FFD}" type="sibTrans" cxnId="{5553F1B1-1852-4A41-94B8-7B87B890AF87}">
      <dgm:prSet/>
      <dgm:spPr/>
      <dgm:t>
        <a:bodyPr/>
        <a:lstStyle/>
        <a:p>
          <a:endParaRPr lang="en-US"/>
        </a:p>
      </dgm:t>
    </dgm:pt>
    <dgm:pt modelId="{368FF69B-65E9-4D97-8E17-F4B7DA2803B7}">
      <dgm:prSet custT="1"/>
      <dgm:spPr/>
      <dgm:t>
        <a:bodyPr/>
        <a:lstStyle/>
        <a:p>
          <a:endParaRPr lang="en-US" sz="2400" dirty="0">
            <a:latin typeface="Gill Sans MT" panose="020B0502020104020203" pitchFamily="34" charset="0"/>
          </a:endParaRPr>
        </a:p>
      </dgm:t>
    </dgm:pt>
    <dgm:pt modelId="{39398AC1-3AB2-461F-A3D2-24B165CF908C}" type="parTrans" cxnId="{351870A7-788C-40CE-8B0E-26BBFE5A16F2}">
      <dgm:prSet/>
      <dgm:spPr/>
      <dgm:t>
        <a:bodyPr/>
        <a:lstStyle/>
        <a:p>
          <a:endParaRPr lang="en-US"/>
        </a:p>
      </dgm:t>
    </dgm:pt>
    <dgm:pt modelId="{E582A084-65D7-4233-B962-08ED5EAE5A2D}" type="sibTrans" cxnId="{351870A7-788C-40CE-8B0E-26BBFE5A16F2}">
      <dgm:prSet/>
      <dgm:spPr/>
      <dgm:t>
        <a:bodyPr/>
        <a:lstStyle/>
        <a:p>
          <a:endParaRPr lang="en-US"/>
        </a:p>
      </dgm:t>
    </dgm:pt>
    <dgm:pt modelId="{E7099EF6-332B-4C5B-9518-7DD1D25D4ECB}" type="pres">
      <dgm:prSet presAssocID="{DB751108-8F45-4FB6-B783-2D87D69353A5}" presName="vert0" presStyleCnt="0">
        <dgm:presLayoutVars>
          <dgm:dir/>
          <dgm:animOne val="branch"/>
          <dgm:animLvl val="lvl"/>
        </dgm:presLayoutVars>
      </dgm:prSet>
      <dgm:spPr/>
    </dgm:pt>
    <dgm:pt modelId="{774885B3-67F6-4DF0-8F3E-ED1D4307E52D}" type="pres">
      <dgm:prSet presAssocID="{13C1E4EB-97E5-4D40-B942-06BA53244673}" presName="thickLine" presStyleLbl="alignNode1" presStyleIdx="0" presStyleCnt="3"/>
      <dgm:spPr/>
    </dgm:pt>
    <dgm:pt modelId="{5859B9F8-D7C3-42E3-9225-BD68675EF193}" type="pres">
      <dgm:prSet presAssocID="{13C1E4EB-97E5-4D40-B942-06BA53244673}" presName="horz1" presStyleCnt="0"/>
      <dgm:spPr/>
    </dgm:pt>
    <dgm:pt modelId="{5AF0A0CB-652B-4AB9-ACCF-625F3071F287}" type="pres">
      <dgm:prSet presAssocID="{13C1E4EB-97E5-4D40-B942-06BA53244673}" presName="tx1" presStyleLbl="revTx" presStyleIdx="0" presStyleCnt="3"/>
      <dgm:spPr/>
    </dgm:pt>
    <dgm:pt modelId="{DBAB7C7C-04ED-4D30-A381-42195D7B6C2E}" type="pres">
      <dgm:prSet presAssocID="{13C1E4EB-97E5-4D40-B942-06BA53244673}" presName="vert1" presStyleCnt="0"/>
      <dgm:spPr/>
    </dgm:pt>
    <dgm:pt modelId="{21561FFC-2239-440E-A878-FE12FD23BC73}" type="pres">
      <dgm:prSet presAssocID="{C2E93BA7-A538-4929-9F4C-B81A3EBAEFB9}" presName="thickLine" presStyleLbl="alignNode1" presStyleIdx="1" presStyleCnt="3"/>
      <dgm:spPr/>
    </dgm:pt>
    <dgm:pt modelId="{CB1A3E49-C1F8-4463-B684-1BB8DAEBED0A}" type="pres">
      <dgm:prSet presAssocID="{C2E93BA7-A538-4929-9F4C-B81A3EBAEFB9}" presName="horz1" presStyleCnt="0"/>
      <dgm:spPr/>
    </dgm:pt>
    <dgm:pt modelId="{9A2DB301-A3FD-4B70-8604-788A1BFFB4EF}" type="pres">
      <dgm:prSet presAssocID="{C2E93BA7-A538-4929-9F4C-B81A3EBAEFB9}" presName="tx1" presStyleLbl="revTx" presStyleIdx="1" presStyleCnt="3"/>
      <dgm:spPr/>
    </dgm:pt>
    <dgm:pt modelId="{EDE05ACB-6FDE-4AC2-AA9F-5B1880240E4F}" type="pres">
      <dgm:prSet presAssocID="{C2E93BA7-A538-4929-9F4C-B81A3EBAEFB9}" presName="vert1" presStyleCnt="0"/>
      <dgm:spPr/>
    </dgm:pt>
    <dgm:pt modelId="{ECB08FE6-E4F4-4672-9E7F-7E11C9D08956}" type="pres">
      <dgm:prSet presAssocID="{368FF69B-65E9-4D97-8E17-F4B7DA2803B7}" presName="thickLine" presStyleLbl="alignNode1" presStyleIdx="2" presStyleCnt="3"/>
      <dgm:spPr/>
    </dgm:pt>
    <dgm:pt modelId="{8401F67D-4F08-45E2-8C82-6E64EC0D4B2F}" type="pres">
      <dgm:prSet presAssocID="{368FF69B-65E9-4D97-8E17-F4B7DA2803B7}" presName="horz1" presStyleCnt="0"/>
      <dgm:spPr/>
    </dgm:pt>
    <dgm:pt modelId="{9D0FF335-0EC9-4EC7-A71B-F03BC1038393}" type="pres">
      <dgm:prSet presAssocID="{368FF69B-65E9-4D97-8E17-F4B7DA2803B7}" presName="tx1" presStyleLbl="revTx" presStyleIdx="2" presStyleCnt="3"/>
      <dgm:spPr/>
    </dgm:pt>
    <dgm:pt modelId="{99FF317B-8199-492B-BF28-5719158036C3}" type="pres">
      <dgm:prSet presAssocID="{368FF69B-65E9-4D97-8E17-F4B7DA2803B7}" presName="vert1" presStyleCnt="0"/>
      <dgm:spPr/>
    </dgm:pt>
  </dgm:ptLst>
  <dgm:cxnLst>
    <dgm:cxn modelId="{C298946D-BD69-4F6D-8AA0-8EB80B868DB1}" type="presOf" srcId="{13C1E4EB-97E5-4D40-B942-06BA53244673}" destId="{5AF0A0CB-652B-4AB9-ACCF-625F3071F287}" srcOrd="0" destOrd="0" presId="urn:microsoft.com/office/officeart/2008/layout/LinedList"/>
    <dgm:cxn modelId="{246A658C-5512-499D-B8C6-D0D3664F2F93}" type="presOf" srcId="{368FF69B-65E9-4D97-8E17-F4B7DA2803B7}" destId="{9D0FF335-0EC9-4EC7-A71B-F03BC1038393}" srcOrd="0" destOrd="0" presId="urn:microsoft.com/office/officeart/2008/layout/LinedList"/>
    <dgm:cxn modelId="{471887A0-6CCA-48D3-BA15-1C1F0181B36A}" type="presOf" srcId="{C2E93BA7-A538-4929-9F4C-B81A3EBAEFB9}" destId="{9A2DB301-A3FD-4B70-8604-788A1BFFB4EF}" srcOrd="0" destOrd="0" presId="urn:microsoft.com/office/officeart/2008/layout/LinedList"/>
    <dgm:cxn modelId="{351870A7-788C-40CE-8B0E-26BBFE5A16F2}" srcId="{DB751108-8F45-4FB6-B783-2D87D69353A5}" destId="{368FF69B-65E9-4D97-8E17-F4B7DA2803B7}" srcOrd="2" destOrd="0" parTransId="{39398AC1-3AB2-461F-A3D2-24B165CF908C}" sibTransId="{E582A084-65D7-4233-B962-08ED5EAE5A2D}"/>
    <dgm:cxn modelId="{5553F1B1-1852-4A41-94B8-7B87B890AF87}" srcId="{DB751108-8F45-4FB6-B783-2D87D69353A5}" destId="{C2E93BA7-A538-4929-9F4C-B81A3EBAEFB9}" srcOrd="1" destOrd="0" parTransId="{0675171E-BF0A-458D-8560-BCD806EDB2C9}" sibTransId="{059E5F8F-1035-4F78-B3FA-E053A99B0FFD}"/>
    <dgm:cxn modelId="{961B3FB9-C175-45EC-B8E3-A44B7A7CF083}" type="presOf" srcId="{DB751108-8F45-4FB6-B783-2D87D69353A5}" destId="{E7099EF6-332B-4C5B-9518-7DD1D25D4ECB}" srcOrd="0" destOrd="0" presId="urn:microsoft.com/office/officeart/2008/layout/LinedList"/>
    <dgm:cxn modelId="{BB76FDC5-37E7-4D2D-8537-D5DC2F0E8AD0}" srcId="{DB751108-8F45-4FB6-B783-2D87D69353A5}" destId="{13C1E4EB-97E5-4D40-B942-06BA53244673}" srcOrd="0" destOrd="0" parTransId="{A17F4209-5709-480A-85DE-C9BE88925F4F}" sibTransId="{2198A28A-235D-42F4-9538-E74EE82F52C4}"/>
    <dgm:cxn modelId="{D2B74A69-14AB-4BB1-A77F-E4CF2049474C}" type="presParOf" srcId="{E7099EF6-332B-4C5B-9518-7DD1D25D4ECB}" destId="{774885B3-67F6-4DF0-8F3E-ED1D4307E52D}" srcOrd="0" destOrd="0" presId="urn:microsoft.com/office/officeart/2008/layout/LinedList"/>
    <dgm:cxn modelId="{4FBF49A2-1243-4B48-964C-2C660A01E684}" type="presParOf" srcId="{E7099EF6-332B-4C5B-9518-7DD1D25D4ECB}" destId="{5859B9F8-D7C3-42E3-9225-BD68675EF193}" srcOrd="1" destOrd="0" presId="urn:microsoft.com/office/officeart/2008/layout/LinedList"/>
    <dgm:cxn modelId="{904137F8-9805-47AE-BA74-764673F5955A}" type="presParOf" srcId="{5859B9F8-D7C3-42E3-9225-BD68675EF193}" destId="{5AF0A0CB-652B-4AB9-ACCF-625F3071F287}" srcOrd="0" destOrd="0" presId="urn:microsoft.com/office/officeart/2008/layout/LinedList"/>
    <dgm:cxn modelId="{AF68B254-893A-408D-AA2E-AFA8ADE055B6}" type="presParOf" srcId="{5859B9F8-D7C3-42E3-9225-BD68675EF193}" destId="{DBAB7C7C-04ED-4D30-A381-42195D7B6C2E}" srcOrd="1" destOrd="0" presId="urn:microsoft.com/office/officeart/2008/layout/LinedList"/>
    <dgm:cxn modelId="{1F9CA31E-6E28-4AC4-B010-49A463563E1B}" type="presParOf" srcId="{E7099EF6-332B-4C5B-9518-7DD1D25D4ECB}" destId="{21561FFC-2239-440E-A878-FE12FD23BC73}" srcOrd="2" destOrd="0" presId="urn:microsoft.com/office/officeart/2008/layout/LinedList"/>
    <dgm:cxn modelId="{DB2D6287-17D6-4699-95AF-73B8B7A727F7}" type="presParOf" srcId="{E7099EF6-332B-4C5B-9518-7DD1D25D4ECB}" destId="{CB1A3E49-C1F8-4463-B684-1BB8DAEBED0A}" srcOrd="3" destOrd="0" presId="urn:microsoft.com/office/officeart/2008/layout/LinedList"/>
    <dgm:cxn modelId="{74F85A29-7F2D-43EB-A2F0-6702E4628C8E}" type="presParOf" srcId="{CB1A3E49-C1F8-4463-B684-1BB8DAEBED0A}" destId="{9A2DB301-A3FD-4B70-8604-788A1BFFB4EF}" srcOrd="0" destOrd="0" presId="urn:microsoft.com/office/officeart/2008/layout/LinedList"/>
    <dgm:cxn modelId="{3CD24DCA-3180-43D4-98B9-A0B4C42CD869}" type="presParOf" srcId="{CB1A3E49-C1F8-4463-B684-1BB8DAEBED0A}" destId="{EDE05ACB-6FDE-4AC2-AA9F-5B1880240E4F}" srcOrd="1" destOrd="0" presId="urn:microsoft.com/office/officeart/2008/layout/LinedList"/>
    <dgm:cxn modelId="{2B86F8D4-D146-4BEF-B2E6-432C1075F62F}" type="presParOf" srcId="{E7099EF6-332B-4C5B-9518-7DD1D25D4ECB}" destId="{ECB08FE6-E4F4-4672-9E7F-7E11C9D08956}" srcOrd="4" destOrd="0" presId="urn:microsoft.com/office/officeart/2008/layout/LinedList"/>
    <dgm:cxn modelId="{A562A47D-4DF6-4359-A5C0-D837EBB6844A}" type="presParOf" srcId="{E7099EF6-332B-4C5B-9518-7DD1D25D4ECB}" destId="{8401F67D-4F08-45E2-8C82-6E64EC0D4B2F}" srcOrd="5" destOrd="0" presId="urn:microsoft.com/office/officeart/2008/layout/LinedList"/>
    <dgm:cxn modelId="{14577E9B-B3B2-46AC-A164-3351E97363CD}" type="presParOf" srcId="{8401F67D-4F08-45E2-8C82-6E64EC0D4B2F}" destId="{9D0FF335-0EC9-4EC7-A71B-F03BC1038393}" srcOrd="0" destOrd="0" presId="urn:microsoft.com/office/officeart/2008/layout/LinedList"/>
    <dgm:cxn modelId="{37555D0B-76A4-45FB-B0DF-6B7157F080F1}" type="presParOf" srcId="{8401F67D-4F08-45E2-8C82-6E64EC0D4B2F}" destId="{99FF317B-8199-492B-BF28-5719158036C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9070D-0DE9-475A-AE55-6758F4C981BE}">
      <dsp:nvSpPr>
        <dsp:cNvPr id="0" name=""/>
        <dsp:cNvSpPr/>
      </dsp:nvSpPr>
      <dsp:spPr>
        <a:xfrm>
          <a:off x="0" y="6145"/>
          <a:ext cx="7975798" cy="57261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B4ECEC-AF80-4D5B-9423-AAE19B9A3DA7}">
      <dsp:nvSpPr>
        <dsp:cNvPr id="0" name=""/>
        <dsp:cNvSpPr/>
      </dsp:nvSpPr>
      <dsp:spPr>
        <a:xfrm>
          <a:off x="173216" y="134984"/>
          <a:ext cx="315246" cy="3149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2FD630-78B5-462A-8697-285648E5FE2A}">
      <dsp:nvSpPr>
        <dsp:cNvPr id="0" name=""/>
        <dsp:cNvSpPr/>
      </dsp:nvSpPr>
      <dsp:spPr>
        <a:xfrm>
          <a:off x="672816" y="0"/>
          <a:ext cx="7185711" cy="805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221" tIns="85221" rIns="85221" bIns="85221" numCol="1" spcCol="1270" anchor="ctr" anchorCtr="0">
          <a:noAutofit/>
        </a:bodyPr>
        <a:lstStyle/>
        <a:p>
          <a:pPr marL="0" lvl="0" indent="0" algn="l" defTabSz="889000">
            <a:lnSpc>
              <a:spcPct val="100000"/>
            </a:lnSpc>
            <a:spcBef>
              <a:spcPct val="0"/>
            </a:spcBef>
            <a:spcAft>
              <a:spcPct val="35000"/>
            </a:spcAft>
            <a:buNone/>
          </a:pPr>
          <a:r>
            <a:rPr lang="en-CA" sz="2000" kern="1200" dirty="0">
              <a:latin typeface="Gill Sans MT" panose="020B0502020104020203" pitchFamily="34" charset="0"/>
            </a:rPr>
            <a:t>Workplace accidents and occupational disease affect construction workers at an alarmingly high rate. </a:t>
          </a:r>
          <a:endParaRPr lang="en-US" sz="2000" kern="1200" dirty="0">
            <a:latin typeface="Gill Sans MT" panose="020B0502020104020203" pitchFamily="34" charset="0"/>
          </a:endParaRPr>
        </a:p>
      </dsp:txBody>
      <dsp:txXfrm>
        <a:off x="672816" y="0"/>
        <a:ext cx="7185711" cy="805240"/>
      </dsp:txXfrm>
    </dsp:sp>
    <dsp:sp modelId="{AF31445F-DB81-410F-B3B8-D8C741AC976A}">
      <dsp:nvSpPr>
        <dsp:cNvPr id="0" name=""/>
        <dsp:cNvSpPr/>
      </dsp:nvSpPr>
      <dsp:spPr>
        <a:xfrm>
          <a:off x="0" y="1012696"/>
          <a:ext cx="7975798" cy="57261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7E15A6-3F46-4BDB-8656-82317D035A30}">
      <dsp:nvSpPr>
        <dsp:cNvPr id="0" name=""/>
        <dsp:cNvSpPr/>
      </dsp:nvSpPr>
      <dsp:spPr>
        <a:xfrm>
          <a:off x="173216" y="1141534"/>
          <a:ext cx="315246" cy="3149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B4862D-9D23-458B-A195-3DBD3610F4F0}">
      <dsp:nvSpPr>
        <dsp:cNvPr id="0" name=""/>
        <dsp:cNvSpPr/>
      </dsp:nvSpPr>
      <dsp:spPr>
        <a:xfrm>
          <a:off x="682301" y="891241"/>
          <a:ext cx="7185711" cy="805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221" tIns="85221" rIns="85221" bIns="85221" numCol="1" spcCol="1270" anchor="ctr" anchorCtr="0">
          <a:noAutofit/>
        </a:bodyPr>
        <a:lstStyle/>
        <a:p>
          <a:pPr marL="0" lvl="0" indent="0" algn="l" defTabSz="889000">
            <a:lnSpc>
              <a:spcPct val="100000"/>
            </a:lnSpc>
            <a:spcBef>
              <a:spcPct val="0"/>
            </a:spcBef>
            <a:spcAft>
              <a:spcPct val="35000"/>
            </a:spcAft>
            <a:buNone/>
          </a:pPr>
          <a:r>
            <a:rPr lang="en-CA" sz="2000" kern="1200" dirty="0">
              <a:latin typeface="Gill Sans MT" panose="020B0502020104020203" pitchFamily="34" charset="0"/>
            </a:rPr>
            <a:t>The construction industry is totally different from industrial or service sector workplaces.  </a:t>
          </a:r>
          <a:endParaRPr lang="en-US" sz="2000" kern="1200" dirty="0">
            <a:latin typeface="Gill Sans MT" panose="020B0502020104020203" pitchFamily="34" charset="0"/>
          </a:endParaRPr>
        </a:p>
      </dsp:txBody>
      <dsp:txXfrm>
        <a:off x="682301" y="891241"/>
        <a:ext cx="7185711" cy="805240"/>
      </dsp:txXfrm>
    </dsp:sp>
    <dsp:sp modelId="{C856C8E5-BA40-4B3F-8893-26246E949CE1}">
      <dsp:nvSpPr>
        <dsp:cNvPr id="0" name=""/>
        <dsp:cNvSpPr/>
      </dsp:nvSpPr>
      <dsp:spPr>
        <a:xfrm>
          <a:off x="0" y="2019247"/>
          <a:ext cx="7975798" cy="57261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92EAAE-55ED-4A48-B5EC-1DB008B31B35}">
      <dsp:nvSpPr>
        <dsp:cNvPr id="0" name=""/>
        <dsp:cNvSpPr/>
      </dsp:nvSpPr>
      <dsp:spPr>
        <a:xfrm>
          <a:off x="173216" y="2148085"/>
          <a:ext cx="315246" cy="3149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72F44E-90F3-4277-A79B-FF610F9013A5}">
      <dsp:nvSpPr>
        <dsp:cNvPr id="0" name=""/>
        <dsp:cNvSpPr/>
      </dsp:nvSpPr>
      <dsp:spPr>
        <a:xfrm>
          <a:off x="661678" y="2019247"/>
          <a:ext cx="7185711" cy="805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221" tIns="85221" rIns="85221" bIns="85221" numCol="1" spcCol="1270" anchor="ctr" anchorCtr="0">
          <a:noAutofit/>
        </a:bodyPr>
        <a:lstStyle/>
        <a:p>
          <a:pPr marL="0" lvl="0" indent="0" algn="l" defTabSz="889000">
            <a:lnSpc>
              <a:spcPct val="100000"/>
            </a:lnSpc>
            <a:spcBef>
              <a:spcPct val="0"/>
            </a:spcBef>
            <a:spcAft>
              <a:spcPct val="35000"/>
            </a:spcAft>
            <a:buNone/>
          </a:pPr>
          <a:r>
            <a:rPr lang="en-CA" sz="2000" kern="1200" dirty="0">
              <a:latin typeface="Gill Sans MT" panose="020B0502020104020203" pitchFamily="34" charset="0"/>
            </a:rPr>
            <a:t>A typical construction project will only employ people until the structure is completed; then the employer moves on to another project.  </a:t>
          </a:r>
          <a:endParaRPr lang="en-US" sz="2000" kern="1200" dirty="0">
            <a:latin typeface="Gill Sans MT" panose="020B0502020104020203" pitchFamily="34" charset="0"/>
          </a:endParaRPr>
        </a:p>
      </dsp:txBody>
      <dsp:txXfrm>
        <a:off x="661678" y="2019247"/>
        <a:ext cx="7185711" cy="805240"/>
      </dsp:txXfrm>
    </dsp:sp>
    <dsp:sp modelId="{19E52ABE-F52F-4C01-850D-C6701EBB952D}">
      <dsp:nvSpPr>
        <dsp:cNvPr id="0" name=""/>
        <dsp:cNvSpPr/>
      </dsp:nvSpPr>
      <dsp:spPr>
        <a:xfrm>
          <a:off x="0" y="3025797"/>
          <a:ext cx="7975798" cy="57261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B71015-3C0C-4AA3-BB9E-A67859FD54AF}">
      <dsp:nvSpPr>
        <dsp:cNvPr id="0" name=""/>
        <dsp:cNvSpPr/>
      </dsp:nvSpPr>
      <dsp:spPr>
        <a:xfrm>
          <a:off x="173216" y="3154636"/>
          <a:ext cx="315246" cy="31493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79AC0E-7C50-4CD8-A574-58C7C73E623E}">
      <dsp:nvSpPr>
        <dsp:cNvPr id="0" name=""/>
        <dsp:cNvSpPr/>
      </dsp:nvSpPr>
      <dsp:spPr>
        <a:xfrm>
          <a:off x="628265" y="2880323"/>
          <a:ext cx="7185711" cy="805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221" tIns="85221" rIns="85221" bIns="85221" numCol="1" spcCol="1270" anchor="ctr" anchorCtr="0">
          <a:noAutofit/>
        </a:bodyPr>
        <a:lstStyle/>
        <a:p>
          <a:pPr marL="0" lvl="0" indent="0" algn="l" defTabSz="889000">
            <a:lnSpc>
              <a:spcPct val="100000"/>
            </a:lnSpc>
            <a:spcBef>
              <a:spcPct val="0"/>
            </a:spcBef>
            <a:spcAft>
              <a:spcPct val="35000"/>
            </a:spcAft>
            <a:buNone/>
          </a:pPr>
          <a:r>
            <a:rPr lang="en-CA" sz="2000" kern="1200" dirty="0">
              <a:latin typeface="Gill Sans MT" panose="020B0502020104020203" pitchFamily="34" charset="0"/>
            </a:rPr>
            <a:t>The typical construction worker works from a hiring hall and will remain with the employer for only a few months.</a:t>
          </a:r>
          <a:endParaRPr lang="en-US" sz="2000" kern="1200" dirty="0">
            <a:latin typeface="Gill Sans MT" panose="020B0502020104020203" pitchFamily="34" charset="0"/>
          </a:endParaRPr>
        </a:p>
      </dsp:txBody>
      <dsp:txXfrm>
        <a:off x="628265" y="2880323"/>
        <a:ext cx="7185711" cy="805240"/>
      </dsp:txXfrm>
    </dsp:sp>
    <dsp:sp modelId="{35A08975-914E-4F46-AF2E-2A6203928FEC}">
      <dsp:nvSpPr>
        <dsp:cNvPr id="0" name=""/>
        <dsp:cNvSpPr/>
      </dsp:nvSpPr>
      <dsp:spPr>
        <a:xfrm>
          <a:off x="0" y="4032348"/>
          <a:ext cx="7975798" cy="57261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A1D6BB-AC98-422A-8A6C-9E25C1810828}">
      <dsp:nvSpPr>
        <dsp:cNvPr id="0" name=""/>
        <dsp:cNvSpPr/>
      </dsp:nvSpPr>
      <dsp:spPr>
        <a:xfrm>
          <a:off x="173216" y="4161187"/>
          <a:ext cx="315246" cy="31493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EBBDD8-8A24-418E-B37F-236BBAD60C1B}">
      <dsp:nvSpPr>
        <dsp:cNvPr id="0" name=""/>
        <dsp:cNvSpPr/>
      </dsp:nvSpPr>
      <dsp:spPr>
        <a:xfrm>
          <a:off x="628265" y="3888436"/>
          <a:ext cx="7185711" cy="805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221" tIns="85221" rIns="85221" bIns="85221" numCol="1" spcCol="1270" anchor="ctr" anchorCtr="0">
          <a:noAutofit/>
        </a:bodyPr>
        <a:lstStyle/>
        <a:p>
          <a:pPr marL="0" lvl="0" indent="0" algn="l" defTabSz="889000">
            <a:lnSpc>
              <a:spcPct val="100000"/>
            </a:lnSpc>
            <a:spcBef>
              <a:spcPct val="0"/>
            </a:spcBef>
            <a:spcAft>
              <a:spcPct val="35000"/>
            </a:spcAft>
            <a:buNone/>
          </a:pPr>
          <a:r>
            <a:rPr lang="en-CA" sz="2000" kern="1200" dirty="0">
              <a:latin typeface="Gill Sans MT" panose="020B0502020104020203" pitchFamily="34" charset="0"/>
            </a:rPr>
            <a:t>Little continuity in the workplace nor is it likely that a worker will remain employed by the same company for a prolonged time.  </a:t>
          </a:r>
          <a:endParaRPr lang="en-US" sz="2000" kern="1200" dirty="0">
            <a:latin typeface="Gill Sans MT" panose="020B0502020104020203" pitchFamily="34" charset="0"/>
          </a:endParaRPr>
        </a:p>
      </dsp:txBody>
      <dsp:txXfrm>
        <a:off x="628265" y="3888436"/>
        <a:ext cx="7185711" cy="805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5CA97-41BE-4EE2-A0D5-70D30FEE0C96}">
      <dsp:nvSpPr>
        <dsp:cNvPr id="0" name=""/>
        <dsp:cNvSpPr/>
      </dsp:nvSpPr>
      <dsp:spPr>
        <a:xfrm>
          <a:off x="0" y="4128"/>
          <a:ext cx="7975798" cy="6405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8A191A-3DF5-4DBC-8D11-F9D200558136}">
      <dsp:nvSpPr>
        <dsp:cNvPr id="0" name=""/>
        <dsp:cNvSpPr/>
      </dsp:nvSpPr>
      <dsp:spPr>
        <a:xfrm>
          <a:off x="193765" y="148251"/>
          <a:ext cx="352644" cy="3523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C57038-794C-4506-99E5-AC24BCD1E9EB}">
      <dsp:nvSpPr>
        <dsp:cNvPr id="0" name=""/>
        <dsp:cNvSpPr/>
      </dsp:nvSpPr>
      <dsp:spPr>
        <a:xfrm>
          <a:off x="740175" y="4128"/>
          <a:ext cx="7202183" cy="700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147" tIns="74147" rIns="74147" bIns="74147" numCol="1" spcCol="1270" anchor="ctr" anchorCtr="0">
          <a:noAutofit/>
        </a:bodyPr>
        <a:lstStyle/>
        <a:p>
          <a:pPr marL="0" lvl="0" indent="0" algn="l" defTabSz="889000">
            <a:lnSpc>
              <a:spcPct val="100000"/>
            </a:lnSpc>
            <a:spcBef>
              <a:spcPct val="0"/>
            </a:spcBef>
            <a:spcAft>
              <a:spcPct val="35000"/>
            </a:spcAft>
            <a:buNone/>
          </a:pPr>
          <a:r>
            <a:rPr lang="en-CA" sz="2000" kern="1200">
              <a:latin typeface="Gill Sans MT" panose="020B0502020104020203" pitchFamily="34" charset="0"/>
            </a:rPr>
            <a:t>The trades employed on a construction project also differ considerably from one to the other.  </a:t>
          </a:r>
          <a:endParaRPr lang="en-US" sz="2000" kern="1200" dirty="0">
            <a:latin typeface="Gill Sans MT" panose="020B0502020104020203" pitchFamily="34" charset="0"/>
          </a:endParaRPr>
        </a:p>
      </dsp:txBody>
      <dsp:txXfrm>
        <a:off x="740175" y="4128"/>
        <a:ext cx="7202183" cy="700597"/>
      </dsp:txXfrm>
    </dsp:sp>
    <dsp:sp modelId="{C87CD7E2-F75C-45DE-A507-F40751BC1628}">
      <dsp:nvSpPr>
        <dsp:cNvPr id="0" name=""/>
        <dsp:cNvSpPr/>
      </dsp:nvSpPr>
      <dsp:spPr>
        <a:xfrm>
          <a:off x="0" y="879875"/>
          <a:ext cx="7975798" cy="6405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70293F-6EBD-4D9D-926A-441861905446}">
      <dsp:nvSpPr>
        <dsp:cNvPr id="0" name=""/>
        <dsp:cNvSpPr/>
      </dsp:nvSpPr>
      <dsp:spPr>
        <a:xfrm>
          <a:off x="193765" y="1023998"/>
          <a:ext cx="352644" cy="3523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0D3BFB-B2E4-433E-A273-1325E20C3F7D}">
      <dsp:nvSpPr>
        <dsp:cNvPr id="0" name=""/>
        <dsp:cNvSpPr/>
      </dsp:nvSpPr>
      <dsp:spPr>
        <a:xfrm>
          <a:off x="740175" y="879875"/>
          <a:ext cx="7202183" cy="700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147" tIns="74147" rIns="74147" bIns="74147" numCol="1" spcCol="1270" anchor="ctr" anchorCtr="0">
          <a:noAutofit/>
        </a:bodyPr>
        <a:lstStyle/>
        <a:p>
          <a:pPr marL="0" lvl="0" indent="0" algn="l" defTabSz="889000">
            <a:lnSpc>
              <a:spcPct val="100000"/>
            </a:lnSpc>
            <a:spcBef>
              <a:spcPct val="0"/>
            </a:spcBef>
            <a:spcAft>
              <a:spcPct val="35000"/>
            </a:spcAft>
            <a:buNone/>
          </a:pPr>
          <a:r>
            <a:rPr lang="en-CA" sz="2000" kern="1200" dirty="0">
              <a:latin typeface="Gill Sans MT" panose="020B0502020104020203" pitchFamily="34" charset="0"/>
            </a:rPr>
            <a:t>The conditions of employment for a carpenter are far different than those of an ironworker or an electrician.  </a:t>
          </a:r>
          <a:endParaRPr lang="en-US" sz="2000" kern="1200" dirty="0">
            <a:latin typeface="Gill Sans MT" panose="020B0502020104020203" pitchFamily="34" charset="0"/>
          </a:endParaRPr>
        </a:p>
      </dsp:txBody>
      <dsp:txXfrm>
        <a:off x="740175" y="879875"/>
        <a:ext cx="7202183" cy="700597"/>
      </dsp:txXfrm>
    </dsp:sp>
    <dsp:sp modelId="{FF7A66C1-4EF0-4F0F-B102-CD3EE747026B}">
      <dsp:nvSpPr>
        <dsp:cNvPr id="0" name=""/>
        <dsp:cNvSpPr/>
      </dsp:nvSpPr>
      <dsp:spPr>
        <a:xfrm>
          <a:off x="0" y="1755622"/>
          <a:ext cx="7975798" cy="6405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194369-34E9-4E1D-9896-FDC54CF06D21}">
      <dsp:nvSpPr>
        <dsp:cNvPr id="0" name=""/>
        <dsp:cNvSpPr/>
      </dsp:nvSpPr>
      <dsp:spPr>
        <a:xfrm>
          <a:off x="193765" y="1899745"/>
          <a:ext cx="352644" cy="3523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D075F8-2A10-41EB-9061-C7BD2D2F3507}">
      <dsp:nvSpPr>
        <dsp:cNvPr id="0" name=""/>
        <dsp:cNvSpPr/>
      </dsp:nvSpPr>
      <dsp:spPr>
        <a:xfrm>
          <a:off x="740175" y="1755622"/>
          <a:ext cx="7202183" cy="700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147" tIns="74147" rIns="74147" bIns="74147" numCol="1" spcCol="1270" anchor="ctr" anchorCtr="0">
          <a:noAutofit/>
        </a:bodyPr>
        <a:lstStyle/>
        <a:p>
          <a:pPr marL="0" lvl="0" indent="0" algn="l" defTabSz="889000">
            <a:lnSpc>
              <a:spcPct val="100000"/>
            </a:lnSpc>
            <a:spcBef>
              <a:spcPct val="0"/>
            </a:spcBef>
            <a:spcAft>
              <a:spcPct val="35000"/>
            </a:spcAft>
            <a:buNone/>
          </a:pPr>
          <a:r>
            <a:rPr lang="en-CA" sz="2000" kern="1200">
              <a:latin typeface="Gill Sans MT" panose="020B0502020104020203" pitchFamily="34" charset="0"/>
            </a:rPr>
            <a:t>Each of the trades has its own unique task and thus unique needs and external/internal procedures to deal with workplace issues.  </a:t>
          </a:r>
          <a:endParaRPr lang="en-US" sz="2000" kern="1200" dirty="0">
            <a:latin typeface="Gill Sans MT" panose="020B0502020104020203" pitchFamily="34" charset="0"/>
          </a:endParaRPr>
        </a:p>
      </dsp:txBody>
      <dsp:txXfrm>
        <a:off x="740175" y="1755622"/>
        <a:ext cx="7202183" cy="700597"/>
      </dsp:txXfrm>
    </dsp:sp>
    <dsp:sp modelId="{9CA62D14-A22B-4016-9543-E604F97BA706}">
      <dsp:nvSpPr>
        <dsp:cNvPr id="0" name=""/>
        <dsp:cNvSpPr/>
      </dsp:nvSpPr>
      <dsp:spPr>
        <a:xfrm>
          <a:off x="0" y="2631369"/>
          <a:ext cx="7975798" cy="6405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6898B6-113F-408E-8BBF-0E35A9991113}">
      <dsp:nvSpPr>
        <dsp:cNvPr id="0" name=""/>
        <dsp:cNvSpPr/>
      </dsp:nvSpPr>
      <dsp:spPr>
        <a:xfrm>
          <a:off x="193765" y="2775492"/>
          <a:ext cx="352644" cy="3523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3018B2-D641-465B-9A68-342A21E84EDB}">
      <dsp:nvSpPr>
        <dsp:cNvPr id="0" name=""/>
        <dsp:cNvSpPr/>
      </dsp:nvSpPr>
      <dsp:spPr>
        <a:xfrm>
          <a:off x="740175" y="2631369"/>
          <a:ext cx="7202183" cy="700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147" tIns="74147" rIns="74147" bIns="74147" numCol="1" spcCol="1270" anchor="ctr" anchorCtr="0">
          <a:noAutofit/>
        </a:bodyPr>
        <a:lstStyle/>
        <a:p>
          <a:pPr marL="0" lvl="0" indent="0" algn="l" defTabSz="889000">
            <a:lnSpc>
              <a:spcPct val="100000"/>
            </a:lnSpc>
            <a:spcBef>
              <a:spcPct val="0"/>
            </a:spcBef>
            <a:spcAft>
              <a:spcPct val="35000"/>
            </a:spcAft>
            <a:buNone/>
          </a:pPr>
          <a:r>
            <a:rPr lang="en-CA" sz="2000" kern="1200" dirty="0">
              <a:latin typeface="Gill Sans MT" panose="020B0502020104020203" pitchFamily="34" charset="0"/>
            </a:rPr>
            <a:t>In addition to trade differences, individual construction locals are by and large autonomous entities.  </a:t>
          </a:r>
          <a:endParaRPr lang="en-US" sz="2000" kern="1200" dirty="0">
            <a:latin typeface="Gill Sans MT" panose="020B0502020104020203" pitchFamily="34" charset="0"/>
          </a:endParaRPr>
        </a:p>
      </dsp:txBody>
      <dsp:txXfrm>
        <a:off x="740175" y="2631369"/>
        <a:ext cx="7202183" cy="700597"/>
      </dsp:txXfrm>
    </dsp:sp>
    <dsp:sp modelId="{AEC512B4-F74F-422F-A625-A39223F4F69E}">
      <dsp:nvSpPr>
        <dsp:cNvPr id="0" name=""/>
        <dsp:cNvSpPr/>
      </dsp:nvSpPr>
      <dsp:spPr>
        <a:xfrm>
          <a:off x="0" y="3507116"/>
          <a:ext cx="7975798" cy="6405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6DBEE8-C8F8-42A6-8888-CB952CFD2BA2}">
      <dsp:nvSpPr>
        <dsp:cNvPr id="0" name=""/>
        <dsp:cNvSpPr/>
      </dsp:nvSpPr>
      <dsp:spPr>
        <a:xfrm>
          <a:off x="193765" y="3651239"/>
          <a:ext cx="352644" cy="3523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092B72-5094-4804-8791-11B7CC9D9A69}">
      <dsp:nvSpPr>
        <dsp:cNvPr id="0" name=""/>
        <dsp:cNvSpPr/>
      </dsp:nvSpPr>
      <dsp:spPr>
        <a:xfrm>
          <a:off x="740175" y="3507116"/>
          <a:ext cx="7202183" cy="700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147" tIns="74147" rIns="74147" bIns="74147" numCol="1" spcCol="1270" anchor="ctr" anchorCtr="0">
          <a:noAutofit/>
        </a:bodyPr>
        <a:lstStyle/>
        <a:p>
          <a:pPr marL="0" lvl="0" indent="0" algn="l" defTabSz="889000">
            <a:lnSpc>
              <a:spcPct val="100000"/>
            </a:lnSpc>
            <a:spcBef>
              <a:spcPct val="0"/>
            </a:spcBef>
            <a:spcAft>
              <a:spcPct val="35000"/>
            </a:spcAft>
            <a:buNone/>
          </a:pPr>
          <a:r>
            <a:rPr lang="en-CA" sz="2000" kern="1200">
              <a:latin typeface="Gill Sans MT" panose="020B0502020104020203" pitchFamily="34" charset="0"/>
            </a:rPr>
            <a:t>This means that local unions within the same trade may have different procedures to deal with workplace issues. </a:t>
          </a:r>
          <a:endParaRPr lang="en-US" sz="2000" kern="1200" dirty="0">
            <a:latin typeface="Gill Sans MT" panose="020B0502020104020203" pitchFamily="34" charset="0"/>
          </a:endParaRPr>
        </a:p>
      </dsp:txBody>
      <dsp:txXfrm>
        <a:off x="740175" y="3507116"/>
        <a:ext cx="7202183" cy="700597"/>
      </dsp:txXfrm>
    </dsp:sp>
    <dsp:sp modelId="{EEB980D7-5662-4753-98E4-A20980B81FC1}">
      <dsp:nvSpPr>
        <dsp:cNvPr id="0" name=""/>
        <dsp:cNvSpPr/>
      </dsp:nvSpPr>
      <dsp:spPr>
        <a:xfrm>
          <a:off x="0" y="4382863"/>
          <a:ext cx="7975798" cy="6405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23D4AC-BA3D-4D3E-B9A2-406E98CA7EB0}">
      <dsp:nvSpPr>
        <dsp:cNvPr id="0" name=""/>
        <dsp:cNvSpPr/>
      </dsp:nvSpPr>
      <dsp:spPr>
        <a:xfrm>
          <a:off x="193765" y="4526986"/>
          <a:ext cx="352644" cy="35230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483FB0-09A6-4A43-BB14-8788CA9815ED}">
      <dsp:nvSpPr>
        <dsp:cNvPr id="0" name=""/>
        <dsp:cNvSpPr/>
      </dsp:nvSpPr>
      <dsp:spPr>
        <a:xfrm>
          <a:off x="740175" y="4382863"/>
          <a:ext cx="7202183" cy="700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147" tIns="74147" rIns="74147" bIns="74147" numCol="1" spcCol="1270" anchor="ctr" anchorCtr="0">
          <a:noAutofit/>
        </a:bodyPr>
        <a:lstStyle/>
        <a:p>
          <a:pPr marL="0" lvl="0" indent="0" algn="l" defTabSz="889000">
            <a:lnSpc>
              <a:spcPct val="100000"/>
            </a:lnSpc>
            <a:spcBef>
              <a:spcPct val="0"/>
            </a:spcBef>
            <a:spcAft>
              <a:spcPct val="35000"/>
            </a:spcAft>
            <a:buNone/>
          </a:pPr>
          <a:r>
            <a:rPr lang="en-CA" sz="2000" kern="1200">
              <a:latin typeface="Gill Sans MT" panose="020B0502020104020203" pitchFamily="34" charset="0"/>
            </a:rPr>
            <a:t>For example, two Bricklayer locals, although representing workers in the same trade, will likely not share the same internal policies. </a:t>
          </a:r>
          <a:endParaRPr lang="en-US" sz="2000" kern="1200" dirty="0">
            <a:latin typeface="Gill Sans MT" panose="020B0502020104020203" pitchFamily="34" charset="0"/>
          </a:endParaRPr>
        </a:p>
      </dsp:txBody>
      <dsp:txXfrm>
        <a:off x="740175" y="4382863"/>
        <a:ext cx="7202183" cy="7005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1ED1D-6CC2-40A9-8C02-7AFFECC81B5F}">
      <dsp:nvSpPr>
        <dsp:cNvPr id="0" name=""/>
        <dsp:cNvSpPr/>
      </dsp:nvSpPr>
      <dsp:spPr>
        <a:xfrm>
          <a:off x="890763" y="422063"/>
          <a:ext cx="981188" cy="9811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5FC60E-E23B-4DAC-A39D-870F8E7F343C}">
      <dsp:nvSpPr>
        <dsp:cNvPr id="0" name=""/>
        <dsp:cNvSpPr/>
      </dsp:nvSpPr>
      <dsp:spPr>
        <a:xfrm>
          <a:off x="243004" y="1883862"/>
          <a:ext cx="2180418" cy="18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CA" sz="2000" kern="1200" dirty="0">
              <a:latin typeface="Gill Sans MT" panose="020B0502020104020203" pitchFamily="34" charset="0"/>
            </a:rPr>
            <a:t>Many trades workplaces have a “work hard, play hard” culture, especially outside of work. </a:t>
          </a:r>
          <a:endParaRPr lang="en-US" sz="2000" kern="1200" dirty="0">
            <a:latin typeface="Gill Sans MT" panose="020B0502020104020203" pitchFamily="34" charset="0"/>
          </a:endParaRPr>
        </a:p>
      </dsp:txBody>
      <dsp:txXfrm>
        <a:off x="243004" y="1883862"/>
        <a:ext cx="2180418" cy="1800000"/>
      </dsp:txXfrm>
    </dsp:sp>
    <dsp:sp modelId="{7190D670-EDE4-4CFD-9645-0CA24B9879B2}">
      <dsp:nvSpPr>
        <dsp:cNvPr id="0" name=""/>
        <dsp:cNvSpPr/>
      </dsp:nvSpPr>
      <dsp:spPr>
        <a:xfrm>
          <a:off x="3452755" y="422063"/>
          <a:ext cx="981188" cy="9811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F9E773-3A9A-4FFA-B43E-2CB7987E057B}">
      <dsp:nvSpPr>
        <dsp:cNvPr id="0" name=""/>
        <dsp:cNvSpPr/>
      </dsp:nvSpPr>
      <dsp:spPr>
        <a:xfrm>
          <a:off x="2853140" y="1894050"/>
          <a:ext cx="2180418" cy="18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CA" sz="2000" kern="1200" dirty="0">
              <a:latin typeface="Gill Sans MT" panose="020B0502020104020203" pitchFamily="34" charset="0"/>
            </a:rPr>
            <a:t>Men are more likely to use substances to cope with stress or mental health issues.</a:t>
          </a:r>
          <a:endParaRPr lang="en-US" sz="2000" kern="1200" dirty="0">
            <a:latin typeface="Gill Sans MT" panose="020B0502020104020203" pitchFamily="34" charset="0"/>
          </a:endParaRPr>
        </a:p>
      </dsp:txBody>
      <dsp:txXfrm>
        <a:off x="2853140" y="1894050"/>
        <a:ext cx="2180418" cy="1800000"/>
      </dsp:txXfrm>
    </dsp:sp>
    <dsp:sp modelId="{9A6B05C6-4AEA-438E-9065-AEF308B84BC7}">
      <dsp:nvSpPr>
        <dsp:cNvPr id="0" name=""/>
        <dsp:cNvSpPr/>
      </dsp:nvSpPr>
      <dsp:spPr>
        <a:xfrm>
          <a:off x="6014747" y="422063"/>
          <a:ext cx="981188" cy="9811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90C6A-00D8-4383-9BED-4A128134F3E7}">
      <dsp:nvSpPr>
        <dsp:cNvPr id="0" name=""/>
        <dsp:cNvSpPr/>
      </dsp:nvSpPr>
      <dsp:spPr>
        <a:xfrm>
          <a:off x="5415132" y="1894050"/>
          <a:ext cx="2180418" cy="18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CA" sz="2000" kern="1200" dirty="0">
              <a:latin typeface="Gill Sans MT" panose="020B0502020104020203" pitchFamily="34" charset="0"/>
            </a:rPr>
            <a:t>Men are less likely to reach out for help because there is a pressure to be “strong.” </a:t>
          </a:r>
          <a:endParaRPr lang="en-US" sz="2000" kern="1200" dirty="0">
            <a:latin typeface="Gill Sans MT" panose="020B0502020104020203" pitchFamily="34" charset="0"/>
          </a:endParaRPr>
        </a:p>
      </dsp:txBody>
      <dsp:txXfrm>
        <a:off x="5415132" y="1894050"/>
        <a:ext cx="2180418" cy="180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43DE1-FB95-4BDA-8438-B85F3BD991BB}">
      <dsp:nvSpPr>
        <dsp:cNvPr id="0" name=""/>
        <dsp:cNvSpPr/>
      </dsp:nvSpPr>
      <dsp:spPr>
        <a:xfrm>
          <a:off x="463219" y="523255"/>
          <a:ext cx="407535" cy="5353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1A57A8-E156-4D38-A34F-A483E3A6BCBA}">
      <dsp:nvSpPr>
        <dsp:cNvPr id="0" name=""/>
        <dsp:cNvSpPr/>
      </dsp:nvSpPr>
      <dsp:spPr>
        <a:xfrm>
          <a:off x="1168584" y="467034"/>
          <a:ext cx="5886277" cy="576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US" sz="2000" kern="1200" dirty="0">
              <a:latin typeface="Gill Sans MT" panose="020B0502020104020203" pitchFamily="34" charset="0"/>
            </a:rPr>
            <a:t>TWH is relevant because opioid use can involve both personal risk factors such as age, gender, fitness, occupational identity, and health history. </a:t>
          </a:r>
        </a:p>
      </dsp:txBody>
      <dsp:txXfrm>
        <a:off x="1168584" y="467034"/>
        <a:ext cx="5886277" cy="576952"/>
      </dsp:txXfrm>
    </dsp:sp>
    <dsp:sp modelId="{EEFFA2EB-4ED7-41DC-B2BC-E3E22861AC90}">
      <dsp:nvSpPr>
        <dsp:cNvPr id="0" name=""/>
        <dsp:cNvSpPr/>
      </dsp:nvSpPr>
      <dsp:spPr>
        <a:xfrm>
          <a:off x="342950" y="1675384"/>
          <a:ext cx="579036" cy="6694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2B79B0-FEBE-419D-8E62-2F70C96E1ACF}">
      <dsp:nvSpPr>
        <dsp:cNvPr id="0" name=""/>
        <dsp:cNvSpPr/>
      </dsp:nvSpPr>
      <dsp:spPr>
        <a:xfrm>
          <a:off x="1218815" y="1787598"/>
          <a:ext cx="5449068" cy="1085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US" sz="2000" kern="1200" dirty="0">
              <a:latin typeface="Gill Sans MT" panose="020B0502020104020203" pitchFamily="34" charset="0"/>
            </a:rPr>
            <a:t>Workplace factors, such as physical demands, hours of work, job insecurity, and time pressures. </a:t>
          </a:r>
        </a:p>
      </dsp:txBody>
      <dsp:txXfrm>
        <a:off x="1218815" y="1787598"/>
        <a:ext cx="5449068" cy="1085947"/>
      </dsp:txXfrm>
    </dsp:sp>
    <dsp:sp modelId="{48F35CDB-3E31-449E-ABF2-7E38D507ADEA}">
      <dsp:nvSpPr>
        <dsp:cNvPr id="0" name=""/>
        <dsp:cNvSpPr/>
      </dsp:nvSpPr>
      <dsp:spPr>
        <a:xfrm>
          <a:off x="0" y="4040073"/>
          <a:ext cx="311264" cy="31126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5ABAD5-088F-4F2C-91C1-F898D3008843}">
      <dsp:nvSpPr>
        <dsp:cNvPr id="0" name=""/>
        <dsp:cNvSpPr/>
      </dsp:nvSpPr>
      <dsp:spPr>
        <a:xfrm>
          <a:off x="1197089" y="2861915"/>
          <a:ext cx="5683872" cy="1083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US" sz="2000" kern="1200" dirty="0">
              <a:latin typeface="Gill Sans MT" panose="020B0502020104020203" pitchFamily="34" charset="0"/>
            </a:rPr>
            <a:t>Work-related back injuries, for example are common in the construction industry and frequently lead to opioid prescriptions. </a:t>
          </a:r>
        </a:p>
      </dsp:txBody>
      <dsp:txXfrm>
        <a:off x="1197089" y="2861915"/>
        <a:ext cx="5683872" cy="10834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CCCF3-CD2C-4B0F-8767-3B6B9AD486CB}">
      <dsp:nvSpPr>
        <dsp:cNvPr id="0" name=""/>
        <dsp:cNvSpPr/>
      </dsp:nvSpPr>
      <dsp:spPr>
        <a:xfrm>
          <a:off x="1265146" y="345956"/>
          <a:ext cx="1483312" cy="1483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8AFDD4-3472-4372-B83D-30F7876F3E14}">
      <dsp:nvSpPr>
        <dsp:cNvPr id="0" name=""/>
        <dsp:cNvSpPr/>
      </dsp:nvSpPr>
      <dsp:spPr>
        <a:xfrm>
          <a:off x="54912" y="1891402"/>
          <a:ext cx="3971420" cy="1626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100000"/>
            </a:lnSpc>
            <a:spcBef>
              <a:spcPct val="0"/>
            </a:spcBef>
            <a:spcAft>
              <a:spcPct val="35000"/>
            </a:spcAft>
            <a:buNone/>
          </a:pPr>
          <a:r>
            <a:rPr lang="en-US" sz="2200" kern="1200" dirty="0">
              <a:latin typeface="Gill Sans MT" panose="020B0502020104020203" pitchFamily="34" charset="0"/>
            </a:rPr>
            <a:t>TWH is defined as “policies, programs, and practices that integrate protection from work-related safety and health hazards with promotion of injury and illness prevention efforts to advance worker well-being.”  </a:t>
          </a:r>
        </a:p>
      </dsp:txBody>
      <dsp:txXfrm>
        <a:off x="54912" y="1891402"/>
        <a:ext cx="3971420" cy="1626926"/>
      </dsp:txXfrm>
    </dsp:sp>
    <dsp:sp modelId="{06E651EA-8FB9-45AF-80C4-D02E54B2DAC4}">
      <dsp:nvSpPr>
        <dsp:cNvPr id="0" name=""/>
        <dsp:cNvSpPr/>
      </dsp:nvSpPr>
      <dsp:spPr>
        <a:xfrm>
          <a:off x="5475826" y="126642"/>
          <a:ext cx="1483312" cy="1483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7C9ECA-4AC6-4490-BB9E-7A84D14D6455}">
      <dsp:nvSpPr>
        <dsp:cNvPr id="0" name=""/>
        <dsp:cNvSpPr/>
      </dsp:nvSpPr>
      <dsp:spPr>
        <a:xfrm>
          <a:off x="4564116" y="1847156"/>
          <a:ext cx="3296250" cy="2504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100000"/>
            </a:lnSpc>
            <a:spcBef>
              <a:spcPct val="0"/>
            </a:spcBef>
            <a:spcAft>
              <a:spcPct val="35000"/>
            </a:spcAft>
            <a:buNone/>
          </a:pPr>
          <a:r>
            <a:rPr lang="en-US" sz="2200" kern="1200" dirty="0">
              <a:latin typeface="Gill Sans MT" panose="020B0502020104020203" pitchFamily="34" charset="0"/>
            </a:rPr>
            <a:t>The TWH perspective examines the shared responsibility and opportunity for health and well-being between those who control the conditions at work. </a:t>
          </a:r>
        </a:p>
      </dsp:txBody>
      <dsp:txXfrm>
        <a:off x="4564116" y="1847156"/>
        <a:ext cx="3296250" cy="25041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885B3-67F6-4DF0-8F3E-ED1D4307E52D}">
      <dsp:nvSpPr>
        <dsp:cNvPr id="0" name=""/>
        <dsp:cNvSpPr/>
      </dsp:nvSpPr>
      <dsp:spPr>
        <a:xfrm>
          <a:off x="0" y="2124"/>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F0A0CB-652B-4AB9-ACCF-625F3071F287}">
      <dsp:nvSpPr>
        <dsp:cNvPr id="0" name=""/>
        <dsp:cNvSpPr/>
      </dsp:nvSpPr>
      <dsp:spPr>
        <a:xfrm>
          <a:off x="0" y="2124"/>
          <a:ext cx="78867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CA" sz="2400" kern="1200" dirty="0">
              <a:latin typeface="Gill Sans MT" panose="020B0502020104020203" pitchFamily="34" charset="0"/>
            </a:rPr>
            <a:t>Relieving physical pain is the primary reason given by construction workers for using opioids and/or pain medications. </a:t>
          </a:r>
          <a:endParaRPr lang="en-US" sz="2400" kern="1200" dirty="0">
            <a:latin typeface="Gill Sans MT" panose="020B0502020104020203" pitchFamily="34" charset="0"/>
          </a:endParaRPr>
        </a:p>
      </dsp:txBody>
      <dsp:txXfrm>
        <a:off x="0" y="2124"/>
        <a:ext cx="7886700" cy="1449029"/>
      </dsp:txXfrm>
    </dsp:sp>
    <dsp:sp modelId="{21561FFC-2239-440E-A878-FE12FD23BC73}">
      <dsp:nvSpPr>
        <dsp:cNvPr id="0" name=""/>
        <dsp:cNvSpPr/>
      </dsp:nvSpPr>
      <dsp:spPr>
        <a:xfrm>
          <a:off x="0" y="1451154"/>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2DB301-A3FD-4B70-8604-788A1BFFB4EF}">
      <dsp:nvSpPr>
        <dsp:cNvPr id="0" name=""/>
        <dsp:cNvSpPr/>
      </dsp:nvSpPr>
      <dsp:spPr>
        <a:xfrm>
          <a:off x="0" y="1451154"/>
          <a:ext cx="78867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CA" sz="2400" kern="1200" dirty="0">
              <a:latin typeface="Gill Sans MT" panose="020B0502020104020203" pitchFamily="34" charset="0"/>
            </a:rPr>
            <a:t>There are logical interrelationships between occupational risk factors and prescription drug use. </a:t>
          </a:r>
          <a:endParaRPr lang="en-US" sz="2400" kern="1200" dirty="0">
            <a:latin typeface="Gill Sans MT" panose="020B0502020104020203" pitchFamily="34" charset="0"/>
          </a:endParaRPr>
        </a:p>
      </dsp:txBody>
      <dsp:txXfrm>
        <a:off x="0" y="1451154"/>
        <a:ext cx="7886700" cy="1449029"/>
      </dsp:txXfrm>
    </dsp:sp>
    <dsp:sp modelId="{ECB08FE6-E4F4-4672-9E7F-7E11C9D08956}">
      <dsp:nvSpPr>
        <dsp:cNvPr id="0" name=""/>
        <dsp:cNvSpPr/>
      </dsp:nvSpPr>
      <dsp:spPr>
        <a:xfrm>
          <a:off x="0" y="2900183"/>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0FF335-0EC9-4EC7-A71B-F03BC1038393}">
      <dsp:nvSpPr>
        <dsp:cNvPr id="0" name=""/>
        <dsp:cNvSpPr/>
      </dsp:nvSpPr>
      <dsp:spPr>
        <a:xfrm>
          <a:off x="0" y="2900183"/>
          <a:ext cx="78867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dirty="0">
            <a:latin typeface="Gill Sans MT" panose="020B0502020104020203" pitchFamily="34" charset="0"/>
          </a:endParaRPr>
        </a:p>
      </dsp:txBody>
      <dsp:txXfrm>
        <a:off x="0" y="2900183"/>
        <a:ext cx="7886700" cy="144902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1800" cy="457200"/>
          </a:xfrm>
          <a:prstGeom prst="rect">
            <a:avLst/>
          </a:prstGeom>
        </p:spPr>
        <p:txBody>
          <a:bodyPr vert="horz" lIns="91051" tIns="45525" rIns="91051" bIns="45525" rtlCol="0"/>
          <a:lstStyle>
            <a:lvl1pPr algn="l">
              <a:defRPr sz="1200"/>
            </a:lvl1pPr>
          </a:lstStyle>
          <a:p>
            <a:endParaRPr lang="en-US" dirty="0"/>
          </a:p>
        </p:txBody>
      </p:sp>
      <p:sp>
        <p:nvSpPr>
          <p:cNvPr id="3" name="Date Placeholder 2"/>
          <p:cNvSpPr>
            <a:spLocks noGrp="1"/>
          </p:cNvSpPr>
          <p:nvPr>
            <p:ph type="dt" sz="quarter" idx="1"/>
          </p:nvPr>
        </p:nvSpPr>
        <p:spPr>
          <a:xfrm>
            <a:off x="3884618" y="0"/>
            <a:ext cx="2971800" cy="457200"/>
          </a:xfrm>
          <a:prstGeom prst="rect">
            <a:avLst/>
          </a:prstGeom>
        </p:spPr>
        <p:txBody>
          <a:bodyPr vert="horz" lIns="91051" tIns="45525" rIns="91051" bIns="45525" rtlCol="0"/>
          <a:lstStyle>
            <a:lvl1pPr algn="r">
              <a:defRPr sz="1200"/>
            </a:lvl1pPr>
          </a:lstStyle>
          <a:p>
            <a:fld id="{0E4FF8FC-8473-4DFD-87CC-D576DA80B410}" type="datetimeFigureOut">
              <a:rPr lang="en-US" smtClean="0"/>
              <a:pPr/>
              <a:t>10/4/2023</a:t>
            </a:fld>
            <a:endParaRPr lang="en-US" dirty="0"/>
          </a:p>
        </p:txBody>
      </p:sp>
      <p:sp>
        <p:nvSpPr>
          <p:cNvPr id="4" name="Footer Placeholder 3"/>
          <p:cNvSpPr>
            <a:spLocks noGrp="1"/>
          </p:cNvSpPr>
          <p:nvPr>
            <p:ph type="ftr" sz="quarter" idx="2"/>
          </p:nvPr>
        </p:nvSpPr>
        <p:spPr>
          <a:xfrm>
            <a:off x="2" y="8685213"/>
            <a:ext cx="2971800" cy="457200"/>
          </a:xfrm>
          <a:prstGeom prst="rect">
            <a:avLst/>
          </a:prstGeom>
        </p:spPr>
        <p:txBody>
          <a:bodyPr vert="horz" lIns="91051" tIns="45525" rIns="91051" bIns="455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8" y="8685213"/>
            <a:ext cx="2971800" cy="457200"/>
          </a:xfrm>
          <a:prstGeom prst="rect">
            <a:avLst/>
          </a:prstGeom>
        </p:spPr>
        <p:txBody>
          <a:bodyPr vert="horz" lIns="91051" tIns="45525" rIns="91051" bIns="45525" rtlCol="0" anchor="b"/>
          <a:lstStyle>
            <a:lvl1pPr algn="r">
              <a:defRPr sz="1200"/>
            </a:lvl1pPr>
          </a:lstStyle>
          <a:p>
            <a:fld id="{AD422161-F0FA-48FB-AB7F-FA9B9B1E1F93}"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71800" cy="458789"/>
          </a:xfrm>
          <a:prstGeom prst="rect">
            <a:avLst/>
          </a:prstGeom>
        </p:spPr>
        <p:txBody>
          <a:bodyPr vert="horz" lIns="91051" tIns="45525" rIns="91051" bIns="45525" rtlCol="0"/>
          <a:lstStyle>
            <a:lvl1pPr algn="l">
              <a:defRPr sz="1200"/>
            </a:lvl1pPr>
          </a:lstStyle>
          <a:p>
            <a:endParaRPr lang="en-CA" dirty="0"/>
          </a:p>
        </p:txBody>
      </p:sp>
      <p:sp>
        <p:nvSpPr>
          <p:cNvPr id="3" name="Date Placeholder 2"/>
          <p:cNvSpPr>
            <a:spLocks noGrp="1"/>
          </p:cNvSpPr>
          <p:nvPr>
            <p:ph type="dt" idx="1"/>
          </p:nvPr>
        </p:nvSpPr>
        <p:spPr>
          <a:xfrm>
            <a:off x="3884618" y="2"/>
            <a:ext cx="2971800" cy="458789"/>
          </a:xfrm>
          <a:prstGeom prst="rect">
            <a:avLst/>
          </a:prstGeom>
        </p:spPr>
        <p:txBody>
          <a:bodyPr vert="horz" lIns="91051" tIns="45525" rIns="91051" bIns="45525" rtlCol="0"/>
          <a:lstStyle>
            <a:lvl1pPr algn="r">
              <a:defRPr sz="1200"/>
            </a:lvl1pPr>
          </a:lstStyle>
          <a:p>
            <a:fld id="{4BD785DD-0E74-4EFE-8B06-32AB6DE19B0A}" type="datetimeFigureOut">
              <a:rPr lang="en-CA" smtClean="0"/>
              <a:t>2023-10-04</a:t>
            </a:fld>
            <a:endParaRPr lang="en-CA" dirty="0"/>
          </a:p>
        </p:txBody>
      </p:sp>
      <p:sp>
        <p:nvSpPr>
          <p:cNvPr id="4" name="Slide Image Placeholder 3"/>
          <p:cNvSpPr>
            <a:spLocks noGrp="1" noRot="1" noChangeAspect="1"/>
          </p:cNvSpPr>
          <p:nvPr>
            <p:ph type="sldImg" idx="2"/>
          </p:nvPr>
        </p:nvSpPr>
        <p:spPr>
          <a:xfrm>
            <a:off x="1389063" y="842963"/>
            <a:ext cx="4111625" cy="3084512"/>
          </a:xfrm>
          <a:prstGeom prst="rect">
            <a:avLst/>
          </a:prstGeom>
          <a:noFill/>
          <a:ln w="12700">
            <a:solidFill>
              <a:prstClr val="black"/>
            </a:solidFill>
          </a:ln>
        </p:spPr>
        <p:txBody>
          <a:bodyPr vert="horz" lIns="91051" tIns="45525" rIns="91051" bIns="45525" rtlCol="0" anchor="ctr"/>
          <a:lstStyle/>
          <a:p>
            <a:endParaRPr lang="en-CA" dirty="0"/>
          </a:p>
        </p:txBody>
      </p:sp>
      <p:sp>
        <p:nvSpPr>
          <p:cNvPr id="5" name="Notes Placeholder 4"/>
          <p:cNvSpPr>
            <a:spLocks noGrp="1"/>
          </p:cNvSpPr>
          <p:nvPr>
            <p:ph type="body" sz="quarter" idx="3"/>
          </p:nvPr>
        </p:nvSpPr>
        <p:spPr>
          <a:xfrm>
            <a:off x="439239" y="4010937"/>
            <a:ext cx="6257645" cy="5049569"/>
          </a:xfrm>
          <a:prstGeom prst="rect">
            <a:avLst/>
          </a:prstGeom>
        </p:spPr>
        <p:txBody>
          <a:bodyPr vert="horz" lIns="91051" tIns="45525" rIns="91051" bIns="455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2" y="8685216"/>
            <a:ext cx="2971800" cy="458788"/>
          </a:xfrm>
          <a:prstGeom prst="rect">
            <a:avLst/>
          </a:prstGeom>
        </p:spPr>
        <p:txBody>
          <a:bodyPr vert="horz" lIns="91051" tIns="45525" rIns="91051" bIns="45525"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8" y="8685216"/>
            <a:ext cx="2971800" cy="458788"/>
          </a:xfrm>
          <a:prstGeom prst="rect">
            <a:avLst/>
          </a:prstGeom>
        </p:spPr>
        <p:txBody>
          <a:bodyPr vert="horz" lIns="91051" tIns="45525" rIns="91051" bIns="45525" rtlCol="0" anchor="b"/>
          <a:lstStyle>
            <a:lvl1pPr algn="r">
              <a:defRPr sz="1200"/>
            </a:lvl1pPr>
          </a:lstStyle>
          <a:p>
            <a:fld id="{91FDEE37-2CA0-4BAD-B139-166371E47069}" type="slidenum">
              <a:rPr lang="en-CA" smtClean="0"/>
              <a:t>‹#›</a:t>
            </a:fld>
            <a:endParaRPr lang="en-CA" dirty="0"/>
          </a:p>
        </p:txBody>
      </p:sp>
    </p:spTree>
    <p:extLst>
      <p:ext uri="{BB962C8B-B14F-4D97-AF65-F5344CB8AC3E}">
        <p14:creationId xmlns:p14="http://schemas.microsoft.com/office/powerpoint/2010/main" val="1586567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r>
              <a:rPr lang="en-CA"/>
              <a:t>PBCTCO Convention 2023</a:t>
            </a:r>
            <a:endParaRPr lang="en-CA" dirty="0"/>
          </a:p>
        </p:txBody>
      </p:sp>
      <p:sp>
        <p:nvSpPr>
          <p:cNvPr id="6" name="Slide Number Placeholder 5"/>
          <p:cNvSpPr>
            <a:spLocks noGrp="1"/>
          </p:cNvSpPr>
          <p:nvPr>
            <p:ph type="sldNum" sz="quarter" idx="12"/>
          </p:nvPr>
        </p:nvSpPr>
        <p:spPr/>
        <p:txBody>
          <a:bodyPr/>
          <a:lstStyle/>
          <a:p>
            <a:fld id="{BECD53C4-D141-4176-BBD1-42C49C9B6D15}" type="slidenum">
              <a:rPr lang="en-CA" smtClean="0"/>
              <a:t>‹#›</a:t>
            </a:fld>
            <a:endParaRPr lang="en-CA" dirty="0"/>
          </a:p>
        </p:txBody>
      </p:sp>
      <p:cxnSp>
        <p:nvCxnSpPr>
          <p:cNvPr id="8" name="Straight Connector 7"/>
          <p:cNvCxnSpPr>
            <a:cxnSpLocks/>
          </p:cNvCxnSpPr>
          <p:nvPr userDrawn="1"/>
        </p:nvCxnSpPr>
        <p:spPr>
          <a:xfrm>
            <a:off x="628650" y="1690688"/>
            <a:ext cx="78867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628650" y="6356350"/>
            <a:ext cx="7886700"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359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endParaRPr lang="en-CA" dirty="0"/>
          </a:p>
        </p:txBody>
      </p:sp>
      <p:sp>
        <p:nvSpPr>
          <p:cNvPr id="6" name="Footer Placeholder 5"/>
          <p:cNvSpPr>
            <a:spLocks noGrp="1"/>
          </p:cNvSpPr>
          <p:nvPr>
            <p:ph type="ftr" sz="quarter" idx="11"/>
          </p:nvPr>
        </p:nvSpPr>
        <p:spPr/>
        <p:txBody>
          <a:bodyPr/>
          <a:lstStyle/>
          <a:p>
            <a:r>
              <a:rPr lang="en-CA"/>
              <a:t>PBCTCO Convention 2023</a:t>
            </a:r>
            <a:endParaRPr lang="en-CA" dirty="0"/>
          </a:p>
        </p:txBody>
      </p:sp>
      <p:sp>
        <p:nvSpPr>
          <p:cNvPr id="7" name="Slide Number Placeholder 6"/>
          <p:cNvSpPr>
            <a:spLocks noGrp="1"/>
          </p:cNvSpPr>
          <p:nvPr>
            <p:ph type="sldNum" sz="quarter" idx="12"/>
          </p:nvPr>
        </p:nvSpPr>
        <p:spPr/>
        <p:txBody>
          <a:bodyPr/>
          <a:lstStyle/>
          <a:p>
            <a:fld id="{BECD53C4-D141-4176-BBD1-42C49C9B6D15}" type="slidenum">
              <a:rPr lang="en-CA" smtClean="0"/>
              <a:t>‹#›</a:t>
            </a:fld>
            <a:endParaRPr lang="en-CA" dirty="0"/>
          </a:p>
        </p:txBody>
      </p:sp>
    </p:spTree>
    <p:extLst>
      <p:ext uri="{BB962C8B-B14F-4D97-AF65-F5344CB8AC3E}">
        <p14:creationId xmlns:p14="http://schemas.microsoft.com/office/powerpoint/2010/main" val="4240149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endParaRPr lang="en-CA" dirty="0"/>
          </a:p>
        </p:txBody>
      </p:sp>
      <p:sp>
        <p:nvSpPr>
          <p:cNvPr id="8" name="Footer Placeholder 7"/>
          <p:cNvSpPr>
            <a:spLocks noGrp="1"/>
          </p:cNvSpPr>
          <p:nvPr>
            <p:ph type="ftr" sz="quarter" idx="11"/>
          </p:nvPr>
        </p:nvSpPr>
        <p:spPr/>
        <p:txBody>
          <a:bodyPr/>
          <a:lstStyle/>
          <a:p>
            <a:r>
              <a:rPr lang="en-CA"/>
              <a:t>PBCTCO Convention 2023</a:t>
            </a:r>
            <a:endParaRPr lang="en-CA" dirty="0"/>
          </a:p>
        </p:txBody>
      </p:sp>
      <p:sp>
        <p:nvSpPr>
          <p:cNvPr id="9" name="Slide Number Placeholder 8"/>
          <p:cNvSpPr>
            <a:spLocks noGrp="1"/>
          </p:cNvSpPr>
          <p:nvPr>
            <p:ph type="sldNum" sz="quarter" idx="12"/>
          </p:nvPr>
        </p:nvSpPr>
        <p:spPr/>
        <p:txBody>
          <a:bodyPr/>
          <a:lstStyle/>
          <a:p>
            <a:fld id="{BECD53C4-D141-4176-BBD1-42C49C9B6D15}" type="slidenum">
              <a:rPr lang="en-CA" smtClean="0"/>
              <a:t>‹#›</a:t>
            </a:fld>
            <a:endParaRPr lang="en-CA" dirty="0"/>
          </a:p>
        </p:txBody>
      </p:sp>
    </p:spTree>
    <p:extLst>
      <p:ext uri="{BB962C8B-B14F-4D97-AF65-F5344CB8AC3E}">
        <p14:creationId xmlns:p14="http://schemas.microsoft.com/office/powerpoint/2010/main" val="2873301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endParaRPr lang="en-CA" dirty="0"/>
          </a:p>
        </p:txBody>
      </p:sp>
      <p:sp>
        <p:nvSpPr>
          <p:cNvPr id="4" name="Footer Placeholder 3"/>
          <p:cNvSpPr>
            <a:spLocks noGrp="1"/>
          </p:cNvSpPr>
          <p:nvPr>
            <p:ph type="ftr" sz="quarter" idx="11"/>
          </p:nvPr>
        </p:nvSpPr>
        <p:spPr/>
        <p:txBody>
          <a:bodyPr/>
          <a:lstStyle/>
          <a:p>
            <a:r>
              <a:rPr lang="en-CA"/>
              <a:t>PBCTCO Convention 2023</a:t>
            </a:r>
            <a:endParaRPr lang="en-CA" dirty="0"/>
          </a:p>
        </p:txBody>
      </p:sp>
      <p:sp>
        <p:nvSpPr>
          <p:cNvPr id="5" name="Slide Number Placeholder 4"/>
          <p:cNvSpPr>
            <a:spLocks noGrp="1"/>
          </p:cNvSpPr>
          <p:nvPr>
            <p:ph type="sldNum" sz="quarter" idx="12"/>
          </p:nvPr>
        </p:nvSpPr>
        <p:spPr/>
        <p:txBody>
          <a:bodyPr/>
          <a:lstStyle/>
          <a:p>
            <a:fld id="{BECD53C4-D141-4176-BBD1-42C49C9B6D15}" type="slidenum">
              <a:rPr lang="en-CA" smtClean="0"/>
              <a:t>‹#›</a:t>
            </a:fld>
            <a:endParaRPr lang="en-CA" dirty="0"/>
          </a:p>
        </p:txBody>
      </p:sp>
    </p:spTree>
    <p:extLst>
      <p:ext uri="{BB962C8B-B14F-4D97-AF65-F5344CB8AC3E}">
        <p14:creationId xmlns:p14="http://schemas.microsoft.com/office/powerpoint/2010/main" val="1633906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dirty="0"/>
          </a:p>
        </p:txBody>
      </p:sp>
      <p:sp>
        <p:nvSpPr>
          <p:cNvPr id="3" name="Footer Placeholder 2"/>
          <p:cNvSpPr>
            <a:spLocks noGrp="1"/>
          </p:cNvSpPr>
          <p:nvPr>
            <p:ph type="ftr" sz="quarter" idx="11"/>
          </p:nvPr>
        </p:nvSpPr>
        <p:spPr/>
        <p:txBody>
          <a:bodyPr/>
          <a:lstStyle/>
          <a:p>
            <a:r>
              <a:rPr lang="en-CA"/>
              <a:t>PBCTCO Convention 2023</a:t>
            </a:r>
            <a:endParaRPr lang="en-CA" dirty="0"/>
          </a:p>
        </p:txBody>
      </p:sp>
      <p:sp>
        <p:nvSpPr>
          <p:cNvPr id="4" name="Slide Number Placeholder 3"/>
          <p:cNvSpPr>
            <a:spLocks noGrp="1"/>
          </p:cNvSpPr>
          <p:nvPr>
            <p:ph type="sldNum" sz="quarter" idx="12"/>
          </p:nvPr>
        </p:nvSpPr>
        <p:spPr/>
        <p:txBody>
          <a:bodyPr/>
          <a:lstStyle/>
          <a:p>
            <a:fld id="{BECD53C4-D141-4176-BBD1-42C49C9B6D15}" type="slidenum">
              <a:rPr lang="en-CA" smtClean="0"/>
              <a:t>‹#›</a:t>
            </a:fld>
            <a:endParaRPr lang="en-CA" dirty="0"/>
          </a:p>
        </p:txBody>
      </p:sp>
      <p:cxnSp>
        <p:nvCxnSpPr>
          <p:cNvPr id="6" name="Straight Connector 5"/>
          <p:cNvCxnSpPr/>
          <p:nvPr userDrawn="1"/>
        </p:nvCxnSpPr>
        <p:spPr>
          <a:xfrm>
            <a:off x="628650" y="6356350"/>
            <a:ext cx="7886700"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3942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CA" dirty="0"/>
          </a:p>
        </p:txBody>
      </p:sp>
      <p:sp>
        <p:nvSpPr>
          <p:cNvPr id="6" name="Footer Placeholder 5"/>
          <p:cNvSpPr>
            <a:spLocks noGrp="1"/>
          </p:cNvSpPr>
          <p:nvPr>
            <p:ph type="ftr" sz="quarter" idx="11"/>
          </p:nvPr>
        </p:nvSpPr>
        <p:spPr/>
        <p:txBody>
          <a:bodyPr/>
          <a:lstStyle/>
          <a:p>
            <a:r>
              <a:rPr lang="en-CA"/>
              <a:t>PBCTCO Convention 2023</a:t>
            </a:r>
            <a:endParaRPr lang="en-CA" dirty="0"/>
          </a:p>
        </p:txBody>
      </p:sp>
      <p:sp>
        <p:nvSpPr>
          <p:cNvPr id="7" name="Slide Number Placeholder 6"/>
          <p:cNvSpPr>
            <a:spLocks noGrp="1"/>
          </p:cNvSpPr>
          <p:nvPr>
            <p:ph type="sldNum" sz="quarter" idx="12"/>
          </p:nvPr>
        </p:nvSpPr>
        <p:spPr/>
        <p:txBody>
          <a:bodyPr/>
          <a:lstStyle/>
          <a:p>
            <a:fld id="{BECD53C4-D141-4176-BBD1-42C49C9B6D15}" type="slidenum">
              <a:rPr lang="en-CA" smtClean="0"/>
              <a:t>‹#›</a:t>
            </a:fld>
            <a:endParaRPr lang="en-CA" dirty="0"/>
          </a:p>
        </p:txBody>
      </p:sp>
    </p:spTree>
    <p:extLst>
      <p:ext uri="{BB962C8B-B14F-4D97-AF65-F5344CB8AC3E}">
        <p14:creationId xmlns:p14="http://schemas.microsoft.com/office/powerpoint/2010/main" val="2042867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CA" dirty="0"/>
          </a:p>
        </p:txBody>
      </p:sp>
      <p:sp>
        <p:nvSpPr>
          <p:cNvPr id="6" name="Footer Placeholder 5"/>
          <p:cNvSpPr>
            <a:spLocks noGrp="1"/>
          </p:cNvSpPr>
          <p:nvPr>
            <p:ph type="ftr" sz="quarter" idx="11"/>
          </p:nvPr>
        </p:nvSpPr>
        <p:spPr/>
        <p:txBody>
          <a:bodyPr/>
          <a:lstStyle/>
          <a:p>
            <a:r>
              <a:rPr lang="en-CA"/>
              <a:t>PBCTCO Convention 2023</a:t>
            </a:r>
            <a:endParaRPr lang="en-CA" dirty="0"/>
          </a:p>
        </p:txBody>
      </p:sp>
      <p:sp>
        <p:nvSpPr>
          <p:cNvPr id="7" name="Slide Number Placeholder 6"/>
          <p:cNvSpPr>
            <a:spLocks noGrp="1"/>
          </p:cNvSpPr>
          <p:nvPr>
            <p:ph type="sldNum" sz="quarter" idx="12"/>
          </p:nvPr>
        </p:nvSpPr>
        <p:spPr/>
        <p:txBody>
          <a:bodyPr/>
          <a:lstStyle/>
          <a:p>
            <a:fld id="{BECD53C4-D141-4176-BBD1-42C49C9B6D15}" type="slidenum">
              <a:rPr lang="en-CA" smtClean="0"/>
              <a:t>‹#›</a:t>
            </a:fld>
            <a:endParaRPr lang="en-CA" dirty="0"/>
          </a:p>
        </p:txBody>
      </p:sp>
      <p:cxnSp>
        <p:nvCxnSpPr>
          <p:cNvPr id="9" name="Straight Connector 8"/>
          <p:cNvCxnSpPr/>
          <p:nvPr userDrawn="1"/>
        </p:nvCxnSpPr>
        <p:spPr>
          <a:xfrm>
            <a:off x="628650" y="6356350"/>
            <a:ext cx="8047806"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041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endParaRPr lang="en-CA" dirty="0"/>
          </a:p>
        </p:txBody>
      </p:sp>
      <p:sp>
        <p:nvSpPr>
          <p:cNvPr id="6" name="Footer Placeholder 5"/>
          <p:cNvSpPr>
            <a:spLocks noGrp="1"/>
          </p:cNvSpPr>
          <p:nvPr>
            <p:ph type="ftr" sz="quarter" idx="11"/>
          </p:nvPr>
        </p:nvSpPr>
        <p:spPr/>
        <p:txBody>
          <a:bodyPr/>
          <a:lstStyle/>
          <a:p>
            <a:r>
              <a:rPr lang="en-CA"/>
              <a:t>PBCTCO Convention 2023</a:t>
            </a:r>
            <a:endParaRPr lang="en-CA" dirty="0"/>
          </a:p>
        </p:txBody>
      </p:sp>
      <p:sp>
        <p:nvSpPr>
          <p:cNvPr id="7" name="Slide Number Placeholder 6"/>
          <p:cNvSpPr>
            <a:spLocks noGrp="1"/>
          </p:cNvSpPr>
          <p:nvPr>
            <p:ph type="sldNum" sz="quarter" idx="12"/>
          </p:nvPr>
        </p:nvSpPr>
        <p:spPr/>
        <p:txBody>
          <a:bodyPr/>
          <a:lstStyle/>
          <a:p>
            <a:fld id="{BECD53C4-D141-4176-BBD1-42C49C9B6D15}" type="slidenum">
              <a:rPr lang="en-CA" smtClean="0"/>
              <a:t>‹#›</a:t>
            </a:fld>
            <a:endParaRPr lang="en-CA" dirty="0"/>
          </a:p>
        </p:txBody>
      </p:sp>
    </p:spTree>
    <p:extLst>
      <p:ext uri="{BB962C8B-B14F-4D97-AF65-F5344CB8AC3E}">
        <p14:creationId xmlns:p14="http://schemas.microsoft.com/office/powerpoint/2010/main" val="2771395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endParaRPr lang="en-CA" dirty="0"/>
          </a:p>
        </p:txBody>
      </p:sp>
      <p:sp>
        <p:nvSpPr>
          <p:cNvPr id="8" name="Footer Placeholder 7"/>
          <p:cNvSpPr>
            <a:spLocks noGrp="1"/>
          </p:cNvSpPr>
          <p:nvPr>
            <p:ph type="ftr" sz="quarter" idx="11"/>
          </p:nvPr>
        </p:nvSpPr>
        <p:spPr/>
        <p:txBody>
          <a:bodyPr/>
          <a:lstStyle/>
          <a:p>
            <a:r>
              <a:rPr lang="en-CA"/>
              <a:t>PBCTCO Convention 2023</a:t>
            </a:r>
            <a:endParaRPr lang="en-CA" dirty="0"/>
          </a:p>
        </p:txBody>
      </p:sp>
      <p:sp>
        <p:nvSpPr>
          <p:cNvPr id="9" name="Slide Number Placeholder 8"/>
          <p:cNvSpPr>
            <a:spLocks noGrp="1"/>
          </p:cNvSpPr>
          <p:nvPr>
            <p:ph type="sldNum" sz="quarter" idx="12"/>
          </p:nvPr>
        </p:nvSpPr>
        <p:spPr/>
        <p:txBody>
          <a:bodyPr/>
          <a:lstStyle/>
          <a:p>
            <a:fld id="{BECD53C4-D141-4176-BBD1-42C49C9B6D15}" type="slidenum">
              <a:rPr lang="en-CA" smtClean="0"/>
              <a:t>‹#›</a:t>
            </a:fld>
            <a:endParaRPr lang="en-CA" dirty="0"/>
          </a:p>
        </p:txBody>
      </p:sp>
    </p:spTree>
    <p:extLst>
      <p:ext uri="{BB962C8B-B14F-4D97-AF65-F5344CB8AC3E}">
        <p14:creationId xmlns:p14="http://schemas.microsoft.com/office/powerpoint/2010/main" val="1432351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endParaRPr lang="en-CA" dirty="0"/>
          </a:p>
        </p:txBody>
      </p:sp>
      <p:sp>
        <p:nvSpPr>
          <p:cNvPr id="4" name="Footer Placeholder 3"/>
          <p:cNvSpPr>
            <a:spLocks noGrp="1"/>
          </p:cNvSpPr>
          <p:nvPr>
            <p:ph type="ftr" sz="quarter" idx="11"/>
          </p:nvPr>
        </p:nvSpPr>
        <p:spPr/>
        <p:txBody>
          <a:bodyPr/>
          <a:lstStyle/>
          <a:p>
            <a:r>
              <a:rPr lang="en-CA"/>
              <a:t>PBCTCO Convention 2023</a:t>
            </a:r>
            <a:endParaRPr lang="en-CA" dirty="0"/>
          </a:p>
        </p:txBody>
      </p:sp>
      <p:sp>
        <p:nvSpPr>
          <p:cNvPr id="5" name="Slide Number Placeholder 4"/>
          <p:cNvSpPr>
            <a:spLocks noGrp="1"/>
          </p:cNvSpPr>
          <p:nvPr>
            <p:ph type="sldNum" sz="quarter" idx="12"/>
          </p:nvPr>
        </p:nvSpPr>
        <p:spPr/>
        <p:txBody>
          <a:bodyPr/>
          <a:lstStyle/>
          <a:p>
            <a:fld id="{BECD53C4-D141-4176-BBD1-42C49C9B6D15}" type="slidenum">
              <a:rPr lang="en-CA" smtClean="0"/>
              <a:t>‹#›</a:t>
            </a:fld>
            <a:endParaRPr lang="en-CA" dirty="0"/>
          </a:p>
        </p:txBody>
      </p:sp>
    </p:spTree>
    <p:extLst>
      <p:ext uri="{BB962C8B-B14F-4D97-AF65-F5344CB8AC3E}">
        <p14:creationId xmlns:p14="http://schemas.microsoft.com/office/powerpoint/2010/main" val="556493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dirty="0"/>
          </a:p>
        </p:txBody>
      </p:sp>
      <p:sp>
        <p:nvSpPr>
          <p:cNvPr id="3" name="Footer Placeholder 2"/>
          <p:cNvSpPr>
            <a:spLocks noGrp="1"/>
          </p:cNvSpPr>
          <p:nvPr>
            <p:ph type="ftr" sz="quarter" idx="11"/>
          </p:nvPr>
        </p:nvSpPr>
        <p:spPr/>
        <p:txBody>
          <a:bodyPr/>
          <a:lstStyle/>
          <a:p>
            <a:r>
              <a:rPr lang="en-CA"/>
              <a:t>PBCTCO Convention 2023</a:t>
            </a:r>
            <a:endParaRPr lang="en-CA" dirty="0"/>
          </a:p>
        </p:txBody>
      </p:sp>
      <p:sp>
        <p:nvSpPr>
          <p:cNvPr id="4" name="Slide Number Placeholder 3"/>
          <p:cNvSpPr>
            <a:spLocks noGrp="1"/>
          </p:cNvSpPr>
          <p:nvPr>
            <p:ph type="sldNum" sz="quarter" idx="12"/>
          </p:nvPr>
        </p:nvSpPr>
        <p:spPr/>
        <p:txBody>
          <a:bodyPr/>
          <a:lstStyle/>
          <a:p>
            <a:fld id="{BECD53C4-D141-4176-BBD1-42C49C9B6D15}" type="slidenum">
              <a:rPr lang="en-CA" smtClean="0"/>
              <a:t>‹#›</a:t>
            </a:fld>
            <a:endParaRPr lang="en-CA" dirty="0"/>
          </a:p>
        </p:txBody>
      </p:sp>
      <p:cxnSp>
        <p:nvCxnSpPr>
          <p:cNvPr id="6" name="Straight Connector 5"/>
          <p:cNvCxnSpPr/>
          <p:nvPr userDrawn="1"/>
        </p:nvCxnSpPr>
        <p:spPr>
          <a:xfrm>
            <a:off x="628650" y="6356350"/>
            <a:ext cx="7886700"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0637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CA" dirty="0"/>
          </a:p>
        </p:txBody>
      </p:sp>
      <p:sp>
        <p:nvSpPr>
          <p:cNvPr id="6" name="Footer Placeholder 5"/>
          <p:cNvSpPr>
            <a:spLocks noGrp="1"/>
          </p:cNvSpPr>
          <p:nvPr>
            <p:ph type="ftr" sz="quarter" idx="11"/>
          </p:nvPr>
        </p:nvSpPr>
        <p:spPr/>
        <p:txBody>
          <a:bodyPr/>
          <a:lstStyle/>
          <a:p>
            <a:r>
              <a:rPr lang="en-CA"/>
              <a:t>PBCTCO Convention 2023</a:t>
            </a:r>
            <a:endParaRPr lang="en-CA" dirty="0"/>
          </a:p>
        </p:txBody>
      </p:sp>
      <p:sp>
        <p:nvSpPr>
          <p:cNvPr id="7" name="Slide Number Placeholder 6"/>
          <p:cNvSpPr>
            <a:spLocks noGrp="1"/>
          </p:cNvSpPr>
          <p:nvPr>
            <p:ph type="sldNum" sz="quarter" idx="12"/>
          </p:nvPr>
        </p:nvSpPr>
        <p:spPr/>
        <p:txBody>
          <a:bodyPr/>
          <a:lstStyle/>
          <a:p>
            <a:fld id="{BECD53C4-D141-4176-BBD1-42C49C9B6D15}" type="slidenum">
              <a:rPr lang="en-CA" smtClean="0"/>
              <a:t>‹#›</a:t>
            </a:fld>
            <a:endParaRPr lang="en-CA" dirty="0"/>
          </a:p>
        </p:txBody>
      </p:sp>
    </p:spTree>
    <p:extLst>
      <p:ext uri="{BB962C8B-B14F-4D97-AF65-F5344CB8AC3E}">
        <p14:creationId xmlns:p14="http://schemas.microsoft.com/office/powerpoint/2010/main" val="34098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CA" dirty="0"/>
          </a:p>
        </p:txBody>
      </p:sp>
      <p:sp>
        <p:nvSpPr>
          <p:cNvPr id="6" name="Footer Placeholder 5"/>
          <p:cNvSpPr>
            <a:spLocks noGrp="1"/>
          </p:cNvSpPr>
          <p:nvPr>
            <p:ph type="ftr" sz="quarter" idx="11"/>
          </p:nvPr>
        </p:nvSpPr>
        <p:spPr/>
        <p:txBody>
          <a:bodyPr/>
          <a:lstStyle/>
          <a:p>
            <a:r>
              <a:rPr lang="en-CA"/>
              <a:t>PBCTCO Convention 2023</a:t>
            </a:r>
            <a:endParaRPr lang="en-CA" dirty="0"/>
          </a:p>
        </p:txBody>
      </p:sp>
      <p:sp>
        <p:nvSpPr>
          <p:cNvPr id="7" name="Slide Number Placeholder 6"/>
          <p:cNvSpPr>
            <a:spLocks noGrp="1"/>
          </p:cNvSpPr>
          <p:nvPr>
            <p:ph type="sldNum" sz="quarter" idx="12"/>
          </p:nvPr>
        </p:nvSpPr>
        <p:spPr/>
        <p:txBody>
          <a:bodyPr/>
          <a:lstStyle/>
          <a:p>
            <a:fld id="{BECD53C4-D141-4176-BBD1-42C49C9B6D15}" type="slidenum">
              <a:rPr lang="en-CA" smtClean="0"/>
              <a:t>‹#›</a:t>
            </a:fld>
            <a:endParaRPr lang="en-CA" dirty="0"/>
          </a:p>
        </p:txBody>
      </p:sp>
      <p:cxnSp>
        <p:nvCxnSpPr>
          <p:cNvPr id="9" name="Straight Connector 8"/>
          <p:cNvCxnSpPr/>
          <p:nvPr userDrawn="1"/>
        </p:nvCxnSpPr>
        <p:spPr>
          <a:xfrm>
            <a:off x="628650" y="6356350"/>
            <a:ext cx="8047806"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893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bg>
      <p:bgPr>
        <a:solidFill>
          <a:schemeClr val="bg1">
            <a:alpha val="22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r>
              <a:rPr lang="en-CA"/>
              <a:t>PBCTCO Convention 2023</a:t>
            </a:r>
            <a:endParaRPr lang="en-CA" dirty="0"/>
          </a:p>
        </p:txBody>
      </p:sp>
      <p:sp>
        <p:nvSpPr>
          <p:cNvPr id="6" name="Slide Number Placeholder 5"/>
          <p:cNvSpPr>
            <a:spLocks noGrp="1"/>
          </p:cNvSpPr>
          <p:nvPr>
            <p:ph type="sldNum" sz="quarter" idx="12"/>
          </p:nvPr>
        </p:nvSpPr>
        <p:spPr/>
        <p:txBody>
          <a:bodyPr/>
          <a:lstStyle/>
          <a:p>
            <a:fld id="{E2D8146C-55AE-4149-816F-2D7EE7AB93FD}" type="slidenum">
              <a:rPr lang="en-CA" smtClean="0"/>
              <a:t>‹#›</a:t>
            </a:fld>
            <a:endParaRPr lang="en-CA" dirty="0"/>
          </a:p>
        </p:txBody>
      </p:sp>
      <p:sp>
        <p:nvSpPr>
          <p:cNvPr id="7" name="Rectangle 6"/>
          <p:cNvSpPr/>
          <p:nvPr userDrawn="1"/>
        </p:nvSpPr>
        <p:spPr>
          <a:xfrm>
            <a:off x="2483768" y="4675188"/>
            <a:ext cx="4320479" cy="1244303"/>
          </a:xfrm>
          <a:prstGeom prst="rect">
            <a:avLst/>
          </a:prstGeom>
          <a:blipFill>
            <a:blip r:embed="rId2"/>
            <a:stretch>
              <a:fillRect t="-5125" b="-13857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67"/>
          <p:cNvGrpSpPr>
            <a:grpSpLocks noChangeAspect="1"/>
          </p:cNvGrpSpPr>
          <p:nvPr userDrawn="1"/>
        </p:nvGrpSpPr>
        <p:grpSpPr bwMode="auto">
          <a:xfrm flipH="1" flipV="1">
            <a:off x="152398" y="152400"/>
            <a:ext cx="1600202" cy="1033671"/>
            <a:chOff x="2497" y="1995"/>
            <a:chExt cx="805" cy="520"/>
          </a:xfrm>
          <a:solidFill>
            <a:schemeClr val="accent2">
              <a:lumMod val="20000"/>
              <a:lumOff val="80000"/>
            </a:schemeClr>
          </a:solidFill>
        </p:grpSpPr>
        <p:sp>
          <p:nvSpPr>
            <p:cNvPr id="20" name="Rectangle 69"/>
            <p:cNvSpPr>
              <a:spLocks noChangeArrowheads="1"/>
            </p:cNvSpPr>
            <p:nvPr userDrawn="1"/>
          </p:nvSpPr>
          <p:spPr bwMode="auto">
            <a:xfrm>
              <a:off x="3043" y="2467"/>
              <a:ext cx="46"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Rectangle 70"/>
            <p:cNvSpPr>
              <a:spLocks noChangeArrowheads="1"/>
            </p:cNvSpPr>
            <p:nvPr userDrawn="1"/>
          </p:nvSpPr>
          <p:spPr bwMode="auto">
            <a:xfrm>
              <a:off x="2699"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Rectangle 71"/>
            <p:cNvSpPr>
              <a:spLocks noChangeArrowheads="1"/>
            </p:cNvSpPr>
            <p:nvPr userDrawn="1"/>
          </p:nvSpPr>
          <p:spPr bwMode="auto">
            <a:xfrm>
              <a:off x="2598" y="2467"/>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Rectangle 72"/>
            <p:cNvSpPr>
              <a:spLocks noChangeArrowheads="1"/>
            </p:cNvSpPr>
            <p:nvPr userDrawn="1"/>
          </p:nvSpPr>
          <p:spPr bwMode="auto">
            <a:xfrm>
              <a:off x="2497"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Rectangle 73"/>
            <p:cNvSpPr>
              <a:spLocks noChangeArrowheads="1"/>
            </p:cNvSpPr>
            <p:nvPr userDrawn="1"/>
          </p:nvSpPr>
          <p:spPr bwMode="auto">
            <a:xfrm>
              <a:off x="3148"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Rectangle 74"/>
            <p:cNvSpPr>
              <a:spLocks noChangeArrowheads="1"/>
            </p:cNvSpPr>
            <p:nvPr userDrawn="1"/>
          </p:nvSpPr>
          <p:spPr bwMode="auto">
            <a:xfrm>
              <a:off x="3254"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Rectangle 75"/>
            <p:cNvSpPr>
              <a:spLocks noChangeArrowheads="1"/>
            </p:cNvSpPr>
            <p:nvPr userDrawn="1"/>
          </p:nvSpPr>
          <p:spPr bwMode="auto">
            <a:xfrm>
              <a:off x="3148"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Rectangle 76"/>
            <p:cNvSpPr>
              <a:spLocks noChangeArrowheads="1"/>
            </p:cNvSpPr>
            <p:nvPr userDrawn="1"/>
          </p:nvSpPr>
          <p:spPr bwMode="auto">
            <a:xfrm>
              <a:off x="3254"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Rectangle 77"/>
            <p:cNvSpPr>
              <a:spLocks noChangeArrowheads="1"/>
            </p:cNvSpPr>
            <p:nvPr userDrawn="1"/>
          </p:nvSpPr>
          <p:spPr bwMode="auto">
            <a:xfrm>
              <a:off x="3148"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Rectangle 78"/>
            <p:cNvSpPr>
              <a:spLocks noChangeArrowheads="1"/>
            </p:cNvSpPr>
            <p:nvPr userDrawn="1"/>
          </p:nvSpPr>
          <p:spPr bwMode="auto">
            <a:xfrm>
              <a:off x="3254"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Rectangle 79"/>
            <p:cNvSpPr>
              <a:spLocks noChangeArrowheads="1"/>
            </p:cNvSpPr>
            <p:nvPr userDrawn="1"/>
          </p:nvSpPr>
          <p:spPr bwMode="auto">
            <a:xfrm>
              <a:off x="2940"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Rectangle 80"/>
            <p:cNvSpPr>
              <a:spLocks noChangeArrowheads="1"/>
            </p:cNvSpPr>
            <p:nvPr userDrawn="1"/>
          </p:nvSpPr>
          <p:spPr bwMode="auto">
            <a:xfrm>
              <a:off x="3046" y="2206"/>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Rectangle 81"/>
            <p:cNvSpPr>
              <a:spLocks noChangeArrowheads="1"/>
            </p:cNvSpPr>
            <p:nvPr userDrawn="1"/>
          </p:nvSpPr>
          <p:spPr bwMode="auto">
            <a:xfrm>
              <a:off x="2839"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Rectangle 82"/>
            <p:cNvSpPr>
              <a:spLocks noChangeArrowheads="1"/>
            </p:cNvSpPr>
            <p:nvPr userDrawn="1"/>
          </p:nvSpPr>
          <p:spPr bwMode="auto">
            <a:xfrm>
              <a:off x="3148"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Rectangle 83"/>
            <p:cNvSpPr>
              <a:spLocks noChangeArrowheads="1"/>
            </p:cNvSpPr>
            <p:nvPr userDrawn="1"/>
          </p:nvSpPr>
          <p:spPr bwMode="auto">
            <a:xfrm>
              <a:off x="3254"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Rectangle 84"/>
            <p:cNvSpPr>
              <a:spLocks noChangeArrowheads="1"/>
            </p:cNvSpPr>
            <p:nvPr userDrawn="1"/>
          </p:nvSpPr>
          <p:spPr bwMode="auto">
            <a:xfrm>
              <a:off x="2940"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Rectangle 85"/>
            <p:cNvSpPr>
              <a:spLocks noChangeArrowheads="1"/>
            </p:cNvSpPr>
            <p:nvPr userDrawn="1"/>
          </p:nvSpPr>
          <p:spPr bwMode="auto">
            <a:xfrm>
              <a:off x="3046" y="2305"/>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Rectangle 86"/>
            <p:cNvSpPr>
              <a:spLocks noChangeArrowheads="1"/>
            </p:cNvSpPr>
            <p:nvPr userDrawn="1"/>
          </p:nvSpPr>
          <p:spPr bwMode="auto">
            <a:xfrm>
              <a:off x="2839"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Rectangle 87"/>
            <p:cNvSpPr>
              <a:spLocks noChangeArrowheads="1"/>
            </p:cNvSpPr>
            <p:nvPr userDrawn="1"/>
          </p:nvSpPr>
          <p:spPr bwMode="auto">
            <a:xfrm>
              <a:off x="3148"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Rectangle 88"/>
            <p:cNvSpPr>
              <a:spLocks noChangeArrowheads="1"/>
            </p:cNvSpPr>
            <p:nvPr userDrawn="1"/>
          </p:nvSpPr>
          <p:spPr bwMode="auto">
            <a:xfrm>
              <a:off x="3254"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0" name="Title 1"/>
          <p:cNvSpPr>
            <a:spLocks noGrp="1"/>
          </p:cNvSpPr>
          <p:nvPr>
            <p:ph type="ctrTitle"/>
          </p:nvPr>
        </p:nvSpPr>
        <p:spPr>
          <a:xfrm>
            <a:off x="685800" y="1143000"/>
            <a:ext cx="7772400" cy="646331"/>
          </a:xfrm>
        </p:spPr>
        <p:txBody>
          <a:bodyPr>
            <a:normAutofit/>
          </a:bodyPr>
          <a:lstStyle>
            <a:lvl1pPr algn="ctr">
              <a:defRPr sz="3600">
                <a:solidFill>
                  <a:schemeClr val="accent2">
                    <a:lumMod val="75000"/>
                  </a:schemeClr>
                </a:solidFill>
              </a:defRPr>
            </a:lvl1pPr>
          </a:lstStyle>
          <a:p>
            <a:r>
              <a:rPr lang="en-US"/>
              <a:t>Click to edit Master title style</a:t>
            </a:r>
            <a:endParaRPr lang="en-US" dirty="0"/>
          </a:p>
        </p:txBody>
      </p:sp>
      <p:sp>
        <p:nvSpPr>
          <p:cNvPr id="41" name="Subtitle 2"/>
          <p:cNvSpPr>
            <a:spLocks noGrp="1"/>
          </p:cNvSpPr>
          <p:nvPr>
            <p:ph type="subTitle" idx="1"/>
          </p:nvPr>
        </p:nvSpPr>
        <p:spPr>
          <a:xfrm>
            <a:off x="685800" y="1828800"/>
            <a:ext cx="7772400" cy="461665"/>
          </a:xfrm>
        </p:spPr>
        <p:txBody>
          <a:bodyPr>
            <a:normAutofit/>
          </a:bodyPr>
          <a:lstStyle>
            <a:lvl1pPr marL="0" indent="0" algn="ctr">
              <a:buNone/>
              <a:defRPr sz="2400">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2" name="Date Placeholder 3"/>
          <p:cNvSpPr>
            <a:spLocks noGrp="1"/>
          </p:cNvSpPr>
          <p:nvPr>
            <p:ph type="dt" sz="half" idx="10"/>
          </p:nvPr>
        </p:nvSpPr>
        <p:spPr>
          <a:xfrm>
            <a:off x="457200" y="6356350"/>
            <a:ext cx="2133600" cy="365125"/>
          </a:xfrm>
        </p:spPr>
        <p:txBody>
          <a:bodyPr/>
          <a:lstStyle/>
          <a:p>
            <a:r>
              <a:rPr lang="en-US" dirty="0"/>
              <a:t>2017</a:t>
            </a:r>
          </a:p>
        </p:txBody>
      </p:sp>
      <p:sp>
        <p:nvSpPr>
          <p:cNvPr id="43" name="Footer Placeholder 4"/>
          <p:cNvSpPr>
            <a:spLocks noGrp="1"/>
          </p:cNvSpPr>
          <p:nvPr>
            <p:ph type="ftr" sz="quarter" idx="11"/>
          </p:nvPr>
        </p:nvSpPr>
        <p:spPr>
          <a:xfrm>
            <a:off x="3124200" y="6356350"/>
            <a:ext cx="2895600" cy="365125"/>
          </a:xfrm>
        </p:spPr>
        <p:txBody>
          <a:bodyPr/>
          <a:lstStyle>
            <a:lvl1pPr>
              <a:defRPr i="1"/>
            </a:lvl1pPr>
          </a:lstStyle>
          <a:p>
            <a:r>
              <a:rPr lang="en-US" dirty="0"/>
              <a:t>Occupational Health and Safety Act</a:t>
            </a:r>
          </a:p>
        </p:txBody>
      </p:sp>
      <p:sp>
        <p:nvSpPr>
          <p:cNvPr id="44" name="Slide Number Placeholder 5"/>
          <p:cNvSpPr>
            <a:spLocks noGrp="1"/>
          </p:cNvSpPr>
          <p:nvPr>
            <p:ph type="sldNum" sz="quarter" idx="12"/>
          </p:nvPr>
        </p:nvSpPr>
        <p:spPr>
          <a:xfrm>
            <a:off x="6553200" y="6356350"/>
            <a:ext cx="2133600" cy="365125"/>
          </a:xfrm>
        </p:spPr>
        <p:txBody>
          <a:bodyPr/>
          <a:lstStyle/>
          <a:p>
            <a:fld id="{6ECF81E8-6DE5-4C92-89BE-5D6CD56A8BF1}" type="slidenum">
              <a:rPr lang="en-US" smtClean="0"/>
              <a:pPr/>
              <a:t>‹#›</a:t>
            </a:fld>
            <a:endParaRPr lang="en-US" dirty="0"/>
          </a:p>
        </p:txBody>
      </p:sp>
      <p:grpSp>
        <p:nvGrpSpPr>
          <p:cNvPr id="45" name="Group 67"/>
          <p:cNvGrpSpPr>
            <a:grpSpLocks noChangeAspect="1"/>
          </p:cNvGrpSpPr>
          <p:nvPr userDrawn="1"/>
        </p:nvGrpSpPr>
        <p:grpSpPr bwMode="auto">
          <a:xfrm flipH="1" flipV="1">
            <a:off x="304798" y="304800"/>
            <a:ext cx="1600202" cy="1033671"/>
            <a:chOff x="2497" y="1995"/>
            <a:chExt cx="805" cy="520"/>
          </a:xfrm>
          <a:solidFill>
            <a:schemeClr val="accent2">
              <a:lumMod val="20000"/>
              <a:lumOff val="80000"/>
            </a:schemeClr>
          </a:solidFill>
        </p:grpSpPr>
        <p:sp>
          <p:nvSpPr>
            <p:cNvPr id="46" name="Rectangle 69"/>
            <p:cNvSpPr>
              <a:spLocks noChangeArrowheads="1"/>
            </p:cNvSpPr>
            <p:nvPr userDrawn="1"/>
          </p:nvSpPr>
          <p:spPr bwMode="auto">
            <a:xfrm>
              <a:off x="3043" y="2467"/>
              <a:ext cx="46"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Rectangle 70"/>
            <p:cNvSpPr>
              <a:spLocks noChangeArrowheads="1"/>
            </p:cNvSpPr>
            <p:nvPr userDrawn="1"/>
          </p:nvSpPr>
          <p:spPr bwMode="auto">
            <a:xfrm>
              <a:off x="2699"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Rectangle 71"/>
            <p:cNvSpPr>
              <a:spLocks noChangeArrowheads="1"/>
            </p:cNvSpPr>
            <p:nvPr userDrawn="1"/>
          </p:nvSpPr>
          <p:spPr bwMode="auto">
            <a:xfrm>
              <a:off x="2598" y="2467"/>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Rectangle 72"/>
            <p:cNvSpPr>
              <a:spLocks noChangeArrowheads="1"/>
            </p:cNvSpPr>
            <p:nvPr userDrawn="1"/>
          </p:nvSpPr>
          <p:spPr bwMode="auto">
            <a:xfrm>
              <a:off x="2497"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Rectangle 73"/>
            <p:cNvSpPr>
              <a:spLocks noChangeArrowheads="1"/>
            </p:cNvSpPr>
            <p:nvPr userDrawn="1"/>
          </p:nvSpPr>
          <p:spPr bwMode="auto">
            <a:xfrm>
              <a:off x="3148"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Rectangle 74"/>
            <p:cNvSpPr>
              <a:spLocks noChangeArrowheads="1"/>
            </p:cNvSpPr>
            <p:nvPr userDrawn="1"/>
          </p:nvSpPr>
          <p:spPr bwMode="auto">
            <a:xfrm>
              <a:off x="3254"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Rectangle 75"/>
            <p:cNvSpPr>
              <a:spLocks noChangeArrowheads="1"/>
            </p:cNvSpPr>
            <p:nvPr userDrawn="1"/>
          </p:nvSpPr>
          <p:spPr bwMode="auto">
            <a:xfrm>
              <a:off x="3148"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Rectangle 76"/>
            <p:cNvSpPr>
              <a:spLocks noChangeArrowheads="1"/>
            </p:cNvSpPr>
            <p:nvPr userDrawn="1"/>
          </p:nvSpPr>
          <p:spPr bwMode="auto">
            <a:xfrm>
              <a:off x="3254"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Rectangle 77"/>
            <p:cNvSpPr>
              <a:spLocks noChangeArrowheads="1"/>
            </p:cNvSpPr>
            <p:nvPr userDrawn="1"/>
          </p:nvSpPr>
          <p:spPr bwMode="auto">
            <a:xfrm>
              <a:off x="3148"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Rectangle 78"/>
            <p:cNvSpPr>
              <a:spLocks noChangeArrowheads="1"/>
            </p:cNvSpPr>
            <p:nvPr userDrawn="1"/>
          </p:nvSpPr>
          <p:spPr bwMode="auto">
            <a:xfrm>
              <a:off x="3254"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Rectangle 79"/>
            <p:cNvSpPr>
              <a:spLocks noChangeArrowheads="1"/>
            </p:cNvSpPr>
            <p:nvPr userDrawn="1"/>
          </p:nvSpPr>
          <p:spPr bwMode="auto">
            <a:xfrm>
              <a:off x="2940"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Rectangle 80"/>
            <p:cNvSpPr>
              <a:spLocks noChangeArrowheads="1"/>
            </p:cNvSpPr>
            <p:nvPr userDrawn="1"/>
          </p:nvSpPr>
          <p:spPr bwMode="auto">
            <a:xfrm>
              <a:off x="3046" y="2206"/>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Rectangle 81"/>
            <p:cNvSpPr>
              <a:spLocks noChangeArrowheads="1"/>
            </p:cNvSpPr>
            <p:nvPr userDrawn="1"/>
          </p:nvSpPr>
          <p:spPr bwMode="auto">
            <a:xfrm>
              <a:off x="2839"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Rectangle 82"/>
            <p:cNvSpPr>
              <a:spLocks noChangeArrowheads="1"/>
            </p:cNvSpPr>
            <p:nvPr userDrawn="1"/>
          </p:nvSpPr>
          <p:spPr bwMode="auto">
            <a:xfrm>
              <a:off x="3148"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Rectangle 83"/>
            <p:cNvSpPr>
              <a:spLocks noChangeArrowheads="1"/>
            </p:cNvSpPr>
            <p:nvPr userDrawn="1"/>
          </p:nvSpPr>
          <p:spPr bwMode="auto">
            <a:xfrm>
              <a:off x="3254"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Rectangle 84"/>
            <p:cNvSpPr>
              <a:spLocks noChangeArrowheads="1"/>
            </p:cNvSpPr>
            <p:nvPr userDrawn="1"/>
          </p:nvSpPr>
          <p:spPr bwMode="auto">
            <a:xfrm>
              <a:off x="2940"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Rectangle 85"/>
            <p:cNvSpPr>
              <a:spLocks noChangeArrowheads="1"/>
            </p:cNvSpPr>
            <p:nvPr userDrawn="1"/>
          </p:nvSpPr>
          <p:spPr bwMode="auto">
            <a:xfrm>
              <a:off x="3046" y="2305"/>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Rectangle 86"/>
            <p:cNvSpPr>
              <a:spLocks noChangeArrowheads="1"/>
            </p:cNvSpPr>
            <p:nvPr userDrawn="1"/>
          </p:nvSpPr>
          <p:spPr bwMode="auto">
            <a:xfrm>
              <a:off x="2839"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Rectangle 87"/>
            <p:cNvSpPr>
              <a:spLocks noChangeArrowheads="1"/>
            </p:cNvSpPr>
            <p:nvPr userDrawn="1"/>
          </p:nvSpPr>
          <p:spPr bwMode="auto">
            <a:xfrm>
              <a:off x="3148"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Rectangle 88"/>
            <p:cNvSpPr>
              <a:spLocks noChangeArrowheads="1"/>
            </p:cNvSpPr>
            <p:nvPr userDrawn="1"/>
          </p:nvSpPr>
          <p:spPr bwMode="auto">
            <a:xfrm>
              <a:off x="3254"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cxnSp>
        <p:nvCxnSpPr>
          <p:cNvPr id="10" name="Straight Connector 9"/>
          <p:cNvCxnSpPr/>
          <p:nvPr userDrawn="1"/>
        </p:nvCxnSpPr>
        <p:spPr>
          <a:xfrm>
            <a:off x="363108" y="1828800"/>
            <a:ext cx="8425881" cy="0"/>
          </a:xfrm>
          <a:prstGeom prst="line">
            <a:avLst/>
          </a:prstGeom>
          <a:ln w="50800"/>
        </p:spPr>
        <p:style>
          <a:lnRef idx="3">
            <a:schemeClr val="accent1"/>
          </a:lnRef>
          <a:fillRef idx="0">
            <a:schemeClr val="accent1"/>
          </a:fillRef>
          <a:effectRef idx="2">
            <a:schemeClr val="accent1"/>
          </a:effectRef>
          <a:fontRef idx="minor">
            <a:schemeClr val="tx1"/>
          </a:fontRef>
        </p:style>
      </p:cxnSp>
      <p:cxnSp>
        <p:nvCxnSpPr>
          <p:cNvPr id="12" name="Straight Connector 11"/>
          <p:cNvCxnSpPr>
            <a:cxnSpLocks/>
          </p:cNvCxnSpPr>
          <p:nvPr userDrawn="1"/>
        </p:nvCxnSpPr>
        <p:spPr>
          <a:xfrm>
            <a:off x="363108" y="6356350"/>
            <a:ext cx="8425881" cy="0"/>
          </a:xfrm>
          <a:prstGeom prst="line">
            <a:avLst/>
          </a:prstGeom>
          <a:ln w="508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173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r>
              <a:rPr lang="en-CA"/>
              <a:t>PBCTCO Convention 2023</a:t>
            </a:r>
            <a:endParaRPr lang="en-CA" dirty="0"/>
          </a:p>
        </p:txBody>
      </p:sp>
      <p:sp>
        <p:nvSpPr>
          <p:cNvPr id="6" name="Slide Number Placeholder 5"/>
          <p:cNvSpPr>
            <a:spLocks noGrp="1"/>
          </p:cNvSpPr>
          <p:nvPr>
            <p:ph type="sldNum" sz="quarter" idx="12"/>
          </p:nvPr>
        </p:nvSpPr>
        <p:spPr/>
        <p:txBody>
          <a:bodyPr/>
          <a:lstStyle/>
          <a:p>
            <a:fld id="{BECD53C4-D141-4176-BBD1-42C49C9B6D15}" type="slidenum">
              <a:rPr lang="en-CA" smtClean="0"/>
              <a:t>‹#›</a:t>
            </a:fld>
            <a:endParaRPr lang="en-CA" dirty="0"/>
          </a:p>
        </p:txBody>
      </p:sp>
      <p:cxnSp>
        <p:nvCxnSpPr>
          <p:cNvPr id="8" name="Straight Connector 7"/>
          <p:cNvCxnSpPr>
            <a:cxnSpLocks/>
          </p:cNvCxnSpPr>
          <p:nvPr userDrawn="1"/>
        </p:nvCxnSpPr>
        <p:spPr>
          <a:xfrm>
            <a:off x="628650" y="1690688"/>
            <a:ext cx="78867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628650" y="6356350"/>
            <a:ext cx="7886700"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8363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a:t>PBCTCO Convention 2023</a:t>
            </a:r>
            <a:endParaRPr lang="en-CA"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CD53C4-D141-4176-BBD1-42C49C9B6D15}" type="slidenum">
              <a:rPr lang="en-CA" smtClean="0"/>
              <a:t>‹#›</a:t>
            </a:fld>
            <a:endParaRPr lang="en-CA" dirty="0"/>
          </a:p>
        </p:txBody>
      </p:sp>
      <p:grpSp>
        <p:nvGrpSpPr>
          <p:cNvPr id="7" name="Group 67"/>
          <p:cNvGrpSpPr>
            <a:grpSpLocks noChangeAspect="1"/>
          </p:cNvGrpSpPr>
          <p:nvPr userDrawn="1"/>
        </p:nvGrpSpPr>
        <p:grpSpPr bwMode="auto">
          <a:xfrm flipH="1" flipV="1">
            <a:off x="152398" y="152400"/>
            <a:ext cx="1600202" cy="1033671"/>
            <a:chOff x="2497" y="1995"/>
            <a:chExt cx="805" cy="520"/>
          </a:xfrm>
          <a:solidFill>
            <a:schemeClr val="accent2">
              <a:lumMod val="20000"/>
              <a:lumOff val="80000"/>
            </a:schemeClr>
          </a:solidFill>
        </p:grpSpPr>
        <p:sp>
          <p:nvSpPr>
            <p:cNvPr id="8" name="Rectangle 69"/>
            <p:cNvSpPr>
              <a:spLocks noChangeArrowheads="1"/>
            </p:cNvSpPr>
            <p:nvPr userDrawn="1"/>
          </p:nvSpPr>
          <p:spPr bwMode="auto">
            <a:xfrm>
              <a:off x="3043" y="2467"/>
              <a:ext cx="46"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70"/>
            <p:cNvSpPr>
              <a:spLocks noChangeArrowheads="1"/>
            </p:cNvSpPr>
            <p:nvPr userDrawn="1"/>
          </p:nvSpPr>
          <p:spPr bwMode="auto">
            <a:xfrm>
              <a:off x="2699"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71"/>
            <p:cNvSpPr>
              <a:spLocks noChangeArrowheads="1"/>
            </p:cNvSpPr>
            <p:nvPr userDrawn="1"/>
          </p:nvSpPr>
          <p:spPr bwMode="auto">
            <a:xfrm>
              <a:off x="2598" y="2467"/>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72"/>
            <p:cNvSpPr>
              <a:spLocks noChangeArrowheads="1"/>
            </p:cNvSpPr>
            <p:nvPr userDrawn="1"/>
          </p:nvSpPr>
          <p:spPr bwMode="auto">
            <a:xfrm>
              <a:off x="2497"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Rectangle 73"/>
            <p:cNvSpPr>
              <a:spLocks noChangeArrowheads="1"/>
            </p:cNvSpPr>
            <p:nvPr userDrawn="1"/>
          </p:nvSpPr>
          <p:spPr bwMode="auto">
            <a:xfrm>
              <a:off x="3148"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Rectangle 74"/>
            <p:cNvSpPr>
              <a:spLocks noChangeArrowheads="1"/>
            </p:cNvSpPr>
            <p:nvPr userDrawn="1"/>
          </p:nvSpPr>
          <p:spPr bwMode="auto">
            <a:xfrm>
              <a:off x="3254"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Rectangle 75"/>
            <p:cNvSpPr>
              <a:spLocks noChangeArrowheads="1"/>
            </p:cNvSpPr>
            <p:nvPr userDrawn="1"/>
          </p:nvSpPr>
          <p:spPr bwMode="auto">
            <a:xfrm>
              <a:off x="3148"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Rectangle 76"/>
            <p:cNvSpPr>
              <a:spLocks noChangeArrowheads="1"/>
            </p:cNvSpPr>
            <p:nvPr userDrawn="1"/>
          </p:nvSpPr>
          <p:spPr bwMode="auto">
            <a:xfrm>
              <a:off x="3254"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Rectangle 77"/>
            <p:cNvSpPr>
              <a:spLocks noChangeArrowheads="1"/>
            </p:cNvSpPr>
            <p:nvPr userDrawn="1"/>
          </p:nvSpPr>
          <p:spPr bwMode="auto">
            <a:xfrm>
              <a:off x="3148"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Rectangle 78"/>
            <p:cNvSpPr>
              <a:spLocks noChangeArrowheads="1"/>
            </p:cNvSpPr>
            <p:nvPr userDrawn="1"/>
          </p:nvSpPr>
          <p:spPr bwMode="auto">
            <a:xfrm>
              <a:off x="3254"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Rectangle 79"/>
            <p:cNvSpPr>
              <a:spLocks noChangeArrowheads="1"/>
            </p:cNvSpPr>
            <p:nvPr userDrawn="1"/>
          </p:nvSpPr>
          <p:spPr bwMode="auto">
            <a:xfrm>
              <a:off x="2940"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Rectangle 80"/>
            <p:cNvSpPr>
              <a:spLocks noChangeArrowheads="1"/>
            </p:cNvSpPr>
            <p:nvPr userDrawn="1"/>
          </p:nvSpPr>
          <p:spPr bwMode="auto">
            <a:xfrm>
              <a:off x="3046" y="2206"/>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Rectangle 81"/>
            <p:cNvSpPr>
              <a:spLocks noChangeArrowheads="1"/>
            </p:cNvSpPr>
            <p:nvPr userDrawn="1"/>
          </p:nvSpPr>
          <p:spPr bwMode="auto">
            <a:xfrm>
              <a:off x="2839"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Rectangle 82"/>
            <p:cNvSpPr>
              <a:spLocks noChangeArrowheads="1"/>
            </p:cNvSpPr>
            <p:nvPr userDrawn="1"/>
          </p:nvSpPr>
          <p:spPr bwMode="auto">
            <a:xfrm>
              <a:off x="3148"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Rectangle 83"/>
            <p:cNvSpPr>
              <a:spLocks noChangeArrowheads="1"/>
            </p:cNvSpPr>
            <p:nvPr userDrawn="1"/>
          </p:nvSpPr>
          <p:spPr bwMode="auto">
            <a:xfrm>
              <a:off x="3254"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Rectangle 84"/>
            <p:cNvSpPr>
              <a:spLocks noChangeArrowheads="1"/>
            </p:cNvSpPr>
            <p:nvPr userDrawn="1"/>
          </p:nvSpPr>
          <p:spPr bwMode="auto">
            <a:xfrm>
              <a:off x="2940"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Rectangle 85"/>
            <p:cNvSpPr>
              <a:spLocks noChangeArrowheads="1"/>
            </p:cNvSpPr>
            <p:nvPr userDrawn="1"/>
          </p:nvSpPr>
          <p:spPr bwMode="auto">
            <a:xfrm>
              <a:off x="3046" y="2305"/>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Rectangle 86"/>
            <p:cNvSpPr>
              <a:spLocks noChangeArrowheads="1"/>
            </p:cNvSpPr>
            <p:nvPr userDrawn="1"/>
          </p:nvSpPr>
          <p:spPr bwMode="auto">
            <a:xfrm>
              <a:off x="2839"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Rectangle 87"/>
            <p:cNvSpPr>
              <a:spLocks noChangeArrowheads="1"/>
            </p:cNvSpPr>
            <p:nvPr userDrawn="1"/>
          </p:nvSpPr>
          <p:spPr bwMode="auto">
            <a:xfrm>
              <a:off x="3148"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Rectangle 88"/>
            <p:cNvSpPr>
              <a:spLocks noChangeArrowheads="1"/>
            </p:cNvSpPr>
            <p:nvPr userDrawn="1"/>
          </p:nvSpPr>
          <p:spPr bwMode="auto">
            <a:xfrm>
              <a:off x="3254"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079217898"/>
      </p:ext>
    </p:extLst>
  </p:cSld>
  <p:clrMap bg1="lt1" tx1="dk1" bg2="lt2" tx2="dk2" accent1="accent1" accent2="accent2" accent3="accent3" accent4="accent4" accent5="accent5" accent6="accent6" hlink="hlink" folHlink="folHlink"/>
  <p:sldLayoutIdLst>
    <p:sldLayoutId id="2147483687" r:id="rId1"/>
    <p:sldLayoutId id="2147483689" r:id="rId2"/>
    <p:sldLayoutId id="2147483690" r:id="rId3"/>
    <p:sldLayoutId id="2147483691" r:id="rId4"/>
    <p:sldLayoutId id="2147483692" r:id="rId5"/>
    <p:sldLayoutId id="2147483693" r:id="rId6"/>
    <p:sldLayoutId id="2147483694" r:id="rId7"/>
  </p:sldLayoutIdLst>
  <p:hf sldNum="0" hdr="0" dt="0"/>
  <p:txStyles>
    <p:titleStyle>
      <a:lvl1pPr algn="l" defTabSz="914400" rtl="0" eaLnBrk="1" latinLnBrk="0" hangingPunct="1">
        <a:lnSpc>
          <a:spcPct val="90000"/>
        </a:lnSpc>
        <a:spcBef>
          <a:spcPct val="0"/>
        </a:spcBef>
        <a:buNone/>
        <a:defRPr sz="4400" b="1" kern="1200">
          <a:solidFill>
            <a:schemeClr val="tx2">
              <a:lumMod val="60000"/>
              <a:lumOff val="4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a:t>PBCTCO Convention 2023</a:t>
            </a:r>
            <a:endParaRPr lang="en-CA"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CD53C4-D141-4176-BBD1-42C49C9B6D15}" type="slidenum">
              <a:rPr lang="en-CA" smtClean="0"/>
              <a:t>‹#›</a:t>
            </a:fld>
            <a:endParaRPr lang="en-CA" dirty="0"/>
          </a:p>
        </p:txBody>
      </p:sp>
      <p:grpSp>
        <p:nvGrpSpPr>
          <p:cNvPr id="7" name="Group 67"/>
          <p:cNvGrpSpPr>
            <a:grpSpLocks noChangeAspect="1"/>
          </p:cNvGrpSpPr>
          <p:nvPr userDrawn="1"/>
        </p:nvGrpSpPr>
        <p:grpSpPr bwMode="auto">
          <a:xfrm flipH="1" flipV="1">
            <a:off x="152398" y="152400"/>
            <a:ext cx="1600202" cy="1033671"/>
            <a:chOff x="2497" y="1995"/>
            <a:chExt cx="805" cy="520"/>
          </a:xfrm>
          <a:solidFill>
            <a:schemeClr val="accent2">
              <a:lumMod val="20000"/>
              <a:lumOff val="80000"/>
            </a:schemeClr>
          </a:solidFill>
        </p:grpSpPr>
        <p:sp>
          <p:nvSpPr>
            <p:cNvPr id="8" name="Rectangle 69"/>
            <p:cNvSpPr>
              <a:spLocks noChangeArrowheads="1"/>
            </p:cNvSpPr>
            <p:nvPr userDrawn="1"/>
          </p:nvSpPr>
          <p:spPr bwMode="auto">
            <a:xfrm>
              <a:off x="3043" y="2467"/>
              <a:ext cx="46"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70"/>
            <p:cNvSpPr>
              <a:spLocks noChangeArrowheads="1"/>
            </p:cNvSpPr>
            <p:nvPr userDrawn="1"/>
          </p:nvSpPr>
          <p:spPr bwMode="auto">
            <a:xfrm>
              <a:off x="2699"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71"/>
            <p:cNvSpPr>
              <a:spLocks noChangeArrowheads="1"/>
            </p:cNvSpPr>
            <p:nvPr userDrawn="1"/>
          </p:nvSpPr>
          <p:spPr bwMode="auto">
            <a:xfrm>
              <a:off x="2598" y="2467"/>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72"/>
            <p:cNvSpPr>
              <a:spLocks noChangeArrowheads="1"/>
            </p:cNvSpPr>
            <p:nvPr userDrawn="1"/>
          </p:nvSpPr>
          <p:spPr bwMode="auto">
            <a:xfrm>
              <a:off x="2497"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Rectangle 73"/>
            <p:cNvSpPr>
              <a:spLocks noChangeArrowheads="1"/>
            </p:cNvSpPr>
            <p:nvPr userDrawn="1"/>
          </p:nvSpPr>
          <p:spPr bwMode="auto">
            <a:xfrm>
              <a:off x="3148"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Rectangle 74"/>
            <p:cNvSpPr>
              <a:spLocks noChangeArrowheads="1"/>
            </p:cNvSpPr>
            <p:nvPr userDrawn="1"/>
          </p:nvSpPr>
          <p:spPr bwMode="auto">
            <a:xfrm>
              <a:off x="3254"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Rectangle 75"/>
            <p:cNvSpPr>
              <a:spLocks noChangeArrowheads="1"/>
            </p:cNvSpPr>
            <p:nvPr userDrawn="1"/>
          </p:nvSpPr>
          <p:spPr bwMode="auto">
            <a:xfrm>
              <a:off x="3148"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Rectangle 76"/>
            <p:cNvSpPr>
              <a:spLocks noChangeArrowheads="1"/>
            </p:cNvSpPr>
            <p:nvPr userDrawn="1"/>
          </p:nvSpPr>
          <p:spPr bwMode="auto">
            <a:xfrm>
              <a:off x="3254"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Rectangle 77"/>
            <p:cNvSpPr>
              <a:spLocks noChangeArrowheads="1"/>
            </p:cNvSpPr>
            <p:nvPr userDrawn="1"/>
          </p:nvSpPr>
          <p:spPr bwMode="auto">
            <a:xfrm>
              <a:off x="3148"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Rectangle 78"/>
            <p:cNvSpPr>
              <a:spLocks noChangeArrowheads="1"/>
            </p:cNvSpPr>
            <p:nvPr userDrawn="1"/>
          </p:nvSpPr>
          <p:spPr bwMode="auto">
            <a:xfrm>
              <a:off x="3254"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Rectangle 79"/>
            <p:cNvSpPr>
              <a:spLocks noChangeArrowheads="1"/>
            </p:cNvSpPr>
            <p:nvPr userDrawn="1"/>
          </p:nvSpPr>
          <p:spPr bwMode="auto">
            <a:xfrm>
              <a:off x="2940"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Rectangle 80"/>
            <p:cNvSpPr>
              <a:spLocks noChangeArrowheads="1"/>
            </p:cNvSpPr>
            <p:nvPr userDrawn="1"/>
          </p:nvSpPr>
          <p:spPr bwMode="auto">
            <a:xfrm>
              <a:off x="3046" y="2206"/>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Rectangle 81"/>
            <p:cNvSpPr>
              <a:spLocks noChangeArrowheads="1"/>
            </p:cNvSpPr>
            <p:nvPr userDrawn="1"/>
          </p:nvSpPr>
          <p:spPr bwMode="auto">
            <a:xfrm>
              <a:off x="2839"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Rectangle 82"/>
            <p:cNvSpPr>
              <a:spLocks noChangeArrowheads="1"/>
            </p:cNvSpPr>
            <p:nvPr userDrawn="1"/>
          </p:nvSpPr>
          <p:spPr bwMode="auto">
            <a:xfrm>
              <a:off x="3148"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Rectangle 83"/>
            <p:cNvSpPr>
              <a:spLocks noChangeArrowheads="1"/>
            </p:cNvSpPr>
            <p:nvPr userDrawn="1"/>
          </p:nvSpPr>
          <p:spPr bwMode="auto">
            <a:xfrm>
              <a:off x="3254"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Rectangle 84"/>
            <p:cNvSpPr>
              <a:spLocks noChangeArrowheads="1"/>
            </p:cNvSpPr>
            <p:nvPr userDrawn="1"/>
          </p:nvSpPr>
          <p:spPr bwMode="auto">
            <a:xfrm>
              <a:off x="2940"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Rectangle 85"/>
            <p:cNvSpPr>
              <a:spLocks noChangeArrowheads="1"/>
            </p:cNvSpPr>
            <p:nvPr userDrawn="1"/>
          </p:nvSpPr>
          <p:spPr bwMode="auto">
            <a:xfrm>
              <a:off x="3046" y="2305"/>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Rectangle 86"/>
            <p:cNvSpPr>
              <a:spLocks noChangeArrowheads="1"/>
            </p:cNvSpPr>
            <p:nvPr userDrawn="1"/>
          </p:nvSpPr>
          <p:spPr bwMode="auto">
            <a:xfrm>
              <a:off x="2839"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Rectangle 87"/>
            <p:cNvSpPr>
              <a:spLocks noChangeArrowheads="1"/>
            </p:cNvSpPr>
            <p:nvPr userDrawn="1"/>
          </p:nvSpPr>
          <p:spPr bwMode="auto">
            <a:xfrm>
              <a:off x="3148"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Rectangle 88"/>
            <p:cNvSpPr>
              <a:spLocks noChangeArrowheads="1"/>
            </p:cNvSpPr>
            <p:nvPr userDrawn="1"/>
          </p:nvSpPr>
          <p:spPr bwMode="auto">
            <a:xfrm>
              <a:off x="3254"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68662692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p:hf sldNum="0" hdr="0" dt="0"/>
  <p:txStyles>
    <p:titleStyle>
      <a:lvl1pPr algn="l" defTabSz="914400" rtl="0" eaLnBrk="1" latinLnBrk="0" hangingPunct="1">
        <a:lnSpc>
          <a:spcPct val="90000"/>
        </a:lnSpc>
        <a:spcBef>
          <a:spcPct val="0"/>
        </a:spcBef>
        <a:buNone/>
        <a:defRPr sz="4400" b="1" kern="1200">
          <a:solidFill>
            <a:schemeClr val="tx2">
              <a:lumMod val="60000"/>
              <a:lumOff val="4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diagramLayout" Target="../diagrams/layout4.xml"/><Relationship Id="rId7" Type="http://schemas.openxmlformats.org/officeDocument/2006/relationships/image" Target="../media/image33.png"/><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odprn.ca/wp-content/uploads/2021/05/Changing-Circumstances-Surrounding-Opioid-Related-Deaths.pdf"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denovo.ca/"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6F5F19-F811-BA1E-902F-D71A2E13BF69}"/>
              </a:ext>
            </a:extLst>
          </p:cNvPr>
          <p:cNvSpPr txBox="1">
            <a:spLocks/>
          </p:cNvSpPr>
          <p:nvPr/>
        </p:nvSpPr>
        <p:spPr>
          <a:xfrm>
            <a:off x="251520" y="136525"/>
            <a:ext cx="8640960" cy="6388819"/>
          </a:xfrm>
          <a:prstGeom prst="rect">
            <a:avLst/>
          </a:prstGeom>
        </p:spPr>
        <p:txBody>
          <a:bodyPr>
            <a:normAutofit fontScale="60000" lnSpcReduction="20000"/>
          </a:bodyPr>
          <a:lstStyle>
            <a:lvl1pPr algn="l" defTabSz="914400" rtl="0" eaLnBrk="1" latinLnBrk="0" hangingPunct="1">
              <a:lnSpc>
                <a:spcPct val="90000"/>
              </a:lnSpc>
              <a:spcBef>
                <a:spcPct val="0"/>
              </a:spcBef>
              <a:buNone/>
              <a:defRPr sz="4400" b="1" kern="1200">
                <a:solidFill>
                  <a:schemeClr val="tx2">
                    <a:lumMod val="60000"/>
                    <a:lumOff val="40000"/>
                  </a:schemeClr>
                </a:solidFill>
                <a:latin typeface="+mj-lt"/>
                <a:ea typeface="+mj-ea"/>
                <a:cs typeface="+mj-cs"/>
              </a:defRPr>
            </a:lvl1pPr>
          </a:lstStyle>
          <a:p>
            <a:pPr algn="ctr"/>
            <a:endParaRPr lang="en-CA" sz="3300" dirty="0">
              <a:latin typeface="Arial Black" panose="020B0A04020102020204" pitchFamily="34" charset="0"/>
            </a:endParaRPr>
          </a:p>
          <a:p>
            <a:pPr algn="ctr"/>
            <a:br>
              <a:rPr lang="en-CA" sz="3300" dirty="0">
                <a:latin typeface="Arial Black" panose="020B0A04020102020204" pitchFamily="34" charset="0"/>
              </a:rPr>
            </a:br>
            <a:br>
              <a:rPr lang="en-CA" sz="2700" dirty="0">
                <a:latin typeface="Arial Black" panose="020B0A04020102020204" pitchFamily="34" charset="0"/>
              </a:rPr>
            </a:br>
            <a:br>
              <a:rPr lang="en-CA" sz="7500" dirty="0">
                <a:latin typeface="Gill Sans MT" panose="020B0502020104020203" pitchFamily="34" charset="0"/>
                <a:cs typeface="Arial" panose="020B0604020202020204" pitchFamily="34" charset="0"/>
              </a:rPr>
            </a:br>
            <a:r>
              <a:rPr lang="en-CA" sz="7500" dirty="0">
                <a:latin typeface="Gill Sans MT" panose="020B0502020104020203" pitchFamily="34" charset="0"/>
                <a:cs typeface="Arial" panose="020B0604020202020204" pitchFamily="34" charset="0"/>
              </a:rPr>
              <a:t>“</a:t>
            </a:r>
            <a:r>
              <a:rPr lang="en-US" sz="7500" b="1" i="1" dirty="0">
                <a:effectLst/>
                <a:latin typeface="Gill Sans MT" panose="020B0502020104020203" pitchFamily="34" charset="0"/>
                <a:ea typeface="Calibri" panose="020F0502020204030204" pitchFamily="34" charset="0"/>
                <a:cs typeface="Times New Roman" panose="02020603050405020304" pitchFamily="18" charset="0"/>
              </a:rPr>
              <a:t>Chronic Musculoskeletal Pain </a:t>
            </a:r>
            <a:r>
              <a:rPr lang="en-CA" sz="7500" b="1" i="1" dirty="0">
                <a:effectLst/>
                <a:latin typeface="Gill Sans MT" panose="020B0502020104020203" pitchFamily="34" charset="0"/>
                <a:ea typeface="Calibri" panose="020F0502020204030204" pitchFamily="34" charset="0"/>
                <a:cs typeface="Times New Roman" panose="02020603050405020304" pitchFamily="18" charset="0"/>
              </a:rPr>
              <a:t>and Opioid Misuse”</a:t>
            </a:r>
            <a:endParaRPr lang="en-CA" sz="7500" dirty="0">
              <a:latin typeface="Gill Sans MT" panose="020B0502020104020203" pitchFamily="34" charset="0"/>
              <a:cs typeface="Arial" panose="020B0604020202020204" pitchFamily="34" charset="0"/>
            </a:endParaRPr>
          </a:p>
          <a:p>
            <a:pPr algn="ctr">
              <a:lnSpc>
                <a:spcPct val="110000"/>
              </a:lnSpc>
            </a:pPr>
            <a:endParaRPr lang="en-CA" sz="8900" dirty="0">
              <a:solidFill>
                <a:schemeClr val="tx1">
                  <a:lumMod val="65000"/>
                  <a:lumOff val="35000"/>
                </a:schemeClr>
              </a:solidFill>
              <a:latin typeface="Gill Sans MT" panose="020B0502020104020203" pitchFamily="34" charset="0"/>
              <a:cs typeface="Arial" panose="020B0604020202020204" pitchFamily="34" charset="0"/>
            </a:endParaRPr>
          </a:p>
          <a:p>
            <a:pPr algn="ctr">
              <a:lnSpc>
                <a:spcPct val="110000"/>
              </a:lnSpc>
            </a:pPr>
            <a:r>
              <a:rPr lang="en-CA" sz="5300" dirty="0">
                <a:solidFill>
                  <a:schemeClr val="bg2">
                    <a:lumMod val="25000"/>
                  </a:schemeClr>
                </a:solidFill>
                <a:latin typeface="Gill Sans MT" panose="020B0502020104020203" pitchFamily="34" charset="0"/>
              </a:rPr>
              <a:t>66</a:t>
            </a:r>
            <a:r>
              <a:rPr lang="en-CA" sz="5300" baseline="30000" dirty="0">
                <a:solidFill>
                  <a:schemeClr val="bg2">
                    <a:lumMod val="25000"/>
                  </a:schemeClr>
                </a:solidFill>
                <a:latin typeface="Gill Sans MT" panose="020B0502020104020203" pitchFamily="34" charset="0"/>
              </a:rPr>
              <a:t>th</a:t>
            </a:r>
            <a:r>
              <a:rPr lang="en-CA" sz="5300" dirty="0">
                <a:solidFill>
                  <a:schemeClr val="bg2">
                    <a:lumMod val="25000"/>
                  </a:schemeClr>
                </a:solidFill>
                <a:latin typeface="Gill Sans MT" panose="020B0502020104020203" pitchFamily="34" charset="0"/>
              </a:rPr>
              <a:t> Annual Convention Provincial Building &amp; Construction Trades Council of Ontario</a:t>
            </a:r>
          </a:p>
          <a:p>
            <a:pPr algn="ctr">
              <a:lnSpc>
                <a:spcPct val="110000"/>
              </a:lnSpc>
            </a:pPr>
            <a:endParaRPr lang="en-CA" sz="6100" dirty="0">
              <a:solidFill>
                <a:schemeClr val="bg2">
                  <a:lumMod val="25000"/>
                </a:schemeClr>
              </a:solidFill>
              <a:latin typeface="Gill Sans MT" panose="020B0502020104020203" pitchFamily="34" charset="0"/>
            </a:endParaRPr>
          </a:p>
          <a:p>
            <a:pPr algn="ctr">
              <a:lnSpc>
                <a:spcPct val="110000"/>
              </a:lnSpc>
            </a:pPr>
            <a:r>
              <a:rPr lang="en-CA" sz="6100" dirty="0">
                <a:solidFill>
                  <a:srgbClr val="114864"/>
                </a:solidFill>
                <a:latin typeface="Gill Sans MT" panose="020B0502020104020203" pitchFamily="34" charset="0"/>
                <a:cs typeface="Arial" panose="020B0604020202020204" pitchFamily="34" charset="0"/>
              </a:rPr>
              <a:t>Presented by: Mr. Carmine Tiano &amp; </a:t>
            </a:r>
          </a:p>
          <a:p>
            <a:pPr algn="ctr">
              <a:lnSpc>
                <a:spcPct val="110000"/>
              </a:lnSpc>
            </a:pPr>
            <a:r>
              <a:rPr lang="en-CA" sz="6100" dirty="0">
                <a:solidFill>
                  <a:srgbClr val="114864"/>
                </a:solidFill>
                <a:latin typeface="Gill Sans MT" panose="020B0502020104020203" pitchFamily="34" charset="0"/>
                <a:cs typeface="Arial" panose="020B0604020202020204" pitchFamily="34" charset="0"/>
              </a:rPr>
              <a:t>Dr. Don Castaldi</a:t>
            </a:r>
            <a:endParaRPr lang="en-CA" sz="6100" dirty="0">
              <a:solidFill>
                <a:srgbClr val="114864"/>
              </a:solidFill>
              <a:latin typeface="Gill Sans MT" panose="020B0502020104020203" pitchFamily="34" charset="0"/>
            </a:endParaRPr>
          </a:p>
          <a:p>
            <a:pPr algn="ctr">
              <a:lnSpc>
                <a:spcPct val="110000"/>
              </a:lnSpc>
            </a:pPr>
            <a:endParaRPr lang="en-CA" sz="2000" dirty="0">
              <a:solidFill>
                <a:schemeClr val="tx1">
                  <a:lumMod val="65000"/>
                  <a:lumOff val="35000"/>
                </a:schemeClr>
              </a:solidFill>
              <a:latin typeface="Arial" panose="020B0604020202020204" pitchFamily="34" charset="0"/>
              <a:cs typeface="Arial" panose="020B0604020202020204" pitchFamily="34" charset="0"/>
            </a:endParaRPr>
          </a:p>
          <a:p>
            <a:pPr algn="ctr">
              <a:lnSpc>
                <a:spcPct val="110000"/>
              </a:lnSpc>
            </a:pPr>
            <a:br>
              <a:rPr lang="en-CA" sz="1800" dirty="0">
                <a:latin typeface="Arial Black" panose="020B0A04020102020204" pitchFamily="34" charset="0"/>
              </a:rPr>
            </a:br>
            <a:endParaRPr lang="en-CA" sz="1800" dirty="0">
              <a:latin typeface="Arial Black" panose="020B0A04020102020204" pitchFamily="34" charset="0"/>
            </a:endParaRPr>
          </a:p>
        </p:txBody>
      </p:sp>
      <p:sp>
        <p:nvSpPr>
          <p:cNvPr id="2" name="Footer Placeholder 1">
            <a:extLst>
              <a:ext uri="{FF2B5EF4-FFF2-40B4-BE49-F238E27FC236}">
                <a16:creationId xmlns:a16="http://schemas.microsoft.com/office/drawing/2014/main" id="{821AF586-04AE-46DD-96B3-EF1EB7DE6081}"/>
              </a:ext>
            </a:extLst>
          </p:cNvPr>
          <p:cNvSpPr>
            <a:spLocks noGrp="1"/>
          </p:cNvSpPr>
          <p:nvPr>
            <p:ph type="ftr" sz="quarter" idx="11"/>
          </p:nvPr>
        </p:nvSpPr>
        <p:spPr/>
        <p:txBody>
          <a:bodyPr/>
          <a:lstStyle/>
          <a:p>
            <a:r>
              <a:rPr lang="en-CA" dirty="0"/>
              <a:t>PBCTCO Convention 2023</a:t>
            </a:r>
          </a:p>
        </p:txBody>
      </p:sp>
    </p:spTree>
    <p:extLst>
      <p:ext uri="{BB962C8B-B14F-4D97-AF65-F5344CB8AC3E}">
        <p14:creationId xmlns:p14="http://schemas.microsoft.com/office/powerpoint/2010/main" val="45010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A93CE-6FE7-E9CF-AF19-9D9944236342}"/>
              </a:ext>
            </a:extLst>
          </p:cNvPr>
          <p:cNvSpPr>
            <a:spLocks noGrp="1"/>
          </p:cNvSpPr>
          <p:nvPr>
            <p:ph type="title"/>
          </p:nvPr>
        </p:nvSpPr>
        <p:spPr>
          <a:xfrm>
            <a:off x="466212" y="550867"/>
            <a:ext cx="8211575" cy="1286024"/>
          </a:xfrm>
        </p:spPr>
        <p:txBody>
          <a:bodyPr>
            <a:noAutofit/>
          </a:bodyPr>
          <a:lstStyle/>
          <a:p>
            <a:pPr algn="ctr"/>
            <a:r>
              <a:rPr lang="en-CA" sz="4000" dirty="0">
                <a:effectLst/>
                <a:latin typeface="Gill Sans MT" panose="020B0502020104020203" pitchFamily="34" charset="0"/>
                <a:ea typeface="Yu Mincho" panose="02020400000000000000" pitchFamily="18" charset="-128"/>
                <a:cs typeface="Arial" panose="020B0604020202020204" pitchFamily="34" charset="0"/>
              </a:rPr>
              <a:t>Five </a:t>
            </a:r>
            <a:r>
              <a:rPr lang="en-CA" sz="4000" dirty="0">
                <a:latin typeface="Gill Sans MT" panose="020B0502020104020203" pitchFamily="34" charset="0"/>
                <a:ea typeface="Yu Mincho" panose="02020400000000000000" pitchFamily="18" charset="-128"/>
                <a:cs typeface="Arial" panose="020B0604020202020204" pitchFamily="34" charset="0"/>
              </a:rPr>
              <a:t>D</a:t>
            </a:r>
            <a:r>
              <a:rPr lang="en-CA" sz="4000" dirty="0">
                <a:effectLst/>
                <a:latin typeface="Gill Sans MT" panose="020B0502020104020203" pitchFamily="34" charset="0"/>
                <a:ea typeface="Yu Mincho" panose="02020400000000000000" pitchFamily="18" charset="-128"/>
                <a:cs typeface="Arial" panose="020B0604020202020204" pitchFamily="34" charset="0"/>
              </a:rPr>
              <a:t>rivers of Drug Dependency</a:t>
            </a:r>
            <a:endParaRPr lang="en-CA" sz="4000" dirty="0">
              <a:latin typeface="Gill Sans MT" panose="020B0502020104020203" pitchFamily="34" charset="0"/>
            </a:endParaRPr>
          </a:p>
        </p:txBody>
      </p:sp>
      <p:sp>
        <p:nvSpPr>
          <p:cNvPr id="3" name="Content Placeholder 2">
            <a:extLst>
              <a:ext uri="{FF2B5EF4-FFF2-40B4-BE49-F238E27FC236}">
                <a16:creationId xmlns:a16="http://schemas.microsoft.com/office/drawing/2014/main" id="{7EBBAF02-F6F4-F222-4BF1-840385DFF555}"/>
              </a:ext>
            </a:extLst>
          </p:cNvPr>
          <p:cNvSpPr>
            <a:spLocks noGrp="1"/>
          </p:cNvSpPr>
          <p:nvPr>
            <p:ph idx="1"/>
          </p:nvPr>
        </p:nvSpPr>
        <p:spPr>
          <a:xfrm>
            <a:off x="628650" y="1825624"/>
            <a:ext cx="7886700" cy="4987751"/>
          </a:xfrm>
        </p:spPr>
        <p:txBody>
          <a:bodyPr>
            <a:normAutofit fontScale="85000" lnSpcReduction="20000"/>
          </a:bodyPr>
          <a:lstStyle/>
          <a:p>
            <a:pPr marL="342900" marR="0" lvl="0" indent="-342900">
              <a:lnSpc>
                <a:spcPct val="120000"/>
              </a:lnSpc>
              <a:spcBef>
                <a:spcPts val="0"/>
              </a:spcBef>
              <a:spcAft>
                <a:spcPts val="800"/>
              </a:spcAft>
              <a:buClr>
                <a:srgbClr val="000000"/>
              </a:buClr>
              <a:buFont typeface="+mj-lt"/>
              <a:buAutoNum type="arabicPeriod"/>
            </a:pPr>
            <a:r>
              <a:rPr lang="en-US" sz="2300" b="1"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Work Habits and Schedule (44-49%)</a:t>
            </a:r>
            <a:endParaRPr lang="en-CA" sz="2300" dirty="0">
              <a:effectLst/>
              <a:latin typeface="Gill Sans MT" panose="020B0502020104020203" pitchFamily="34" charset="0"/>
              <a:ea typeface="Yu Mincho" panose="02020400000000000000" pitchFamily="18" charset="-128"/>
              <a:cs typeface="Arial" panose="020B0604020202020204" pitchFamily="34" charset="0"/>
            </a:endParaRPr>
          </a:p>
          <a:p>
            <a:pPr marL="342900" marR="0" lvl="0" indent="-342900">
              <a:lnSpc>
                <a:spcPct val="120000"/>
              </a:lnSpc>
              <a:spcBef>
                <a:spcPts val="0"/>
              </a:spcBef>
              <a:spcAft>
                <a:spcPts val="0"/>
              </a:spcAft>
              <a:buClr>
                <a:srgbClr val="231F20"/>
              </a:buClr>
              <a:buSzPts val="1000"/>
              <a:buFont typeface="Symbol" panose="05050102010706020507" pitchFamily="18" charset="2"/>
              <a:buChar char=""/>
            </a:pPr>
            <a:r>
              <a:rPr lang="en-US" sz="2300" spc="-115" dirty="0">
                <a:solidFill>
                  <a:srgbClr val="231F20"/>
                </a:solidFill>
                <a:effectLst/>
                <a:latin typeface="Gill Sans MT" panose="020B0502020104020203" pitchFamily="34" charset="0"/>
                <a:ea typeface="Avenir LT Std 35 Light"/>
                <a:cs typeface="Avenir LT Std 35 Light"/>
              </a:rPr>
              <a:t>Physical pain due to the kind of work involved.</a:t>
            </a:r>
            <a:endParaRPr lang="en-CA" sz="2300" spc="-115" dirty="0">
              <a:solidFill>
                <a:srgbClr val="231F20"/>
              </a:solidFill>
              <a:effectLst/>
              <a:latin typeface="Gill Sans MT" panose="020B0502020104020203" pitchFamily="34" charset="0"/>
              <a:ea typeface="Avenir LT Std 35 Light"/>
              <a:cs typeface="Avenir LT Std 35 Light"/>
            </a:endParaRPr>
          </a:p>
          <a:p>
            <a:pPr marL="342900" marR="0" lvl="0" indent="-342900">
              <a:lnSpc>
                <a:spcPct val="120000"/>
              </a:lnSpc>
              <a:spcBef>
                <a:spcPts val="0"/>
              </a:spcBef>
              <a:spcAft>
                <a:spcPts val="0"/>
              </a:spcAft>
              <a:buClr>
                <a:srgbClr val="231F20"/>
              </a:buClr>
              <a:buSzPts val="1000"/>
              <a:buFont typeface="Symbol" panose="05050102010706020507" pitchFamily="18" charset="2"/>
              <a:buChar char=""/>
            </a:pPr>
            <a:r>
              <a:rPr lang="en-US" sz="2300" spc="-115" dirty="0">
                <a:solidFill>
                  <a:srgbClr val="231F20"/>
                </a:solidFill>
                <a:effectLst/>
                <a:latin typeface="Gill Sans MT" panose="020B0502020104020203" pitchFamily="34" charset="0"/>
                <a:ea typeface="Avenir LT Std 35 Light"/>
                <a:cs typeface="Avenir LT Std 35 Light"/>
              </a:rPr>
              <a:t>Long working hours.</a:t>
            </a:r>
            <a:endParaRPr lang="en-CA" sz="2300" spc="-115" dirty="0">
              <a:solidFill>
                <a:srgbClr val="231F20"/>
              </a:solidFill>
              <a:effectLst/>
              <a:latin typeface="Gill Sans MT" panose="020B0502020104020203" pitchFamily="34" charset="0"/>
              <a:ea typeface="Avenir LT Std 35 Light"/>
              <a:cs typeface="Avenir LT Std 35 Light"/>
            </a:endParaRPr>
          </a:p>
          <a:p>
            <a:pPr marL="342900" marR="0" lvl="0" indent="-342900">
              <a:lnSpc>
                <a:spcPct val="120000"/>
              </a:lnSpc>
              <a:spcBef>
                <a:spcPts val="0"/>
              </a:spcBef>
              <a:spcAft>
                <a:spcPts val="0"/>
              </a:spcAft>
              <a:buClr>
                <a:srgbClr val="231F20"/>
              </a:buClr>
              <a:buSzPts val="1000"/>
              <a:buFont typeface="Symbol" panose="05050102010706020507" pitchFamily="18" charset="2"/>
              <a:buChar char=""/>
            </a:pPr>
            <a:r>
              <a:rPr lang="en-US" sz="2300" spc="-115" dirty="0">
                <a:solidFill>
                  <a:srgbClr val="231F20"/>
                </a:solidFill>
                <a:effectLst/>
                <a:latin typeface="Gill Sans MT" panose="020B0502020104020203" pitchFamily="34" charset="0"/>
                <a:ea typeface="Avenir LT Std 35 Light"/>
                <a:cs typeface="Avenir LT Std 35 Light"/>
              </a:rPr>
              <a:t>Not eating property or following a healthy lifestyle.</a:t>
            </a:r>
            <a:endParaRPr lang="en-CA" sz="2300" spc="-115" dirty="0">
              <a:solidFill>
                <a:srgbClr val="231F20"/>
              </a:solidFill>
              <a:effectLst/>
              <a:latin typeface="Gill Sans MT" panose="020B0502020104020203" pitchFamily="34" charset="0"/>
              <a:ea typeface="Avenir LT Std 35 Light"/>
              <a:cs typeface="Avenir LT Std 35 Light"/>
            </a:endParaRPr>
          </a:p>
          <a:p>
            <a:pPr marL="342900" marR="0" lvl="0" indent="-342900">
              <a:lnSpc>
                <a:spcPct val="120000"/>
              </a:lnSpc>
              <a:spcBef>
                <a:spcPts val="0"/>
              </a:spcBef>
              <a:spcAft>
                <a:spcPts val="0"/>
              </a:spcAft>
              <a:buClr>
                <a:srgbClr val="231F20"/>
              </a:buClr>
              <a:buSzPts val="1000"/>
              <a:buFont typeface="Symbol" panose="05050102010706020507" pitchFamily="18" charset="2"/>
              <a:buChar char=""/>
            </a:pPr>
            <a:r>
              <a:rPr lang="en-US" sz="2300" spc="-115" dirty="0">
                <a:solidFill>
                  <a:srgbClr val="231F20"/>
                </a:solidFill>
                <a:effectLst/>
                <a:latin typeface="Gill Sans MT" panose="020B0502020104020203" pitchFamily="34" charset="0"/>
                <a:ea typeface="Avenir LT Std 35 Light"/>
                <a:cs typeface="Avenir LT Std 35 Light"/>
              </a:rPr>
              <a:t>Working in shifts which can cause irregular sleeping patterns and/or trouble falling asleep, feeling tired and low on energy.</a:t>
            </a:r>
          </a:p>
          <a:p>
            <a:pPr marL="342900" marR="0" lvl="0" indent="-342900">
              <a:spcBef>
                <a:spcPts val="0"/>
              </a:spcBef>
              <a:spcAft>
                <a:spcPts val="0"/>
              </a:spcAft>
              <a:buClr>
                <a:srgbClr val="231F20"/>
              </a:buClr>
              <a:buSzPts val="1000"/>
              <a:buFont typeface="Symbol" panose="05050102010706020507" pitchFamily="18" charset="2"/>
              <a:buChar char=""/>
            </a:pPr>
            <a:endParaRPr lang="en-CA" sz="2300" spc="-115" dirty="0">
              <a:solidFill>
                <a:srgbClr val="231F20"/>
              </a:solidFill>
              <a:effectLst/>
              <a:latin typeface="Gill Sans MT" panose="020B0502020104020203" pitchFamily="34" charset="0"/>
              <a:ea typeface="Avenir LT Std 35 Light"/>
              <a:cs typeface="Avenir LT Std 35 Light"/>
            </a:endParaRPr>
          </a:p>
          <a:p>
            <a:pPr marL="0" marR="0" lvl="0" indent="0">
              <a:lnSpc>
                <a:spcPct val="107000"/>
              </a:lnSpc>
              <a:spcBef>
                <a:spcPts val="0"/>
              </a:spcBef>
              <a:spcAft>
                <a:spcPts val="800"/>
              </a:spcAft>
              <a:buClr>
                <a:srgbClr val="000000"/>
              </a:buClr>
              <a:buNone/>
            </a:pPr>
            <a:r>
              <a:rPr lang="en-US" sz="2300" b="1"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2.   Personal Relations (45-47%)</a:t>
            </a:r>
            <a:endParaRPr lang="en-CA" sz="2300" dirty="0">
              <a:effectLst/>
              <a:latin typeface="Gill Sans MT" panose="020B0502020104020203" pitchFamily="34" charset="0"/>
              <a:ea typeface="Yu Mincho" panose="02020400000000000000" pitchFamily="18" charset="-128"/>
              <a:cs typeface="Arial" panose="020B0604020202020204" pitchFamily="34" charset="0"/>
            </a:endParaRPr>
          </a:p>
          <a:p>
            <a:pPr marL="342900" marR="0" lvl="0" indent="-342900">
              <a:lnSpc>
                <a:spcPct val="120000"/>
              </a:lnSpc>
              <a:spcBef>
                <a:spcPts val="0"/>
              </a:spcBef>
              <a:spcAft>
                <a:spcPts val="0"/>
              </a:spcAft>
              <a:buClr>
                <a:srgbClr val="231F20"/>
              </a:buClr>
              <a:buSzPts val="1000"/>
              <a:buFont typeface="Symbol" panose="05050102010706020507" pitchFamily="18" charset="2"/>
              <a:buChar char=""/>
            </a:pPr>
            <a:r>
              <a:rPr lang="en-US" sz="2300" spc="-115" dirty="0">
                <a:solidFill>
                  <a:srgbClr val="231F20"/>
                </a:solidFill>
                <a:effectLst/>
                <a:latin typeface="Gill Sans MT" panose="020B0502020104020203" pitchFamily="34" charset="0"/>
                <a:ea typeface="Avenir LT Std 35 Light"/>
                <a:cs typeface="Avenir LT Std 35 Light"/>
              </a:rPr>
              <a:t>S</a:t>
            </a:r>
            <a:r>
              <a:rPr lang="en-US" sz="2300" spc="-115" dirty="0">
                <a:solidFill>
                  <a:srgbClr val="000000"/>
                </a:solidFill>
                <a:effectLst/>
                <a:latin typeface="Gill Sans MT" panose="020B0502020104020203" pitchFamily="34" charset="0"/>
                <a:ea typeface="Times New Roman" panose="02020603050405020304" pitchFamily="18" charset="0"/>
                <a:cs typeface="Avenir LT Std 35 Light"/>
              </a:rPr>
              <a:t>taying away from home and/or family for extended periods of time.</a:t>
            </a:r>
            <a:endParaRPr lang="en-CA" sz="2300" spc="-115" dirty="0">
              <a:solidFill>
                <a:srgbClr val="231F20"/>
              </a:solidFill>
              <a:effectLst/>
              <a:latin typeface="Gill Sans MT" panose="020B0502020104020203" pitchFamily="34" charset="0"/>
              <a:ea typeface="Avenir LT Std 35 Light"/>
              <a:cs typeface="Avenir LT Std 35 Light"/>
            </a:endParaRPr>
          </a:p>
          <a:p>
            <a:pPr marL="342900" marR="0" lvl="0" indent="-342900">
              <a:lnSpc>
                <a:spcPct val="120000"/>
              </a:lnSpc>
              <a:spcBef>
                <a:spcPts val="0"/>
              </a:spcBef>
              <a:spcAft>
                <a:spcPts val="0"/>
              </a:spcAft>
              <a:buClr>
                <a:srgbClr val="231F20"/>
              </a:buClr>
              <a:buSzPts val="1000"/>
              <a:buFont typeface="Symbol" panose="05050102010706020507" pitchFamily="18" charset="2"/>
              <a:buChar char=""/>
            </a:pPr>
            <a:r>
              <a:rPr lang="en-US" sz="2300" spc="-115" dirty="0">
                <a:solidFill>
                  <a:srgbClr val="000000"/>
                </a:solidFill>
                <a:effectLst/>
                <a:latin typeface="Gill Sans MT" panose="020B0502020104020203" pitchFamily="34" charset="0"/>
                <a:ea typeface="Times New Roman" panose="02020603050405020304" pitchFamily="18" charset="0"/>
                <a:cs typeface="Avenir LT Std 35 Light"/>
              </a:rPr>
              <a:t>Living on the go, travelling a lot, staying in hotels and not being able to spend enough time at home.</a:t>
            </a:r>
          </a:p>
          <a:p>
            <a:pPr marL="342900" marR="0" lvl="0" indent="-342900">
              <a:lnSpc>
                <a:spcPct val="120000"/>
              </a:lnSpc>
              <a:spcBef>
                <a:spcPts val="0"/>
              </a:spcBef>
              <a:spcAft>
                <a:spcPts val="0"/>
              </a:spcAft>
              <a:buClr>
                <a:srgbClr val="231F20"/>
              </a:buClr>
              <a:buSzPts val="1000"/>
              <a:buFont typeface="Symbol" panose="05050102010706020507" pitchFamily="18" charset="2"/>
              <a:buChar char=""/>
            </a:pPr>
            <a:r>
              <a:rPr lang="en-US" sz="2300" spc="-115" dirty="0">
                <a:solidFill>
                  <a:srgbClr val="000000"/>
                </a:solidFill>
                <a:effectLst/>
                <a:latin typeface="Gill Sans MT" panose="020B0502020104020203" pitchFamily="34" charset="0"/>
                <a:ea typeface="Times New Roman" panose="02020603050405020304" pitchFamily="18" charset="0"/>
                <a:cs typeface="Avenir LT Std 35 Light"/>
              </a:rPr>
              <a:t>Inability to maintain relationships.</a:t>
            </a:r>
            <a:endParaRPr lang="en-CA" sz="2300" spc="-115" dirty="0">
              <a:solidFill>
                <a:srgbClr val="231F20"/>
              </a:solidFill>
              <a:effectLst/>
              <a:latin typeface="Gill Sans MT" panose="020B0502020104020203" pitchFamily="34" charset="0"/>
              <a:ea typeface="Avenir LT Std 35 Light"/>
              <a:cs typeface="Avenir LT Std 35 Light"/>
            </a:endParaRPr>
          </a:p>
          <a:p>
            <a:pPr marL="342900" marR="0" lvl="0" indent="-342900">
              <a:lnSpc>
                <a:spcPct val="120000"/>
              </a:lnSpc>
              <a:spcBef>
                <a:spcPts val="0"/>
              </a:spcBef>
              <a:spcAft>
                <a:spcPts val="0"/>
              </a:spcAft>
              <a:buClr>
                <a:srgbClr val="231F20"/>
              </a:buClr>
              <a:buSzPts val="1000"/>
              <a:buFont typeface="Symbol" panose="05050102010706020507" pitchFamily="18" charset="2"/>
              <a:buChar char=""/>
            </a:pPr>
            <a:r>
              <a:rPr lang="en-US" sz="2300" spc="-115" dirty="0">
                <a:solidFill>
                  <a:srgbClr val="000000"/>
                </a:solidFill>
                <a:effectLst/>
                <a:latin typeface="Gill Sans MT" panose="020B0502020104020203" pitchFamily="34" charset="0"/>
                <a:ea typeface="Times New Roman" panose="02020603050405020304" pitchFamily="18" charset="0"/>
                <a:cs typeface="Avenir LT Std 35 Light"/>
              </a:rPr>
              <a:t>Feeling isolated and cut off from family and friends. Not having anyone to talk to. Feeling of being alone or lonely.</a:t>
            </a:r>
            <a:br>
              <a:rPr lang="en-US" sz="1800" spc="-115" dirty="0">
                <a:solidFill>
                  <a:srgbClr val="000000"/>
                </a:solidFill>
                <a:effectLst/>
                <a:latin typeface="Avenir"/>
                <a:ea typeface="Times New Roman" panose="02020603050405020304" pitchFamily="18" charset="0"/>
                <a:cs typeface="Avenir LT Std 35 Light"/>
              </a:rPr>
            </a:br>
            <a:endParaRPr lang="en-CA" sz="1800" spc="-115" dirty="0">
              <a:solidFill>
                <a:srgbClr val="231F20"/>
              </a:solidFill>
              <a:effectLst/>
              <a:latin typeface="Avenir"/>
              <a:ea typeface="Avenir LT Std 35 Light"/>
              <a:cs typeface="Avenir LT Std 35 Light"/>
            </a:endParaRPr>
          </a:p>
          <a:p>
            <a:pPr marL="342900" marR="0" lvl="0" indent="-342900">
              <a:spcBef>
                <a:spcPts val="0"/>
              </a:spcBef>
              <a:spcAft>
                <a:spcPts val="0"/>
              </a:spcAft>
              <a:buClr>
                <a:srgbClr val="231F20"/>
              </a:buClr>
              <a:buSzPts val="1000"/>
              <a:buFont typeface="Symbol" panose="05050102010706020507" pitchFamily="18" charset="2"/>
              <a:buChar char=""/>
            </a:pPr>
            <a:endParaRPr lang="en-CA" sz="1800" spc="-115" dirty="0">
              <a:solidFill>
                <a:srgbClr val="231F20"/>
              </a:solidFill>
              <a:effectLst/>
              <a:latin typeface="Avenir"/>
              <a:ea typeface="Avenir LT Std 35 Light"/>
              <a:cs typeface="Avenir LT Std 35 Light"/>
            </a:endParaRPr>
          </a:p>
          <a:p>
            <a:endParaRPr lang="en-CA" dirty="0"/>
          </a:p>
        </p:txBody>
      </p:sp>
      <p:sp>
        <p:nvSpPr>
          <p:cNvPr id="4" name="Footer Placeholder 3">
            <a:extLst>
              <a:ext uri="{FF2B5EF4-FFF2-40B4-BE49-F238E27FC236}">
                <a16:creationId xmlns:a16="http://schemas.microsoft.com/office/drawing/2014/main" id="{481B330E-08D0-9FA1-06C5-9EBFFFA9042D}"/>
              </a:ext>
            </a:extLst>
          </p:cNvPr>
          <p:cNvSpPr>
            <a:spLocks noGrp="1"/>
          </p:cNvSpPr>
          <p:nvPr>
            <p:ph type="ftr" sz="quarter" idx="11"/>
          </p:nvPr>
        </p:nvSpPr>
        <p:spPr/>
        <p:txBody>
          <a:bodyPr/>
          <a:lstStyle/>
          <a:p>
            <a:r>
              <a:rPr lang="en-CA" dirty="0"/>
              <a:t>PBCTCO Convention 2023</a:t>
            </a:r>
          </a:p>
        </p:txBody>
      </p:sp>
    </p:spTree>
    <p:extLst>
      <p:ext uri="{BB962C8B-B14F-4D97-AF65-F5344CB8AC3E}">
        <p14:creationId xmlns:p14="http://schemas.microsoft.com/office/powerpoint/2010/main" val="2930249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A93CE-6FE7-E9CF-AF19-9D9944236342}"/>
              </a:ext>
            </a:extLst>
          </p:cNvPr>
          <p:cNvSpPr>
            <a:spLocks noGrp="1"/>
          </p:cNvSpPr>
          <p:nvPr>
            <p:ph type="title"/>
          </p:nvPr>
        </p:nvSpPr>
        <p:spPr>
          <a:xfrm>
            <a:off x="466212" y="550867"/>
            <a:ext cx="8211575" cy="1286024"/>
          </a:xfrm>
        </p:spPr>
        <p:txBody>
          <a:bodyPr>
            <a:noAutofit/>
          </a:bodyPr>
          <a:lstStyle/>
          <a:p>
            <a:pPr algn="ctr"/>
            <a:r>
              <a:rPr lang="en-CA" sz="4000" dirty="0">
                <a:effectLst/>
                <a:latin typeface="Gill Sans MT" panose="020B0502020104020203" pitchFamily="34" charset="0"/>
                <a:ea typeface="Yu Mincho" panose="02020400000000000000" pitchFamily="18" charset="-128"/>
                <a:cs typeface="Arial" panose="020B0604020202020204" pitchFamily="34" charset="0"/>
              </a:rPr>
              <a:t>Five </a:t>
            </a:r>
            <a:r>
              <a:rPr lang="en-CA" sz="4000" dirty="0">
                <a:latin typeface="Gill Sans MT" panose="020B0502020104020203" pitchFamily="34" charset="0"/>
                <a:ea typeface="Yu Mincho" panose="02020400000000000000" pitchFamily="18" charset="-128"/>
                <a:cs typeface="Arial" panose="020B0604020202020204" pitchFamily="34" charset="0"/>
              </a:rPr>
              <a:t>D</a:t>
            </a:r>
            <a:r>
              <a:rPr lang="en-CA" sz="4000" dirty="0">
                <a:effectLst/>
                <a:latin typeface="Gill Sans MT" panose="020B0502020104020203" pitchFamily="34" charset="0"/>
                <a:ea typeface="Yu Mincho" panose="02020400000000000000" pitchFamily="18" charset="-128"/>
                <a:cs typeface="Arial" panose="020B0604020202020204" pitchFamily="34" charset="0"/>
              </a:rPr>
              <a:t>rivers of Drug Dependency</a:t>
            </a:r>
            <a:endParaRPr lang="en-CA" sz="4000" dirty="0">
              <a:latin typeface="Gill Sans MT" panose="020B0502020104020203" pitchFamily="34" charset="0"/>
            </a:endParaRPr>
          </a:p>
        </p:txBody>
      </p:sp>
      <p:sp>
        <p:nvSpPr>
          <p:cNvPr id="3" name="Content Placeholder 2">
            <a:extLst>
              <a:ext uri="{FF2B5EF4-FFF2-40B4-BE49-F238E27FC236}">
                <a16:creationId xmlns:a16="http://schemas.microsoft.com/office/drawing/2014/main" id="{7EBBAF02-F6F4-F222-4BF1-840385DFF555}"/>
              </a:ext>
            </a:extLst>
          </p:cNvPr>
          <p:cNvSpPr>
            <a:spLocks noGrp="1"/>
          </p:cNvSpPr>
          <p:nvPr>
            <p:ph idx="1"/>
          </p:nvPr>
        </p:nvSpPr>
        <p:spPr/>
        <p:txBody>
          <a:bodyPr/>
          <a:lstStyle/>
          <a:p>
            <a:pPr marL="0" marR="0" lvl="0" indent="0">
              <a:lnSpc>
                <a:spcPct val="107000"/>
              </a:lnSpc>
              <a:spcBef>
                <a:spcPts val="0"/>
              </a:spcBef>
              <a:spcAft>
                <a:spcPts val="800"/>
              </a:spcAft>
              <a:buClr>
                <a:srgbClr val="000000"/>
              </a:buClr>
              <a:buNone/>
            </a:pPr>
            <a:br>
              <a:rPr lang="en-US" sz="1800" spc="-115" dirty="0">
                <a:solidFill>
                  <a:srgbClr val="000000"/>
                </a:solidFill>
                <a:effectLst/>
                <a:latin typeface="Avenir"/>
                <a:ea typeface="Times New Roman" panose="02020603050405020304" pitchFamily="18" charset="0"/>
                <a:cs typeface="Avenir LT Std 35 Light"/>
              </a:rPr>
            </a:br>
            <a:endParaRPr lang="en-CA" sz="1800" spc="-115" dirty="0">
              <a:solidFill>
                <a:srgbClr val="231F20"/>
              </a:solidFill>
              <a:effectLst/>
              <a:latin typeface="Avenir"/>
              <a:ea typeface="Avenir LT Std 35 Light"/>
              <a:cs typeface="Avenir LT Std 35 Light"/>
            </a:endParaRPr>
          </a:p>
          <a:p>
            <a:pPr marL="342900" marR="0" lvl="0" indent="-342900">
              <a:spcBef>
                <a:spcPts val="0"/>
              </a:spcBef>
              <a:spcAft>
                <a:spcPts val="0"/>
              </a:spcAft>
              <a:buClr>
                <a:srgbClr val="231F20"/>
              </a:buClr>
              <a:buSzPts val="1000"/>
              <a:buFont typeface="Symbol" panose="05050102010706020507" pitchFamily="18" charset="2"/>
              <a:buChar char=""/>
            </a:pPr>
            <a:endParaRPr lang="en-CA" sz="1800" spc="-115" dirty="0">
              <a:solidFill>
                <a:srgbClr val="231F20"/>
              </a:solidFill>
              <a:effectLst/>
              <a:latin typeface="Avenir"/>
              <a:ea typeface="Avenir LT Std 35 Light"/>
              <a:cs typeface="Avenir LT Std 35 Light"/>
            </a:endParaRPr>
          </a:p>
          <a:p>
            <a:endParaRPr lang="en-CA" dirty="0"/>
          </a:p>
        </p:txBody>
      </p:sp>
      <p:sp>
        <p:nvSpPr>
          <p:cNvPr id="4" name="Footer Placeholder 3">
            <a:extLst>
              <a:ext uri="{FF2B5EF4-FFF2-40B4-BE49-F238E27FC236}">
                <a16:creationId xmlns:a16="http://schemas.microsoft.com/office/drawing/2014/main" id="{481B330E-08D0-9FA1-06C5-9EBFFFA9042D}"/>
              </a:ext>
            </a:extLst>
          </p:cNvPr>
          <p:cNvSpPr>
            <a:spLocks noGrp="1"/>
          </p:cNvSpPr>
          <p:nvPr>
            <p:ph type="ftr" sz="quarter" idx="11"/>
          </p:nvPr>
        </p:nvSpPr>
        <p:spPr/>
        <p:txBody>
          <a:bodyPr/>
          <a:lstStyle/>
          <a:p>
            <a:r>
              <a:rPr lang="en-CA"/>
              <a:t>PBCTCO Convention 2023</a:t>
            </a:r>
            <a:endParaRPr lang="en-CA" dirty="0"/>
          </a:p>
        </p:txBody>
      </p:sp>
      <p:sp>
        <p:nvSpPr>
          <p:cNvPr id="6" name="TextBox 5">
            <a:extLst>
              <a:ext uri="{FF2B5EF4-FFF2-40B4-BE49-F238E27FC236}">
                <a16:creationId xmlns:a16="http://schemas.microsoft.com/office/drawing/2014/main" id="{476B83F4-AACB-2223-FC53-EA4199AA12E6}"/>
              </a:ext>
            </a:extLst>
          </p:cNvPr>
          <p:cNvSpPr txBox="1"/>
          <p:nvPr/>
        </p:nvSpPr>
        <p:spPr>
          <a:xfrm>
            <a:off x="827584" y="2204178"/>
            <a:ext cx="7687766" cy="3683060"/>
          </a:xfrm>
          <a:prstGeom prst="rect">
            <a:avLst/>
          </a:prstGeom>
          <a:noFill/>
        </p:spPr>
        <p:txBody>
          <a:bodyPr wrap="square">
            <a:spAutoFit/>
          </a:bodyPr>
          <a:lstStyle/>
          <a:p>
            <a:pPr marL="0" marR="0" lvl="0" indent="0">
              <a:spcBef>
                <a:spcPts val="0"/>
              </a:spcBef>
              <a:spcAft>
                <a:spcPts val="800"/>
              </a:spcAft>
              <a:buClr>
                <a:srgbClr val="000000"/>
              </a:buClr>
              <a:buNone/>
            </a:pPr>
            <a:r>
              <a:rPr lang="en-US" sz="2000" b="1" dirty="0">
                <a:effectLst/>
                <a:latin typeface="Gill Sans MT" panose="020B0502020104020203" pitchFamily="34" charset="0"/>
                <a:ea typeface="Times New Roman" panose="02020603050405020304" pitchFamily="18" charset="0"/>
                <a:cs typeface="Arial" panose="020B0604020202020204" pitchFamily="34" charset="0"/>
              </a:rPr>
              <a:t>3.  Stress, Anxiety and </a:t>
            </a:r>
            <a:r>
              <a:rPr lang="en-US" sz="2000" b="1"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Depression</a:t>
            </a:r>
            <a:r>
              <a:rPr lang="en-US" sz="2000" b="1" dirty="0">
                <a:effectLst/>
                <a:latin typeface="Gill Sans MT" panose="020B0502020104020203" pitchFamily="34" charset="0"/>
                <a:ea typeface="Times New Roman" panose="02020603050405020304" pitchFamily="18" charset="0"/>
                <a:cs typeface="Arial" panose="020B0604020202020204" pitchFamily="34" charset="0"/>
              </a:rPr>
              <a:t> (40-41%)</a:t>
            </a:r>
            <a:endParaRPr lang="en-CA" sz="2000" dirty="0">
              <a:effectLst/>
              <a:latin typeface="Gill Sans MT" panose="020B0502020104020203" pitchFamily="34" charset="0"/>
              <a:ea typeface="Yu Mincho" panose="02020400000000000000" pitchFamily="18" charset="-128"/>
              <a:cs typeface="Arial" panose="020B0604020202020204" pitchFamily="34" charset="0"/>
            </a:endParaRPr>
          </a:p>
          <a:p>
            <a:pPr marL="342900" marR="0" lvl="0" indent="-342900">
              <a:spcBef>
                <a:spcPts val="0"/>
              </a:spcBef>
              <a:spcAft>
                <a:spcPts val="0"/>
              </a:spcAft>
              <a:buClr>
                <a:srgbClr val="231F20"/>
              </a:buClr>
              <a:buSzPts val="1000"/>
              <a:buFont typeface="Symbol" panose="05050102010706020507" pitchFamily="18" charset="2"/>
              <a:buChar char=""/>
            </a:pPr>
            <a:r>
              <a:rPr lang="en-US" sz="2000" spc="-115" dirty="0">
                <a:solidFill>
                  <a:srgbClr val="231F20"/>
                </a:solidFill>
                <a:effectLst/>
                <a:latin typeface="Gill Sans MT" panose="020B0502020104020203" pitchFamily="34" charset="0"/>
                <a:ea typeface="Times New Roman" panose="02020603050405020304" pitchFamily="18" charset="0"/>
                <a:cs typeface="Avenir LT Std 35 Light"/>
              </a:rPr>
              <a:t>Work-</a:t>
            </a:r>
            <a:r>
              <a:rPr lang="en-US" sz="2000" spc="-115" dirty="0">
                <a:solidFill>
                  <a:srgbClr val="231F20"/>
                </a:solidFill>
                <a:effectLst/>
                <a:latin typeface="Gill Sans MT" panose="020B0502020104020203" pitchFamily="34" charset="0"/>
                <a:ea typeface="Avenir LT Std 35 Light"/>
                <a:cs typeface="Avenir LT Std 35 Light"/>
              </a:rPr>
              <a:t>related</a:t>
            </a:r>
            <a:r>
              <a:rPr lang="en-US" sz="2000" spc="-115" dirty="0">
                <a:solidFill>
                  <a:srgbClr val="231F20"/>
                </a:solidFill>
                <a:effectLst/>
                <a:latin typeface="Gill Sans MT" panose="020B0502020104020203" pitchFamily="34" charset="0"/>
                <a:ea typeface="Times New Roman" panose="02020603050405020304" pitchFamily="18" charset="0"/>
                <a:cs typeface="Avenir LT Std 35 Light"/>
              </a:rPr>
              <a:t> stress.</a:t>
            </a:r>
            <a:endParaRPr lang="en-CA" sz="2000" spc="-115" dirty="0">
              <a:solidFill>
                <a:srgbClr val="231F20"/>
              </a:solidFill>
              <a:effectLst/>
              <a:latin typeface="Gill Sans MT" panose="020B0502020104020203" pitchFamily="34" charset="0"/>
              <a:ea typeface="Avenir LT Std 35 Light"/>
              <a:cs typeface="Avenir LT Std 35 Light"/>
            </a:endParaRPr>
          </a:p>
          <a:p>
            <a:pPr marL="342900" marR="0" lvl="0" indent="-342900">
              <a:spcBef>
                <a:spcPts val="0"/>
              </a:spcBef>
              <a:spcAft>
                <a:spcPts val="0"/>
              </a:spcAft>
              <a:buClr>
                <a:srgbClr val="231F20"/>
              </a:buClr>
              <a:buSzPts val="1000"/>
              <a:buFont typeface="Symbol" panose="05050102010706020507" pitchFamily="18" charset="2"/>
              <a:buChar char=""/>
            </a:pPr>
            <a:r>
              <a:rPr lang="en-US" sz="2000" spc="-115" dirty="0">
                <a:solidFill>
                  <a:srgbClr val="231F20"/>
                </a:solidFill>
                <a:effectLst/>
                <a:latin typeface="Gill Sans MT" panose="020B0502020104020203" pitchFamily="34" charset="0"/>
                <a:ea typeface="Times New Roman" panose="02020603050405020304" pitchFamily="18" charset="0"/>
                <a:cs typeface="Avenir LT Std 35 Light"/>
              </a:rPr>
              <a:t>Feeling sad, depressed or hopeless.</a:t>
            </a:r>
            <a:endParaRPr lang="en-CA" sz="2000" spc="-115" dirty="0">
              <a:solidFill>
                <a:srgbClr val="231F20"/>
              </a:solidFill>
              <a:effectLst/>
              <a:latin typeface="Gill Sans MT" panose="020B0502020104020203" pitchFamily="34" charset="0"/>
              <a:ea typeface="Avenir LT Std 35 Light"/>
              <a:cs typeface="Avenir LT Std 35 Light"/>
            </a:endParaRPr>
          </a:p>
          <a:p>
            <a:pPr marL="342900" marR="0" lvl="0" indent="-342900">
              <a:spcBef>
                <a:spcPts val="0"/>
              </a:spcBef>
              <a:spcAft>
                <a:spcPts val="0"/>
              </a:spcAft>
              <a:buClr>
                <a:srgbClr val="231F20"/>
              </a:buClr>
              <a:buSzPts val="1000"/>
              <a:buFont typeface="Symbol" panose="05050102010706020507" pitchFamily="18" charset="2"/>
              <a:buChar char=""/>
            </a:pPr>
            <a:r>
              <a:rPr lang="en-US" sz="2000" spc="-115" dirty="0">
                <a:solidFill>
                  <a:srgbClr val="231F20"/>
                </a:solidFill>
                <a:effectLst/>
                <a:latin typeface="Gill Sans MT" panose="020B0502020104020203" pitchFamily="34" charset="0"/>
                <a:ea typeface="Times New Roman" panose="02020603050405020304" pitchFamily="18" charset="0"/>
                <a:cs typeface="Avenir LT Std 35 Light"/>
              </a:rPr>
              <a:t>Feeling anxious, restless or uneasy. In fact, people with a mental illness are twice as likely to have a substance dependency compared to the general population (Rush et al., 2008).</a:t>
            </a:r>
          </a:p>
          <a:p>
            <a:pPr marL="342900" marR="0" lvl="0" indent="-342900">
              <a:spcBef>
                <a:spcPts val="0"/>
              </a:spcBef>
              <a:spcAft>
                <a:spcPts val="0"/>
              </a:spcAft>
              <a:buClr>
                <a:srgbClr val="231F20"/>
              </a:buClr>
              <a:buSzPts val="1000"/>
              <a:buFont typeface="Symbol" panose="05050102010706020507" pitchFamily="18" charset="2"/>
              <a:buChar char=""/>
            </a:pPr>
            <a:endParaRPr lang="en-US" sz="2000" spc="-115" dirty="0">
              <a:solidFill>
                <a:srgbClr val="231F20"/>
              </a:solidFill>
              <a:effectLst/>
              <a:latin typeface="Gill Sans MT" panose="020B0502020104020203" pitchFamily="34" charset="0"/>
              <a:ea typeface="Times New Roman" panose="02020603050405020304" pitchFamily="18" charset="0"/>
              <a:cs typeface="Avenir LT Std 35 Light"/>
            </a:endParaRPr>
          </a:p>
          <a:p>
            <a:pPr marL="0" marR="0" lvl="0" indent="0">
              <a:spcBef>
                <a:spcPts val="0"/>
              </a:spcBef>
              <a:spcAft>
                <a:spcPts val="800"/>
              </a:spcAft>
              <a:buClr>
                <a:srgbClr val="000000"/>
              </a:buClr>
              <a:buNone/>
            </a:pPr>
            <a:r>
              <a:rPr lang="en-US" sz="2000" b="1" dirty="0">
                <a:effectLst/>
                <a:latin typeface="Gill Sans MT" panose="020B0502020104020203" pitchFamily="34" charset="0"/>
                <a:ea typeface="Times New Roman" panose="02020603050405020304" pitchFamily="18" charset="0"/>
                <a:cs typeface="Arial" panose="020B0604020202020204" pitchFamily="34" charset="0"/>
              </a:rPr>
              <a:t>4. Finances (35-44%)</a:t>
            </a:r>
            <a:endParaRPr lang="en-CA" sz="2000" dirty="0">
              <a:effectLst/>
              <a:latin typeface="Gill Sans MT" panose="020B0502020104020203" pitchFamily="34" charset="0"/>
              <a:ea typeface="Yu Mincho" panose="02020400000000000000" pitchFamily="18" charset="-128"/>
              <a:cs typeface="Arial" panose="020B0604020202020204" pitchFamily="34" charset="0"/>
            </a:endParaRPr>
          </a:p>
          <a:p>
            <a:pPr marL="342900" marR="0" lvl="0" indent="-342900">
              <a:spcBef>
                <a:spcPts val="0"/>
              </a:spcBef>
              <a:spcAft>
                <a:spcPts val="0"/>
              </a:spcAft>
              <a:buClr>
                <a:srgbClr val="231F20"/>
              </a:buClr>
              <a:buSzPts val="1000"/>
              <a:buFont typeface="Symbol" panose="05050102010706020507" pitchFamily="18" charset="2"/>
              <a:buChar char=""/>
            </a:pPr>
            <a:r>
              <a:rPr lang="en-US" sz="2000" spc="-115" dirty="0">
                <a:solidFill>
                  <a:srgbClr val="000000"/>
                </a:solidFill>
                <a:effectLst/>
                <a:latin typeface="Gill Sans MT" panose="020B0502020104020203" pitchFamily="34" charset="0"/>
                <a:ea typeface="Times New Roman" panose="02020603050405020304" pitchFamily="18" charset="0"/>
                <a:cs typeface="Avenir LT Std 35 Light"/>
              </a:rPr>
              <a:t>Financial</a:t>
            </a:r>
            <a:r>
              <a:rPr lang="en-US" sz="2000" spc="-115" dirty="0">
                <a:solidFill>
                  <a:srgbClr val="231F20"/>
                </a:solidFill>
                <a:effectLst/>
                <a:latin typeface="Gill Sans MT" panose="020B0502020104020203" pitchFamily="34" charset="0"/>
                <a:ea typeface="Times New Roman" panose="02020603050405020304" pitchFamily="18" charset="0"/>
                <a:cs typeface="Avenir LT Std 35 Light"/>
              </a:rPr>
              <a:t> insecurity.</a:t>
            </a:r>
            <a:endParaRPr lang="en-CA" sz="2000" spc="-115" dirty="0">
              <a:solidFill>
                <a:srgbClr val="231F20"/>
              </a:solidFill>
              <a:effectLst/>
              <a:latin typeface="Gill Sans MT" panose="020B0502020104020203" pitchFamily="34" charset="0"/>
              <a:ea typeface="Avenir LT Std 35 Light"/>
              <a:cs typeface="Avenir LT Std 35 Light"/>
            </a:endParaRPr>
          </a:p>
          <a:p>
            <a:pPr marL="342900" marR="0" lvl="0" indent="-342900">
              <a:spcBef>
                <a:spcPts val="0"/>
              </a:spcBef>
              <a:spcAft>
                <a:spcPts val="0"/>
              </a:spcAft>
              <a:buClr>
                <a:srgbClr val="231F20"/>
              </a:buClr>
              <a:buSzPts val="1000"/>
              <a:buFont typeface="Symbol" panose="05050102010706020507" pitchFamily="18" charset="2"/>
              <a:buChar char=""/>
            </a:pPr>
            <a:r>
              <a:rPr lang="en-US" sz="2000" spc="-115" dirty="0">
                <a:solidFill>
                  <a:srgbClr val="231F20"/>
                </a:solidFill>
                <a:effectLst/>
                <a:latin typeface="Gill Sans MT" panose="020B0502020104020203" pitchFamily="34" charset="0"/>
                <a:ea typeface="Times New Roman" panose="02020603050405020304" pitchFamily="18" charset="0"/>
                <a:cs typeface="Avenir LT Std 35 Light"/>
              </a:rPr>
              <a:t>Inability to pay bills.</a:t>
            </a:r>
            <a:endParaRPr lang="en-CA" sz="2000" spc="-115" dirty="0">
              <a:solidFill>
                <a:srgbClr val="231F20"/>
              </a:solidFill>
              <a:effectLst/>
              <a:latin typeface="Gill Sans MT" panose="020B0502020104020203" pitchFamily="34" charset="0"/>
              <a:ea typeface="Avenir LT Std 35 Light"/>
              <a:cs typeface="Avenir LT Std 35 Light"/>
            </a:endParaRPr>
          </a:p>
          <a:p>
            <a:pPr marL="342900" marR="0" lvl="0" indent="-342900">
              <a:spcBef>
                <a:spcPts val="0"/>
              </a:spcBef>
              <a:spcAft>
                <a:spcPts val="0"/>
              </a:spcAft>
              <a:buClr>
                <a:srgbClr val="231F20"/>
              </a:buClr>
              <a:buSzPts val="1000"/>
              <a:buFont typeface="Symbol" panose="05050102010706020507" pitchFamily="18" charset="2"/>
              <a:buChar char=""/>
            </a:pPr>
            <a:r>
              <a:rPr lang="en-US" sz="2000" spc="-115" dirty="0">
                <a:solidFill>
                  <a:srgbClr val="231F20"/>
                </a:solidFill>
                <a:effectLst/>
                <a:latin typeface="Gill Sans MT" panose="020B0502020104020203" pitchFamily="34" charset="0"/>
                <a:ea typeface="Times New Roman" panose="02020603050405020304" pitchFamily="18" charset="0"/>
                <a:cs typeface="Avenir LT Std 35 Light"/>
              </a:rPr>
              <a:t>Uncertainty about the next job and/or obtaining a new job.</a:t>
            </a:r>
            <a:endParaRPr lang="en-CA" sz="2000" dirty="0"/>
          </a:p>
        </p:txBody>
      </p:sp>
    </p:spTree>
    <p:extLst>
      <p:ext uri="{BB962C8B-B14F-4D97-AF65-F5344CB8AC3E}">
        <p14:creationId xmlns:p14="http://schemas.microsoft.com/office/powerpoint/2010/main" val="4181796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A0A3F8-47AC-CA70-397A-75490352D792}"/>
              </a:ext>
            </a:extLst>
          </p:cNvPr>
          <p:cNvSpPr>
            <a:spLocks noGrp="1"/>
          </p:cNvSpPr>
          <p:nvPr>
            <p:ph idx="1"/>
          </p:nvPr>
        </p:nvSpPr>
        <p:spPr/>
        <p:txBody>
          <a:bodyPr>
            <a:normAutofit/>
          </a:bodyPr>
          <a:lstStyle/>
          <a:p>
            <a:pPr marL="0" marR="0" lvl="0" indent="0">
              <a:lnSpc>
                <a:spcPct val="100000"/>
              </a:lnSpc>
              <a:spcBef>
                <a:spcPts val="0"/>
              </a:spcBef>
              <a:spcAft>
                <a:spcPts val="800"/>
              </a:spcAft>
              <a:buClr>
                <a:srgbClr val="000000"/>
              </a:buClr>
              <a:buNone/>
            </a:pPr>
            <a:br>
              <a:rPr lang="en-US" sz="1900" spc="-115" dirty="0">
                <a:solidFill>
                  <a:srgbClr val="231F20"/>
                </a:solidFill>
                <a:effectLst/>
                <a:latin typeface="Gill Sans MT" panose="020B0502020104020203" pitchFamily="34" charset="0"/>
                <a:ea typeface="Times New Roman" panose="02020603050405020304" pitchFamily="18" charset="0"/>
                <a:cs typeface="Avenir LT Std 35 Light"/>
              </a:rPr>
            </a:br>
            <a:r>
              <a:rPr lang="en-US" sz="2000" b="1" dirty="0">
                <a:effectLst/>
                <a:latin typeface="Gill Sans MT" panose="020B0502020104020203" pitchFamily="34" charset="0"/>
                <a:ea typeface="Times New Roman" panose="02020603050405020304" pitchFamily="18" charset="0"/>
                <a:cs typeface="Arial" panose="020B0604020202020204" pitchFamily="34" charset="0"/>
              </a:rPr>
              <a:t>5. Discrimination and Abuse (24-26%) </a:t>
            </a:r>
          </a:p>
          <a:p>
            <a:pPr marL="0" marR="0" lvl="0" indent="0">
              <a:lnSpc>
                <a:spcPct val="100000"/>
              </a:lnSpc>
              <a:spcBef>
                <a:spcPts val="0"/>
              </a:spcBef>
              <a:spcAft>
                <a:spcPts val="0"/>
              </a:spcAft>
              <a:buClr>
                <a:srgbClr val="231F20"/>
              </a:buClr>
              <a:buSzPts val="1000"/>
              <a:buNone/>
            </a:pPr>
            <a:endParaRPr lang="en-CA" sz="2000" dirty="0">
              <a:effectLst/>
              <a:latin typeface="Gill Sans MT" panose="020B0502020104020203" pitchFamily="34" charset="0"/>
              <a:ea typeface="Yu Mincho" panose="02020400000000000000" pitchFamily="18" charset="-128"/>
              <a:cs typeface="Arial" panose="020B0604020202020204" pitchFamily="34" charset="0"/>
            </a:endParaRPr>
          </a:p>
          <a:p>
            <a:pPr marL="342900" marR="0" lvl="0" indent="-342900">
              <a:lnSpc>
                <a:spcPct val="100000"/>
              </a:lnSpc>
              <a:spcBef>
                <a:spcPts val="0"/>
              </a:spcBef>
              <a:spcAft>
                <a:spcPts val="0"/>
              </a:spcAft>
              <a:buClr>
                <a:srgbClr val="231F20"/>
              </a:buClr>
              <a:buSzPts val="1000"/>
              <a:buFont typeface="Symbol" panose="05050102010706020507" pitchFamily="18" charset="2"/>
              <a:buChar char=""/>
            </a:pPr>
            <a:r>
              <a:rPr lang="en-US" sz="2000" spc="-115" dirty="0">
                <a:solidFill>
                  <a:srgbClr val="231F20"/>
                </a:solidFill>
                <a:effectLst/>
                <a:latin typeface="Gill Sans MT" panose="020B0502020104020203" pitchFamily="34" charset="0"/>
                <a:ea typeface="Times New Roman" panose="02020603050405020304" pitchFamily="18" charset="0"/>
                <a:cs typeface="Avenir LT Std 35 Light"/>
              </a:rPr>
              <a:t>Includes bullying by colleagues and/or supervisors.</a:t>
            </a:r>
            <a:endParaRPr lang="en-CA" sz="2000" spc="-115" dirty="0">
              <a:solidFill>
                <a:srgbClr val="231F20"/>
              </a:solidFill>
              <a:effectLst/>
              <a:latin typeface="Gill Sans MT" panose="020B0502020104020203" pitchFamily="34" charset="0"/>
              <a:ea typeface="Avenir LT Std 35 Light"/>
              <a:cs typeface="Avenir LT Std 35 Light"/>
            </a:endParaRPr>
          </a:p>
          <a:p>
            <a:pPr marL="342900" marR="0" lvl="0" indent="-342900">
              <a:lnSpc>
                <a:spcPct val="100000"/>
              </a:lnSpc>
              <a:spcBef>
                <a:spcPts val="0"/>
              </a:spcBef>
              <a:spcAft>
                <a:spcPts val="0"/>
              </a:spcAft>
              <a:buClr>
                <a:srgbClr val="231F20"/>
              </a:buClr>
              <a:buSzPts val="1000"/>
              <a:buFont typeface="Symbol" panose="05050102010706020507" pitchFamily="18" charset="2"/>
              <a:buChar char=""/>
            </a:pPr>
            <a:r>
              <a:rPr lang="en-US" sz="2000" spc="-115" dirty="0">
                <a:solidFill>
                  <a:srgbClr val="231F20"/>
                </a:solidFill>
                <a:effectLst/>
                <a:latin typeface="Gill Sans MT" panose="020B0502020104020203" pitchFamily="34" charset="0"/>
                <a:ea typeface="Times New Roman" panose="02020603050405020304" pitchFamily="18" charset="0"/>
                <a:cs typeface="Avenir LT Std 35 Light"/>
              </a:rPr>
              <a:t>On-the-job site physical, verbal or mental abuse. </a:t>
            </a:r>
            <a:endParaRPr lang="en-CA" sz="2000" spc="-115" dirty="0">
              <a:solidFill>
                <a:srgbClr val="231F20"/>
              </a:solidFill>
              <a:effectLst/>
              <a:latin typeface="Gill Sans MT" panose="020B0502020104020203" pitchFamily="34" charset="0"/>
              <a:ea typeface="Avenir LT Std 35 Light"/>
              <a:cs typeface="Avenir LT Std 35 Light"/>
            </a:endParaRPr>
          </a:p>
          <a:p>
            <a:pPr marL="342900" marR="0" lvl="0" indent="-342900">
              <a:lnSpc>
                <a:spcPct val="100000"/>
              </a:lnSpc>
              <a:spcBef>
                <a:spcPts val="0"/>
              </a:spcBef>
              <a:spcAft>
                <a:spcPts val="0"/>
              </a:spcAft>
              <a:buClr>
                <a:srgbClr val="231F20"/>
              </a:buClr>
              <a:buSzPts val="1000"/>
              <a:buFont typeface="Symbol" panose="05050102010706020507" pitchFamily="18" charset="2"/>
              <a:buChar char=""/>
            </a:pPr>
            <a:r>
              <a:rPr lang="en-CA" sz="2000" spc="-115" dirty="0">
                <a:solidFill>
                  <a:srgbClr val="231F20"/>
                </a:solidFill>
                <a:effectLst/>
                <a:latin typeface="Gill Sans MT" panose="020B0502020104020203" pitchFamily="34" charset="0"/>
                <a:ea typeface="Times New Roman" panose="02020603050405020304" pitchFamily="18" charset="0"/>
                <a:cs typeface="Avenir LT Std 35 Light"/>
              </a:rPr>
              <a:t>Difficulty with fitting in with colleagues. </a:t>
            </a:r>
            <a:endParaRPr lang="en-CA" sz="2000" spc="-115" dirty="0">
              <a:solidFill>
                <a:srgbClr val="231F20"/>
              </a:solidFill>
              <a:effectLst/>
              <a:latin typeface="Gill Sans MT" panose="020B0502020104020203" pitchFamily="34" charset="0"/>
              <a:ea typeface="Avenir LT Std 35 Light"/>
              <a:cs typeface="Avenir LT Std 35 Light"/>
            </a:endParaRPr>
          </a:p>
          <a:p>
            <a:pPr marL="342900" marR="0" lvl="0" indent="-342900">
              <a:lnSpc>
                <a:spcPct val="100000"/>
              </a:lnSpc>
              <a:spcBef>
                <a:spcPts val="0"/>
              </a:spcBef>
              <a:spcAft>
                <a:spcPts val="0"/>
              </a:spcAft>
              <a:buClr>
                <a:srgbClr val="231F20"/>
              </a:buClr>
              <a:buSzPts val="1000"/>
              <a:buFont typeface="Symbol" panose="05050102010706020507" pitchFamily="18" charset="2"/>
              <a:buChar char=""/>
            </a:pPr>
            <a:r>
              <a:rPr lang="en-CA" sz="2000" spc="-115" dirty="0">
                <a:solidFill>
                  <a:srgbClr val="231F20"/>
                </a:solidFill>
                <a:effectLst/>
                <a:latin typeface="Gill Sans MT" panose="020B0502020104020203" pitchFamily="34" charset="0"/>
                <a:ea typeface="Times New Roman" panose="02020603050405020304" pitchFamily="18" charset="0"/>
                <a:cs typeface="Avenir LT Std 35 Light"/>
              </a:rPr>
              <a:t>Being from a different racial or ethnic background (being non-white). Speaking a different language. </a:t>
            </a:r>
            <a:endParaRPr lang="en-CA" sz="2000" spc="-115" dirty="0">
              <a:solidFill>
                <a:srgbClr val="231F20"/>
              </a:solidFill>
              <a:effectLst/>
              <a:latin typeface="Gill Sans MT" panose="020B0502020104020203" pitchFamily="34" charset="0"/>
              <a:ea typeface="Avenir LT Std 35 Light"/>
              <a:cs typeface="Avenir LT Std 35 Light"/>
            </a:endParaRPr>
          </a:p>
          <a:p>
            <a:pPr marL="342900" marR="0" lvl="0" indent="-342900">
              <a:lnSpc>
                <a:spcPct val="100000"/>
              </a:lnSpc>
              <a:spcBef>
                <a:spcPts val="0"/>
              </a:spcBef>
              <a:spcAft>
                <a:spcPts val="0"/>
              </a:spcAft>
              <a:buClr>
                <a:srgbClr val="231F20"/>
              </a:buClr>
              <a:buSzPts val="1000"/>
              <a:buFont typeface="Symbol" panose="05050102010706020507" pitchFamily="18" charset="2"/>
              <a:buChar char=""/>
            </a:pPr>
            <a:r>
              <a:rPr lang="en-CA" sz="2000" spc="-115" dirty="0">
                <a:solidFill>
                  <a:srgbClr val="231F20"/>
                </a:solidFill>
                <a:effectLst/>
                <a:latin typeface="Gill Sans MT" panose="020B0502020104020203" pitchFamily="34" charset="0"/>
                <a:ea typeface="Times New Roman" panose="02020603050405020304" pitchFamily="18" charset="0"/>
                <a:cs typeface="Avenir LT Std 35 Light"/>
              </a:rPr>
              <a:t>Discrimination by gender (i.e., being a woman in a male dominated industry) and/or sexual orientation. Sexual harassment.</a:t>
            </a:r>
            <a:endParaRPr lang="en-CA" sz="2000" spc="-115" dirty="0">
              <a:solidFill>
                <a:srgbClr val="231F20"/>
              </a:solidFill>
              <a:effectLst/>
              <a:latin typeface="Gill Sans MT" panose="020B0502020104020203" pitchFamily="34" charset="0"/>
              <a:ea typeface="Avenir LT Std 35 Light"/>
              <a:cs typeface="Avenir LT Std 35 Light"/>
            </a:endParaRPr>
          </a:p>
          <a:p>
            <a:pPr marL="0" marR="0">
              <a:lnSpc>
                <a:spcPct val="107000"/>
              </a:lnSpc>
              <a:spcBef>
                <a:spcPts val="0"/>
              </a:spcBef>
              <a:spcAft>
                <a:spcPts val="800"/>
              </a:spcAft>
            </a:pPr>
            <a:endParaRPr lang="en-CA" sz="1800" dirty="0">
              <a:effectLst/>
              <a:latin typeface="Avenir"/>
              <a:ea typeface="Yu Mincho" panose="02020400000000000000" pitchFamily="18" charset="-128"/>
              <a:cs typeface="Arial" panose="020B0604020202020204" pitchFamily="34" charset="0"/>
            </a:endParaRPr>
          </a:p>
          <a:p>
            <a:pPr marL="0" indent="0">
              <a:buNone/>
            </a:pPr>
            <a:endParaRPr lang="en-CA" dirty="0"/>
          </a:p>
        </p:txBody>
      </p:sp>
      <p:sp>
        <p:nvSpPr>
          <p:cNvPr id="4" name="Footer Placeholder 3">
            <a:extLst>
              <a:ext uri="{FF2B5EF4-FFF2-40B4-BE49-F238E27FC236}">
                <a16:creationId xmlns:a16="http://schemas.microsoft.com/office/drawing/2014/main" id="{59339196-07EA-B2EE-6F43-FE75087C2ABF}"/>
              </a:ext>
            </a:extLst>
          </p:cNvPr>
          <p:cNvSpPr>
            <a:spLocks noGrp="1"/>
          </p:cNvSpPr>
          <p:nvPr>
            <p:ph type="ftr" sz="quarter" idx="11"/>
          </p:nvPr>
        </p:nvSpPr>
        <p:spPr/>
        <p:txBody>
          <a:bodyPr/>
          <a:lstStyle/>
          <a:p>
            <a:r>
              <a:rPr lang="en-CA"/>
              <a:t>PBCTCO Convention 2023</a:t>
            </a:r>
            <a:endParaRPr lang="en-CA" dirty="0"/>
          </a:p>
        </p:txBody>
      </p:sp>
      <p:sp>
        <p:nvSpPr>
          <p:cNvPr id="5" name="Title 1">
            <a:extLst>
              <a:ext uri="{FF2B5EF4-FFF2-40B4-BE49-F238E27FC236}">
                <a16:creationId xmlns:a16="http://schemas.microsoft.com/office/drawing/2014/main" id="{42622415-0782-859D-FD4E-E04F975F093F}"/>
              </a:ext>
            </a:extLst>
          </p:cNvPr>
          <p:cNvSpPr>
            <a:spLocks noGrp="1"/>
          </p:cNvSpPr>
          <p:nvPr>
            <p:ph type="title"/>
          </p:nvPr>
        </p:nvSpPr>
        <p:spPr>
          <a:xfrm>
            <a:off x="466212" y="550867"/>
            <a:ext cx="8211575" cy="1286024"/>
          </a:xfrm>
        </p:spPr>
        <p:txBody>
          <a:bodyPr>
            <a:noAutofit/>
          </a:bodyPr>
          <a:lstStyle/>
          <a:p>
            <a:pPr algn="ctr"/>
            <a:r>
              <a:rPr lang="en-CA" sz="4000" dirty="0">
                <a:effectLst/>
                <a:latin typeface="Gill Sans MT" panose="020B0502020104020203" pitchFamily="34" charset="0"/>
                <a:ea typeface="Yu Mincho" panose="02020400000000000000" pitchFamily="18" charset="-128"/>
                <a:cs typeface="Arial" panose="020B0604020202020204" pitchFamily="34" charset="0"/>
              </a:rPr>
              <a:t>Five </a:t>
            </a:r>
            <a:r>
              <a:rPr lang="en-CA" sz="4000" dirty="0">
                <a:latin typeface="Gill Sans MT" panose="020B0502020104020203" pitchFamily="34" charset="0"/>
                <a:ea typeface="Yu Mincho" panose="02020400000000000000" pitchFamily="18" charset="-128"/>
                <a:cs typeface="Arial" panose="020B0604020202020204" pitchFamily="34" charset="0"/>
              </a:rPr>
              <a:t>D</a:t>
            </a:r>
            <a:r>
              <a:rPr lang="en-CA" sz="4000" dirty="0">
                <a:effectLst/>
                <a:latin typeface="Gill Sans MT" panose="020B0502020104020203" pitchFamily="34" charset="0"/>
                <a:ea typeface="Yu Mincho" panose="02020400000000000000" pitchFamily="18" charset="-128"/>
                <a:cs typeface="Arial" panose="020B0604020202020204" pitchFamily="34" charset="0"/>
              </a:rPr>
              <a:t>rivers of Drug Dependency</a:t>
            </a:r>
            <a:endParaRPr lang="en-CA" sz="4000" dirty="0">
              <a:latin typeface="Gill Sans MT" panose="020B0502020104020203" pitchFamily="34" charset="0"/>
            </a:endParaRPr>
          </a:p>
        </p:txBody>
      </p:sp>
    </p:spTree>
    <p:extLst>
      <p:ext uri="{BB962C8B-B14F-4D97-AF65-F5344CB8AC3E}">
        <p14:creationId xmlns:p14="http://schemas.microsoft.com/office/powerpoint/2010/main" val="3940782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7"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0"/>
            <a:ext cx="7461504"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5B2B9B-E8A5-EF16-067A-94585561713E}"/>
              </a:ext>
            </a:extLst>
          </p:cNvPr>
          <p:cNvSpPr>
            <a:spLocks noGrp="1"/>
          </p:cNvSpPr>
          <p:nvPr>
            <p:ph type="title"/>
          </p:nvPr>
        </p:nvSpPr>
        <p:spPr>
          <a:xfrm>
            <a:off x="1143000" y="2046986"/>
            <a:ext cx="6858000" cy="2764028"/>
          </a:xfrm>
        </p:spPr>
        <p:txBody>
          <a:bodyPr vert="horz" lIns="91440" tIns="45720" rIns="91440" bIns="45720" rtlCol="0" anchor="ctr">
            <a:normAutofit/>
          </a:bodyPr>
          <a:lstStyle/>
          <a:p>
            <a:pPr algn="ctr"/>
            <a:r>
              <a:rPr lang="en-US" sz="4000" kern="1200" dirty="0">
                <a:solidFill>
                  <a:schemeClr val="tx1"/>
                </a:solidFill>
                <a:latin typeface="Gill Sans MT" panose="020B0502020104020203" pitchFamily="34" charset="0"/>
              </a:rPr>
              <a:t>Workplace Barriers </a:t>
            </a:r>
          </a:p>
        </p:txBody>
      </p:sp>
      <p:sp>
        <p:nvSpPr>
          <p:cNvPr id="38"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5524786"/>
            <a:ext cx="356616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7D607CC5-6922-3F71-D31A-5E9E7FAFD69C}"/>
              </a:ext>
            </a:extLst>
          </p:cNvPr>
          <p:cNvSpPr>
            <a:spLocks noGrp="1"/>
          </p:cNvSpPr>
          <p:nvPr>
            <p:ph type="ftr" sz="quarter" idx="11"/>
          </p:nvPr>
        </p:nvSpPr>
        <p:spPr/>
        <p:txBody>
          <a:bodyPr/>
          <a:lstStyle/>
          <a:p>
            <a:r>
              <a:rPr lang="en-CA"/>
              <a:t>PBCTCO Convention 2023</a:t>
            </a:r>
            <a:endParaRPr lang="en-CA" dirty="0"/>
          </a:p>
        </p:txBody>
      </p:sp>
    </p:spTree>
    <p:extLst>
      <p:ext uri="{BB962C8B-B14F-4D97-AF65-F5344CB8AC3E}">
        <p14:creationId xmlns:p14="http://schemas.microsoft.com/office/powerpoint/2010/main" val="2988814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D1251D-7D7E-24C3-0953-450015227D6C}"/>
              </a:ext>
            </a:extLst>
          </p:cNvPr>
          <p:cNvSpPr>
            <a:spLocks noGrp="1"/>
          </p:cNvSpPr>
          <p:nvPr>
            <p:ph type="title"/>
          </p:nvPr>
        </p:nvSpPr>
        <p:spPr>
          <a:xfrm>
            <a:off x="-65303" y="552091"/>
            <a:ext cx="3707904" cy="5431536"/>
          </a:xfrm>
        </p:spPr>
        <p:txBody>
          <a:bodyPr>
            <a:normAutofit/>
          </a:bodyPr>
          <a:lstStyle/>
          <a:p>
            <a:r>
              <a:rPr lang="en-US" sz="4000" dirty="0">
                <a:latin typeface="Gill Sans MT" panose="020B0502020104020203" pitchFamily="34" charset="0"/>
              </a:rPr>
              <a:t>1. </a:t>
            </a:r>
            <a:br>
              <a:rPr lang="en-US" sz="4000" dirty="0">
                <a:latin typeface="Gill Sans MT" panose="020B0502020104020203" pitchFamily="34" charset="0"/>
              </a:rPr>
            </a:br>
            <a:r>
              <a:rPr lang="en-US" sz="4000" dirty="0">
                <a:latin typeface="Gill Sans MT" panose="020B0502020104020203" pitchFamily="34" charset="0"/>
              </a:rPr>
              <a:t>Stigma &amp; Compensation Landscape: </a:t>
            </a:r>
            <a:br>
              <a:rPr lang="en-US" sz="4000" dirty="0">
                <a:latin typeface="Gill Sans MT" panose="020B0502020104020203" pitchFamily="34" charset="0"/>
              </a:rPr>
            </a:br>
            <a:r>
              <a:rPr lang="en-US" sz="4000" dirty="0">
                <a:latin typeface="Gill Sans MT" panose="020B0502020104020203" pitchFamily="34" charset="0"/>
              </a:rPr>
              <a:t>Not Supportive</a:t>
            </a:r>
            <a:endParaRPr lang="en-CA" sz="4000" dirty="0">
              <a:latin typeface="Gill Sans MT" panose="020B0502020104020203" pitchFamily="34" charset="0"/>
            </a:endParaRP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9A2B479-60F4-41AA-E0A7-8C41F2DF6898}"/>
              </a:ext>
            </a:extLst>
          </p:cNvPr>
          <p:cNvSpPr>
            <a:spLocks noGrp="1"/>
          </p:cNvSpPr>
          <p:nvPr>
            <p:ph idx="1"/>
          </p:nvPr>
        </p:nvSpPr>
        <p:spPr>
          <a:xfrm>
            <a:off x="3933844" y="656691"/>
            <a:ext cx="4668251" cy="5544617"/>
          </a:xfrm>
        </p:spPr>
        <p:txBody>
          <a:bodyPr anchor="ctr">
            <a:normAutofit fontScale="85000" lnSpcReduction="20000"/>
          </a:bodyPr>
          <a:lstStyle/>
          <a:p>
            <a:r>
              <a:rPr lang="en-US" sz="2600" dirty="0">
                <a:latin typeface="Gill Sans MT" panose="020B0502020104020203" pitchFamily="34" charset="0"/>
              </a:rPr>
              <a:t>Many construction workers do not report “wear and tear injuries” due to stigma and fear of employer retaliation.</a:t>
            </a:r>
          </a:p>
          <a:p>
            <a:endParaRPr lang="en-US" sz="2600" dirty="0">
              <a:latin typeface="Gill Sans MT" panose="020B0502020104020203" pitchFamily="34" charset="0"/>
            </a:endParaRPr>
          </a:p>
          <a:p>
            <a:r>
              <a:rPr lang="en-US" sz="2600" dirty="0">
                <a:latin typeface="Gill Sans MT" panose="020B0502020104020203" pitchFamily="34" charset="0"/>
              </a:rPr>
              <a:t>Even when “wear and tear” injuries are reported to a compensation provider, they are routinely denied.</a:t>
            </a:r>
          </a:p>
          <a:p>
            <a:endParaRPr lang="en-US" sz="2600" dirty="0">
              <a:latin typeface="Gill Sans MT" panose="020B0502020104020203" pitchFamily="34" charset="0"/>
            </a:endParaRPr>
          </a:p>
          <a:p>
            <a:r>
              <a:rPr lang="en-CA" sz="2600" dirty="0">
                <a:latin typeface="Gill Sans MT" panose="020B0502020104020203" pitchFamily="34" charset="0"/>
                <a:ea typeface="Times New Roman" panose="02020603050405020304" pitchFamily="18" charset="0"/>
              </a:rPr>
              <a:t>I</a:t>
            </a:r>
            <a:r>
              <a:rPr lang="en-CA" sz="2600" dirty="0">
                <a:effectLst/>
                <a:latin typeface="Gill Sans MT" panose="020B0502020104020203" pitchFamily="34" charset="0"/>
                <a:ea typeface="Times New Roman" panose="02020603050405020304" pitchFamily="18" charset="0"/>
              </a:rPr>
              <a:t>n Ontario, the Workers Safety and Insurance Board </a:t>
            </a:r>
            <a:r>
              <a:rPr lang="en-CA" sz="2600" dirty="0">
                <a:latin typeface="Gill Sans MT" panose="020B0502020104020203" pitchFamily="34" charset="0"/>
                <a:ea typeface="Times New Roman" panose="02020603050405020304" pitchFamily="18" charset="0"/>
              </a:rPr>
              <a:t>(</a:t>
            </a:r>
            <a:r>
              <a:rPr lang="en-CA" sz="2600" dirty="0">
                <a:effectLst/>
                <a:latin typeface="Gill Sans MT" panose="020B0502020104020203" pitchFamily="34" charset="0"/>
                <a:ea typeface="Times New Roman" panose="02020603050405020304" pitchFamily="18" charset="0"/>
              </a:rPr>
              <a:t>WSIB) continued aggressive approach to adjudication has created challenges when dealing with entitlement issues.</a:t>
            </a:r>
          </a:p>
          <a:p>
            <a:endParaRPr lang="en-US" sz="2600" dirty="0">
              <a:effectLst/>
              <a:latin typeface="Gill Sans MT" panose="020B0502020104020203" pitchFamily="34" charset="0"/>
              <a:ea typeface="Times New Roman" panose="02020603050405020304" pitchFamily="18" charset="0"/>
            </a:endParaRPr>
          </a:p>
          <a:p>
            <a:r>
              <a:rPr lang="en-US" sz="2600" dirty="0">
                <a:effectLst/>
                <a:latin typeface="Gill Sans MT" panose="020B0502020104020203" pitchFamily="34" charset="0"/>
                <a:ea typeface="Times New Roman" panose="02020603050405020304" pitchFamily="18" charset="0"/>
              </a:rPr>
              <a:t>Too often, gradual onset disablements are denied, even when all, or almost all, medical evidence supports work relatedness.</a:t>
            </a:r>
            <a:endParaRPr lang="en-CA" sz="2600" dirty="0">
              <a:effectLst/>
              <a:latin typeface="Gill Sans MT" panose="020B0502020104020203" pitchFamily="34" charset="0"/>
              <a:ea typeface="Times New Roman" panose="02020603050405020304" pitchFamily="18" charset="0"/>
            </a:endParaRPr>
          </a:p>
          <a:p>
            <a:endParaRPr lang="en-CA" sz="1800" dirty="0">
              <a:effectLst/>
              <a:latin typeface="Arial Narrow" panose="020B0606020202030204" pitchFamily="34" charset="0"/>
              <a:ea typeface="Times New Roman" panose="02020603050405020304" pitchFamily="18" charset="0"/>
            </a:endParaRPr>
          </a:p>
          <a:p>
            <a:endParaRPr lang="en-CA" sz="1800" dirty="0">
              <a:latin typeface="Arial Narrow" panose="020B0606020202030204" pitchFamily="34" charset="0"/>
            </a:endParaRPr>
          </a:p>
        </p:txBody>
      </p:sp>
      <p:sp>
        <p:nvSpPr>
          <p:cNvPr id="4" name="Footer Placeholder 3">
            <a:extLst>
              <a:ext uri="{FF2B5EF4-FFF2-40B4-BE49-F238E27FC236}">
                <a16:creationId xmlns:a16="http://schemas.microsoft.com/office/drawing/2014/main" id="{449DF488-B866-B47E-9905-C58739CAA271}"/>
              </a:ext>
            </a:extLst>
          </p:cNvPr>
          <p:cNvSpPr>
            <a:spLocks noGrp="1"/>
          </p:cNvSpPr>
          <p:nvPr>
            <p:ph type="ftr" sz="quarter" idx="11"/>
          </p:nvPr>
        </p:nvSpPr>
        <p:spPr/>
        <p:txBody>
          <a:bodyPr/>
          <a:lstStyle/>
          <a:p>
            <a:r>
              <a:rPr lang="en-CA"/>
              <a:t>PBCTCO Convention 2023</a:t>
            </a:r>
            <a:endParaRPr lang="en-CA" dirty="0"/>
          </a:p>
        </p:txBody>
      </p:sp>
    </p:spTree>
    <p:extLst>
      <p:ext uri="{BB962C8B-B14F-4D97-AF65-F5344CB8AC3E}">
        <p14:creationId xmlns:p14="http://schemas.microsoft.com/office/powerpoint/2010/main" val="3625561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D1251D-7D7E-24C3-0953-450015227D6C}"/>
              </a:ext>
            </a:extLst>
          </p:cNvPr>
          <p:cNvSpPr>
            <a:spLocks noGrp="1"/>
          </p:cNvSpPr>
          <p:nvPr>
            <p:ph type="title"/>
          </p:nvPr>
        </p:nvSpPr>
        <p:spPr>
          <a:xfrm>
            <a:off x="-85414" y="552091"/>
            <a:ext cx="3680470" cy="5431536"/>
          </a:xfrm>
        </p:spPr>
        <p:txBody>
          <a:bodyPr>
            <a:normAutofit/>
          </a:bodyPr>
          <a:lstStyle/>
          <a:p>
            <a:r>
              <a:rPr lang="en-US" sz="4000" dirty="0">
                <a:latin typeface="Gill Sans MT" panose="020B0502020104020203" pitchFamily="34" charset="0"/>
              </a:rPr>
              <a:t>1. </a:t>
            </a:r>
            <a:br>
              <a:rPr lang="en-US" sz="4000" dirty="0">
                <a:latin typeface="Gill Sans MT" panose="020B0502020104020203" pitchFamily="34" charset="0"/>
              </a:rPr>
            </a:br>
            <a:r>
              <a:rPr lang="en-US" sz="4000" dirty="0">
                <a:latin typeface="Gill Sans MT" panose="020B0502020104020203" pitchFamily="34" charset="0"/>
              </a:rPr>
              <a:t>Stigma &amp; Compensation Landscape: Not Supportive</a:t>
            </a:r>
            <a:endParaRPr lang="en-CA" sz="4000" dirty="0">
              <a:latin typeface="Gill Sans MT" panose="020B0502020104020203" pitchFamily="34" charset="0"/>
            </a:endParaRP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9A2B479-60F4-41AA-E0A7-8C41F2DF6898}"/>
              </a:ext>
            </a:extLst>
          </p:cNvPr>
          <p:cNvSpPr>
            <a:spLocks noGrp="1"/>
          </p:cNvSpPr>
          <p:nvPr>
            <p:ph idx="1"/>
          </p:nvPr>
        </p:nvSpPr>
        <p:spPr>
          <a:xfrm>
            <a:off x="3779912" y="836712"/>
            <a:ext cx="4668251" cy="5719568"/>
          </a:xfrm>
        </p:spPr>
        <p:txBody>
          <a:bodyPr anchor="ctr">
            <a:normAutofit fontScale="92500" lnSpcReduction="20000"/>
          </a:bodyPr>
          <a:lstStyle/>
          <a:p>
            <a:pPr marR="0" lvl="0">
              <a:spcBef>
                <a:spcPts val="0"/>
              </a:spcBef>
              <a:spcAft>
                <a:spcPts val="0"/>
              </a:spcAft>
            </a:pPr>
            <a:r>
              <a:rPr lang="en-CA" sz="2400" dirty="0">
                <a:effectLst/>
                <a:latin typeface="Gill Sans MT" panose="020B0502020104020203" pitchFamily="34" charset="0"/>
                <a:ea typeface="Times New Roman" panose="02020603050405020304" pitchFamily="18" charset="0"/>
              </a:rPr>
              <a:t>Attributing ongoing symptoms to a pre-existing condition has become the main tool to limit benefits for work-related injuries. </a:t>
            </a:r>
          </a:p>
          <a:p>
            <a:pPr marL="514350" marR="0" indent="-285750">
              <a:spcBef>
                <a:spcPts val="0"/>
              </a:spcBef>
              <a:spcAft>
                <a:spcPts val="0"/>
              </a:spcAft>
            </a:pPr>
            <a:endParaRPr lang="en-CA" sz="2400" dirty="0">
              <a:effectLst/>
              <a:latin typeface="Gill Sans MT" panose="020B0502020104020203" pitchFamily="34" charset="0"/>
              <a:ea typeface="Times New Roman" panose="02020603050405020304" pitchFamily="18" charset="0"/>
            </a:endParaRPr>
          </a:p>
          <a:p>
            <a:pPr marR="0" lvl="0">
              <a:spcBef>
                <a:spcPts val="0"/>
              </a:spcBef>
              <a:spcAft>
                <a:spcPts val="0"/>
              </a:spcAft>
            </a:pPr>
            <a:r>
              <a:rPr lang="en-US" sz="2400" dirty="0">
                <a:latin typeface="Gill Sans MT" panose="020B0502020104020203" pitchFamily="34" charset="0"/>
                <a:ea typeface="Times New Roman" panose="02020603050405020304" pitchFamily="18" charset="0"/>
              </a:rPr>
              <a:t>WSIB</a:t>
            </a:r>
            <a:r>
              <a:rPr lang="en-US" sz="2400" dirty="0">
                <a:effectLst/>
                <a:latin typeface="Gill Sans MT" panose="020B0502020104020203" pitchFamily="34" charset="0"/>
                <a:ea typeface="Times New Roman" panose="02020603050405020304" pitchFamily="18" charset="0"/>
              </a:rPr>
              <a:t> has regularly denied ongoing entitlement where workers have not recovered from a strain or musculoskeletal injury within the “expected” recovery time.</a:t>
            </a:r>
          </a:p>
          <a:p>
            <a:pPr marR="0" lvl="0">
              <a:spcBef>
                <a:spcPts val="0"/>
              </a:spcBef>
              <a:spcAft>
                <a:spcPts val="0"/>
              </a:spcAft>
            </a:pPr>
            <a:endParaRPr lang="en-US" sz="2400" dirty="0">
              <a:latin typeface="Gill Sans MT" panose="020B0502020104020203" pitchFamily="34" charset="0"/>
              <a:ea typeface="Times New Roman" panose="02020603050405020304" pitchFamily="18" charset="0"/>
            </a:endParaRPr>
          </a:p>
          <a:p>
            <a:pPr marR="0" lvl="0">
              <a:spcBef>
                <a:spcPts val="0"/>
              </a:spcBef>
              <a:spcAft>
                <a:spcPts val="0"/>
              </a:spcAft>
            </a:pPr>
            <a:endParaRPr lang="en-CA" sz="2400" dirty="0">
              <a:effectLst/>
              <a:latin typeface="Gill Sans MT" panose="020B0502020104020203" pitchFamily="34" charset="0"/>
              <a:ea typeface="Times New Roman" panose="02020603050405020304" pitchFamily="18" charset="0"/>
            </a:endParaRPr>
          </a:p>
          <a:p>
            <a:pPr marR="0" lvl="0">
              <a:spcBef>
                <a:spcPts val="0"/>
              </a:spcBef>
              <a:spcAft>
                <a:spcPts val="0"/>
              </a:spcAft>
            </a:pPr>
            <a:r>
              <a:rPr lang="en-US" sz="2400" dirty="0">
                <a:effectLst/>
                <a:latin typeface="Gill Sans MT" panose="020B0502020104020203" pitchFamily="34" charset="0"/>
                <a:ea typeface="Times New Roman" panose="02020603050405020304" pitchFamily="18" charset="0"/>
              </a:rPr>
              <a:t>Older workers have been especially hard hit</a:t>
            </a:r>
            <a:r>
              <a:rPr lang="en-US" sz="2400" dirty="0">
                <a:latin typeface="Gill Sans MT" panose="020B0502020104020203" pitchFamily="34" charset="0"/>
                <a:ea typeface="Times New Roman" panose="02020603050405020304" pitchFamily="18" charset="0"/>
              </a:rPr>
              <a:t>. WSIB </a:t>
            </a:r>
            <a:r>
              <a:rPr lang="en-US" sz="2400" dirty="0">
                <a:effectLst/>
                <a:latin typeface="Gill Sans MT" panose="020B0502020104020203" pitchFamily="34" charset="0"/>
                <a:ea typeface="Times New Roman" panose="02020603050405020304" pitchFamily="18" charset="0"/>
              </a:rPr>
              <a:t>tells these workers their injuries should have healed and blames any ongoing symptoms on age-related degeneration.</a:t>
            </a:r>
          </a:p>
          <a:p>
            <a:pPr marR="0" lvl="0">
              <a:spcBef>
                <a:spcPts val="0"/>
              </a:spcBef>
              <a:spcAft>
                <a:spcPts val="0"/>
              </a:spcAft>
            </a:pPr>
            <a:endParaRPr lang="en-US" sz="2400" dirty="0">
              <a:latin typeface="Gill Sans MT" panose="020B0502020104020203" pitchFamily="34" charset="0"/>
              <a:ea typeface="Times New Roman" panose="02020603050405020304" pitchFamily="18" charset="0"/>
            </a:endParaRPr>
          </a:p>
          <a:p>
            <a:pPr marR="0" lvl="0">
              <a:spcBef>
                <a:spcPts val="0"/>
              </a:spcBef>
              <a:spcAft>
                <a:spcPts val="0"/>
              </a:spcAft>
            </a:pPr>
            <a:r>
              <a:rPr lang="en-US" sz="2400" dirty="0">
                <a:latin typeface="Gill Sans MT" panose="020B0502020104020203" pitchFamily="34" charset="0"/>
                <a:ea typeface="Times New Roman" panose="02020603050405020304" pitchFamily="18" charset="0"/>
              </a:rPr>
              <a:t>Result:  Workers do not claim for benefits, and they struggle with pain. Which often leads to substance use.</a:t>
            </a:r>
          </a:p>
          <a:p>
            <a:pPr marL="342900" marR="0" lvl="0" indent="-342900">
              <a:spcBef>
                <a:spcPts val="0"/>
              </a:spcBef>
              <a:spcAft>
                <a:spcPts val="0"/>
              </a:spcAft>
              <a:buFont typeface="Times New Roman" panose="02020603050405020304" pitchFamily="18" charset="0"/>
              <a:buChar char="-"/>
            </a:pPr>
            <a:endParaRPr lang="en-CA" sz="1600" dirty="0">
              <a:effectLst/>
              <a:latin typeface="Times New Roman" panose="02020603050405020304" pitchFamily="18" charset="0"/>
              <a:ea typeface="Times New Roman" panose="02020603050405020304" pitchFamily="18" charset="0"/>
            </a:endParaRPr>
          </a:p>
          <a:p>
            <a:endParaRPr lang="en-CA" sz="1600" dirty="0">
              <a:effectLst/>
              <a:latin typeface="Arial Narrow" panose="020B0606020202030204" pitchFamily="34" charset="0"/>
              <a:ea typeface="Times New Roman" panose="02020603050405020304" pitchFamily="18" charset="0"/>
            </a:endParaRPr>
          </a:p>
          <a:p>
            <a:endParaRPr lang="en-CA" sz="1600" dirty="0">
              <a:latin typeface="Arial Narrow" panose="020B0606020202030204" pitchFamily="34" charset="0"/>
            </a:endParaRPr>
          </a:p>
        </p:txBody>
      </p:sp>
      <p:sp>
        <p:nvSpPr>
          <p:cNvPr id="4" name="Footer Placeholder 3">
            <a:extLst>
              <a:ext uri="{FF2B5EF4-FFF2-40B4-BE49-F238E27FC236}">
                <a16:creationId xmlns:a16="http://schemas.microsoft.com/office/drawing/2014/main" id="{EDA8A322-AB5F-1F25-4BAA-4E292DEDEA08}"/>
              </a:ext>
            </a:extLst>
          </p:cNvPr>
          <p:cNvSpPr>
            <a:spLocks noGrp="1"/>
          </p:cNvSpPr>
          <p:nvPr>
            <p:ph type="ftr" sz="quarter" idx="11"/>
          </p:nvPr>
        </p:nvSpPr>
        <p:spPr/>
        <p:txBody>
          <a:bodyPr/>
          <a:lstStyle/>
          <a:p>
            <a:r>
              <a:rPr lang="en-CA"/>
              <a:t>PBCTCO Convention 2023</a:t>
            </a:r>
            <a:endParaRPr lang="en-CA" dirty="0"/>
          </a:p>
        </p:txBody>
      </p:sp>
    </p:spTree>
    <p:extLst>
      <p:ext uri="{BB962C8B-B14F-4D97-AF65-F5344CB8AC3E}">
        <p14:creationId xmlns:p14="http://schemas.microsoft.com/office/powerpoint/2010/main" val="3446370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D1251D-7D7E-24C3-0953-450015227D6C}"/>
              </a:ext>
            </a:extLst>
          </p:cNvPr>
          <p:cNvSpPr>
            <a:spLocks noGrp="1"/>
          </p:cNvSpPr>
          <p:nvPr>
            <p:ph type="title"/>
          </p:nvPr>
        </p:nvSpPr>
        <p:spPr>
          <a:xfrm>
            <a:off x="-85414" y="552091"/>
            <a:ext cx="3680470" cy="5431536"/>
          </a:xfrm>
        </p:spPr>
        <p:txBody>
          <a:bodyPr>
            <a:normAutofit/>
          </a:bodyPr>
          <a:lstStyle/>
          <a:p>
            <a:r>
              <a:rPr lang="en-US" sz="4000" dirty="0">
                <a:latin typeface="Gill Sans MT" panose="020B0502020104020203" pitchFamily="34" charset="0"/>
              </a:rPr>
              <a:t>1. </a:t>
            </a:r>
            <a:br>
              <a:rPr lang="en-US" sz="4000" dirty="0">
                <a:latin typeface="Gill Sans MT" panose="020B0502020104020203" pitchFamily="34" charset="0"/>
              </a:rPr>
            </a:br>
            <a:r>
              <a:rPr lang="en-US" sz="4000" dirty="0">
                <a:latin typeface="Gill Sans MT" panose="020B0502020104020203" pitchFamily="34" charset="0"/>
              </a:rPr>
              <a:t>Stigma &amp; Compensation Landscape: Not Supportive</a:t>
            </a:r>
            <a:endParaRPr lang="en-CA" sz="4000" dirty="0">
              <a:latin typeface="Gill Sans MT" panose="020B0502020104020203" pitchFamily="34" charset="0"/>
            </a:endParaRP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9A2B479-60F4-41AA-E0A7-8C41F2DF6898}"/>
              </a:ext>
            </a:extLst>
          </p:cNvPr>
          <p:cNvSpPr>
            <a:spLocks noGrp="1"/>
          </p:cNvSpPr>
          <p:nvPr>
            <p:ph idx="1"/>
          </p:nvPr>
        </p:nvSpPr>
        <p:spPr>
          <a:xfrm>
            <a:off x="3779912" y="836712"/>
            <a:ext cx="4668251" cy="5719568"/>
          </a:xfrm>
        </p:spPr>
        <p:txBody>
          <a:bodyPr anchor="ctr">
            <a:normAutofit/>
          </a:bodyPr>
          <a:lstStyle/>
          <a:p>
            <a:pPr marL="342900" marR="0" lvl="0" indent="-342900">
              <a:spcBef>
                <a:spcPts val="0"/>
              </a:spcBef>
              <a:spcAft>
                <a:spcPts val="0"/>
              </a:spcAft>
              <a:buFont typeface="Times New Roman" panose="02020603050405020304" pitchFamily="18" charset="0"/>
              <a:buChar char="-"/>
            </a:pPr>
            <a:endParaRPr lang="en-CA" sz="1600" dirty="0">
              <a:effectLst/>
              <a:latin typeface="Times New Roman" panose="02020603050405020304" pitchFamily="18" charset="0"/>
              <a:ea typeface="Times New Roman" panose="02020603050405020304" pitchFamily="18" charset="0"/>
            </a:endParaRPr>
          </a:p>
          <a:p>
            <a:endParaRPr lang="en-CA" sz="1600" dirty="0">
              <a:effectLst/>
              <a:latin typeface="Arial Narrow" panose="020B0606020202030204" pitchFamily="34" charset="0"/>
              <a:ea typeface="Times New Roman" panose="02020603050405020304" pitchFamily="18" charset="0"/>
            </a:endParaRPr>
          </a:p>
          <a:p>
            <a:endParaRPr lang="en-CA" sz="1600" dirty="0">
              <a:latin typeface="Arial Narrow" panose="020B0606020202030204" pitchFamily="34" charset="0"/>
            </a:endParaRPr>
          </a:p>
        </p:txBody>
      </p:sp>
      <p:sp>
        <p:nvSpPr>
          <p:cNvPr id="4" name="Footer Placeholder 3">
            <a:extLst>
              <a:ext uri="{FF2B5EF4-FFF2-40B4-BE49-F238E27FC236}">
                <a16:creationId xmlns:a16="http://schemas.microsoft.com/office/drawing/2014/main" id="{EDA8A322-AB5F-1F25-4BAA-4E292DEDEA08}"/>
              </a:ext>
            </a:extLst>
          </p:cNvPr>
          <p:cNvSpPr>
            <a:spLocks noGrp="1"/>
          </p:cNvSpPr>
          <p:nvPr>
            <p:ph type="ftr" sz="quarter" idx="11"/>
          </p:nvPr>
        </p:nvSpPr>
        <p:spPr/>
        <p:txBody>
          <a:bodyPr/>
          <a:lstStyle/>
          <a:p>
            <a:r>
              <a:rPr lang="en-CA"/>
              <a:t>PBCTCO Convention 2023</a:t>
            </a:r>
            <a:endParaRPr lang="en-CA" dirty="0"/>
          </a:p>
        </p:txBody>
      </p:sp>
      <p:sp>
        <p:nvSpPr>
          <p:cNvPr id="6" name="TextBox 5">
            <a:extLst>
              <a:ext uri="{FF2B5EF4-FFF2-40B4-BE49-F238E27FC236}">
                <a16:creationId xmlns:a16="http://schemas.microsoft.com/office/drawing/2014/main" id="{455DAD8C-61B6-B85D-0315-24B8B903AE28}"/>
              </a:ext>
            </a:extLst>
          </p:cNvPr>
          <p:cNvSpPr txBox="1"/>
          <p:nvPr/>
        </p:nvSpPr>
        <p:spPr>
          <a:xfrm>
            <a:off x="4007571" y="645190"/>
            <a:ext cx="4721628" cy="5509200"/>
          </a:xfrm>
          <a:prstGeom prst="rect">
            <a:avLst/>
          </a:prstGeom>
          <a:noFill/>
        </p:spPr>
        <p:txBody>
          <a:bodyPr wrap="square">
            <a:spAutoFit/>
          </a:bodyPr>
          <a:lstStyle/>
          <a:p>
            <a:pPr marL="342900" marR="0" lvl="0" indent="-342900">
              <a:spcBef>
                <a:spcPts val="0"/>
              </a:spcBef>
              <a:spcAft>
                <a:spcPts val="0"/>
              </a:spcAft>
              <a:buFont typeface="Arial" panose="020B0604020202020204" pitchFamily="34" charset="0"/>
              <a:buChar char="•"/>
            </a:pPr>
            <a:r>
              <a:rPr lang="en-CA" sz="2200" dirty="0">
                <a:effectLst/>
                <a:latin typeface="Gill Sans MT" panose="020B0502020104020203" pitchFamily="34" charset="0"/>
                <a:ea typeface="Times New Roman" panose="02020603050405020304" pitchFamily="18" charset="0"/>
              </a:rPr>
              <a:t>WSIB Adjudicators do not take the time to interview the inured worker, take the time to understand the tasks performed, or equipment used.</a:t>
            </a:r>
          </a:p>
          <a:p>
            <a:pPr marR="0" lvl="0">
              <a:spcBef>
                <a:spcPts val="0"/>
              </a:spcBef>
              <a:spcAft>
                <a:spcPts val="0"/>
              </a:spcAft>
            </a:pPr>
            <a:endParaRPr lang="en-CA" sz="2200" dirty="0">
              <a:latin typeface="Gill Sans MT" panose="020B0502020104020203" pitchFamily="34"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CA" sz="2200" dirty="0">
                <a:effectLst/>
                <a:latin typeface="Gill Sans MT" panose="020B0502020104020203" pitchFamily="34" charset="0"/>
                <a:ea typeface="Times New Roman" panose="02020603050405020304" pitchFamily="18" charset="0"/>
              </a:rPr>
              <a:t>Often previous claims are ignored or used against the injured worker.  </a:t>
            </a:r>
          </a:p>
          <a:p>
            <a:pPr marR="0" lvl="0">
              <a:spcBef>
                <a:spcPts val="0"/>
              </a:spcBef>
              <a:spcAft>
                <a:spcPts val="0"/>
              </a:spcAft>
            </a:pPr>
            <a:endParaRPr lang="en-CA" sz="2200" dirty="0">
              <a:latin typeface="Gill Sans MT" panose="020B0502020104020203" pitchFamily="34"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CA" sz="2200" dirty="0">
                <a:effectLst/>
                <a:latin typeface="Gill Sans MT" panose="020B0502020104020203" pitchFamily="34" charset="0"/>
                <a:ea typeface="Times New Roman" panose="02020603050405020304" pitchFamily="18" charset="0"/>
              </a:rPr>
              <a:t>Loopholes such as timelines to file etc. </a:t>
            </a:r>
          </a:p>
          <a:p>
            <a:pPr marR="0" lvl="0">
              <a:spcBef>
                <a:spcPts val="0"/>
              </a:spcBef>
              <a:spcAft>
                <a:spcPts val="0"/>
              </a:spcAft>
            </a:pPr>
            <a:endParaRPr lang="en-CA" sz="2200" dirty="0">
              <a:latin typeface="Gill Sans MT" panose="020B0502020104020203" pitchFamily="34"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CA" sz="2200" dirty="0">
                <a:effectLst/>
                <a:latin typeface="Gill Sans MT" panose="020B0502020104020203" pitchFamily="34" charset="0"/>
                <a:ea typeface="Times New Roman" panose="02020603050405020304" pitchFamily="18" charset="0"/>
              </a:rPr>
              <a:t>Claims denied based on ignorance of Adjudicator.  </a:t>
            </a:r>
          </a:p>
          <a:p>
            <a:pPr marL="342900" marR="0" lvl="0" indent="-342900">
              <a:spcBef>
                <a:spcPts val="0"/>
              </a:spcBef>
              <a:spcAft>
                <a:spcPts val="0"/>
              </a:spcAft>
              <a:buFont typeface="Arial" panose="020B0604020202020204" pitchFamily="34" charset="0"/>
              <a:buChar char="•"/>
            </a:pPr>
            <a:r>
              <a:rPr lang="en-CA" sz="2200" dirty="0">
                <a:latin typeface="Gill Sans MT" panose="020B0502020104020203" pitchFamily="34" charset="0"/>
                <a:ea typeface="Times New Roman" panose="02020603050405020304" pitchFamily="18" charset="0"/>
              </a:rPr>
              <a:t>WSIB process is designed to be frustrating, and tedious so workers will not file/drop their claim</a:t>
            </a:r>
            <a:endParaRPr lang="en-CA" sz="2200" dirty="0">
              <a:effectLst/>
              <a:latin typeface="Gill Sans MT" panose="020B0502020104020203" pitchFamily="34" charset="0"/>
              <a:ea typeface="Times New Roman" panose="02020603050405020304" pitchFamily="18" charset="0"/>
            </a:endParaRPr>
          </a:p>
        </p:txBody>
      </p:sp>
    </p:spTree>
    <p:extLst>
      <p:ext uri="{BB962C8B-B14F-4D97-AF65-F5344CB8AC3E}">
        <p14:creationId xmlns:p14="http://schemas.microsoft.com/office/powerpoint/2010/main" val="746585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3D3AFE-E718-0331-0810-0872189BED5C}"/>
              </a:ext>
            </a:extLst>
          </p:cNvPr>
          <p:cNvSpPr>
            <a:spLocks noGrp="1"/>
          </p:cNvSpPr>
          <p:nvPr>
            <p:ph type="title"/>
          </p:nvPr>
        </p:nvSpPr>
        <p:spPr>
          <a:xfrm>
            <a:off x="323528" y="548640"/>
            <a:ext cx="3008053" cy="5431536"/>
          </a:xfrm>
        </p:spPr>
        <p:txBody>
          <a:bodyPr>
            <a:normAutofit/>
          </a:bodyPr>
          <a:lstStyle/>
          <a:p>
            <a:r>
              <a:rPr lang="en-US" sz="4000" dirty="0">
                <a:latin typeface="Gill Sans MT" panose="020B0502020104020203" pitchFamily="34" charset="0"/>
              </a:rPr>
              <a:t>2. Reluctance of Workers to Report &amp; Seek Treatment</a:t>
            </a:r>
            <a:endParaRPr lang="en-CA" sz="4000" dirty="0">
              <a:latin typeface="Gill Sans MT" panose="020B0502020104020203" pitchFamily="34" charset="0"/>
            </a:endParaRP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261BD4D-85D4-F7F4-D703-CAFDCFD766EB}"/>
              </a:ext>
            </a:extLst>
          </p:cNvPr>
          <p:cNvSpPr>
            <a:spLocks noGrp="1"/>
          </p:cNvSpPr>
          <p:nvPr>
            <p:ph idx="1"/>
          </p:nvPr>
        </p:nvSpPr>
        <p:spPr>
          <a:xfrm>
            <a:off x="3844813" y="552091"/>
            <a:ext cx="4668251" cy="5431536"/>
          </a:xfrm>
        </p:spPr>
        <p:txBody>
          <a:bodyPr anchor="ctr">
            <a:normAutofit/>
          </a:bodyPr>
          <a:lstStyle/>
          <a:p>
            <a:r>
              <a:rPr lang="en-US" sz="2400" dirty="0">
                <a:latin typeface="Gill Sans MT" panose="020B0502020104020203" pitchFamily="34" charset="0"/>
              </a:rPr>
              <a:t>The social stigma and potential for job loss if opioid use (whether legal or illicit) becomes known to co-workers and supervisors. </a:t>
            </a:r>
          </a:p>
          <a:p>
            <a:endParaRPr lang="en-US" sz="2400" dirty="0">
              <a:latin typeface="Gill Sans MT" panose="020B0502020104020203" pitchFamily="34" charset="0"/>
            </a:endParaRPr>
          </a:p>
          <a:p>
            <a:r>
              <a:rPr lang="en-US" sz="2400" dirty="0">
                <a:latin typeface="Gill Sans MT" panose="020B0502020104020203" pitchFamily="34" charset="0"/>
              </a:rPr>
              <a:t>A major issue in the construction sector is the underreporting of injuries.</a:t>
            </a:r>
          </a:p>
          <a:p>
            <a:endParaRPr lang="en-US" sz="2400" dirty="0">
              <a:latin typeface="Gill Sans MT" panose="020B0502020104020203" pitchFamily="34" charset="0"/>
            </a:endParaRPr>
          </a:p>
          <a:p>
            <a:r>
              <a:rPr lang="en-US" sz="2400" dirty="0">
                <a:latin typeface="Gill Sans MT" panose="020B0502020104020203" pitchFamily="34" charset="0"/>
              </a:rPr>
              <a:t>The underreporting of injuries further obscures the relationship between workplace physical demands, pain, and opioid use. </a:t>
            </a:r>
          </a:p>
          <a:p>
            <a:endParaRPr lang="en-CA" sz="2200" dirty="0">
              <a:latin typeface="Gill Sans MT" panose="020B0502020104020203" pitchFamily="34" charset="0"/>
            </a:endParaRPr>
          </a:p>
        </p:txBody>
      </p:sp>
      <p:sp>
        <p:nvSpPr>
          <p:cNvPr id="4" name="Footer Placeholder 3">
            <a:extLst>
              <a:ext uri="{FF2B5EF4-FFF2-40B4-BE49-F238E27FC236}">
                <a16:creationId xmlns:a16="http://schemas.microsoft.com/office/drawing/2014/main" id="{B488169F-9BC0-AAA3-852C-F6593893909D}"/>
              </a:ext>
            </a:extLst>
          </p:cNvPr>
          <p:cNvSpPr>
            <a:spLocks noGrp="1"/>
          </p:cNvSpPr>
          <p:nvPr>
            <p:ph type="ftr" sz="quarter" idx="11"/>
          </p:nvPr>
        </p:nvSpPr>
        <p:spPr/>
        <p:txBody>
          <a:bodyPr/>
          <a:lstStyle/>
          <a:p>
            <a:r>
              <a:rPr lang="en-CA"/>
              <a:t>PBCTCO Convention 2023</a:t>
            </a:r>
            <a:endParaRPr lang="en-CA" dirty="0"/>
          </a:p>
        </p:txBody>
      </p:sp>
    </p:spTree>
    <p:extLst>
      <p:ext uri="{BB962C8B-B14F-4D97-AF65-F5344CB8AC3E}">
        <p14:creationId xmlns:p14="http://schemas.microsoft.com/office/powerpoint/2010/main" val="463231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3D3AFE-E718-0331-0810-0872189BED5C}"/>
              </a:ext>
            </a:extLst>
          </p:cNvPr>
          <p:cNvSpPr>
            <a:spLocks noGrp="1"/>
          </p:cNvSpPr>
          <p:nvPr>
            <p:ph type="title"/>
          </p:nvPr>
        </p:nvSpPr>
        <p:spPr>
          <a:xfrm>
            <a:off x="467544" y="548640"/>
            <a:ext cx="2864037" cy="5431536"/>
          </a:xfrm>
        </p:spPr>
        <p:txBody>
          <a:bodyPr>
            <a:normAutofit/>
          </a:bodyPr>
          <a:lstStyle/>
          <a:p>
            <a:r>
              <a:rPr lang="en-US" sz="4000" dirty="0">
                <a:latin typeface="Gill Sans MT" panose="020B0502020104020203" pitchFamily="34" charset="0"/>
              </a:rPr>
              <a:t>2. Reluctance of Workers to Report &amp; Seek Treatment</a:t>
            </a:r>
            <a:endParaRPr lang="en-CA" sz="4000" dirty="0">
              <a:latin typeface="Gill Sans MT" panose="020B0502020104020203" pitchFamily="34" charset="0"/>
            </a:endParaRP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261BD4D-85D4-F7F4-D703-CAFDCFD766EB}"/>
              </a:ext>
            </a:extLst>
          </p:cNvPr>
          <p:cNvSpPr>
            <a:spLocks noGrp="1"/>
          </p:cNvSpPr>
          <p:nvPr>
            <p:ph idx="1"/>
          </p:nvPr>
        </p:nvSpPr>
        <p:spPr>
          <a:xfrm>
            <a:off x="3844813" y="552091"/>
            <a:ext cx="4975659" cy="5431536"/>
          </a:xfrm>
        </p:spPr>
        <p:txBody>
          <a:bodyPr anchor="ctr">
            <a:normAutofit/>
          </a:bodyPr>
          <a:lstStyle/>
          <a:p>
            <a:r>
              <a:rPr lang="en-US" sz="2400" dirty="0">
                <a:latin typeface="Gill Sans MT" panose="020B0502020104020203" pitchFamily="34" charset="0"/>
              </a:rPr>
              <a:t>The fact WSIB routinely denies “wear and tear injuries”, coupled with the under reporting has created </a:t>
            </a:r>
            <a:r>
              <a:rPr lang="en-US" sz="2400" b="1" dirty="0">
                <a:latin typeface="Gill Sans MT" panose="020B0502020104020203" pitchFamily="34" charset="0"/>
              </a:rPr>
              <a:t>landscape/environment </a:t>
            </a:r>
            <a:r>
              <a:rPr lang="en-US" sz="2400" dirty="0">
                <a:latin typeface="Gill Sans MT" panose="020B0502020104020203" pitchFamily="34" charset="0"/>
              </a:rPr>
              <a:t>where we do not know the true burden of musculoskeletal injuries.</a:t>
            </a:r>
          </a:p>
          <a:p>
            <a:r>
              <a:rPr lang="en-US" sz="2400" dirty="0">
                <a:latin typeface="Gill Sans MT" panose="020B0502020104020203" pitchFamily="34" charset="0"/>
              </a:rPr>
              <a:t>Nature of work often makes scheduling a Doctor’s appointment difficult </a:t>
            </a:r>
          </a:p>
          <a:p>
            <a:r>
              <a:rPr lang="en-US" sz="2400" dirty="0">
                <a:latin typeface="Gill Sans MT" panose="020B0502020104020203" pitchFamily="34" charset="0"/>
              </a:rPr>
              <a:t> If we do not know the </a:t>
            </a:r>
            <a:r>
              <a:rPr lang="en-US" sz="2400" b="1" dirty="0">
                <a:latin typeface="Gill Sans MT" panose="020B0502020104020203" pitchFamily="34" charset="0"/>
              </a:rPr>
              <a:t>true burden of musculoskeletal injuries </a:t>
            </a:r>
            <a:r>
              <a:rPr lang="en-US" sz="2400" dirty="0">
                <a:latin typeface="Gill Sans MT" panose="020B0502020104020203" pitchFamily="34" charset="0"/>
              </a:rPr>
              <a:t>and associated pain how can employers, unions, and regulatory partners insure adequate prevention and treatment options. </a:t>
            </a:r>
            <a:endParaRPr lang="en-CA" sz="2400" dirty="0">
              <a:latin typeface="Gill Sans MT" panose="020B0502020104020203" pitchFamily="34" charset="0"/>
            </a:endParaRPr>
          </a:p>
          <a:p>
            <a:endParaRPr lang="en-CA" sz="1800" dirty="0">
              <a:latin typeface="Gill Sans MT" panose="020B0502020104020203" pitchFamily="34" charset="0"/>
            </a:endParaRPr>
          </a:p>
        </p:txBody>
      </p:sp>
      <p:sp>
        <p:nvSpPr>
          <p:cNvPr id="4" name="Footer Placeholder 3">
            <a:extLst>
              <a:ext uri="{FF2B5EF4-FFF2-40B4-BE49-F238E27FC236}">
                <a16:creationId xmlns:a16="http://schemas.microsoft.com/office/drawing/2014/main" id="{3580AE81-66AA-620C-F1E0-1C317B3FDBE6}"/>
              </a:ext>
            </a:extLst>
          </p:cNvPr>
          <p:cNvSpPr>
            <a:spLocks noGrp="1"/>
          </p:cNvSpPr>
          <p:nvPr>
            <p:ph type="ftr" sz="quarter" idx="11"/>
          </p:nvPr>
        </p:nvSpPr>
        <p:spPr/>
        <p:txBody>
          <a:bodyPr/>
          <a:lstStyle/>
          <a:p>
            <a:r>
              <a:rPr lang="en-CA"/>
              <a:t>PBCTCO Convention 2023</a:t>
            </a:r>
            <a:endParaRPr lang="en-CA" dirty="0"/>
          </a:p>
        </p:txBody>
      </p:sp>
    </p:spTree>
    <p:extLst>
      <p:ext uri="{BB962C8B-B14F-4D97-AF65-F5344CB8AC3E}">
        <p14:creationId xmlns:p14="http://schemas.microsoft.com/office/powerpoint/2010/main" val="576253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CC3E9-F913-9710-CBF6-D1AAEE73A6AF}"/>
              </a:ext>
            </a:extLst>
          </p:cNvPr>
          <p:cNvSpPr>
            <a:spLocks noGrp="1"/>
          </p:cNvSpPr>
          <p:nvPr>
            <p:ph type="title"/>
          </p:nvPr>
        </p:nvSpPr>
        <p:spPr/>
        <p:txBody>
          <a:bodyPr>
            <a:normAutofit/>
          </a:bodyPr>
          <a:lstStyle/>
          <a:p>
            <a:pPr algn="ctr"/>
            <a:r>
              <a:rPr lang="en-US" sz="4000" dirty="0">
                <a:latin typeface="Gill Sans MT" panose="020B0502020104020203" pitchFamily="34" charset="0"/>
              </a:rPr>
              <a:t>Moving Towards a Total Worker Health (TWH) Perspective </a:t>
            </a:r>
            <a:endParaRPr lang="en-CA" sz="4000" dirty="0">
              <a:latin typeface="Gill Sans MT" panose="020B0502020104020203" pitchFamily="34" charset="0"/>
            </a:endParaRPr>
          </a:p>
        </p:txBody>
      </p:sp>
      <p:graphicFrame>
        <p:nvGraphicFramePr>
          <p:cNvPr id="6" name="Content Placeholder 2">
            <a:extLst>
              <a:ext uri="{FF2B5EF4-FFF2-40B4-BE49-F238E27FC236}">
                <a16:creationId xmlns:a16="http://schemas.microsoft.com/office/drawing/2014/main" id="{25874EA4-0FE8-E4AF-18FA-F6AE6B99A1A0}"/>
              </a:ext>
            </a:extLst>
          </p:cNvPr>
          <p:cNvGraphicFramePr>
            <a:graphicFrameLocks noGrp="1"/>
          </p:cNvGraphicFramePr>
          <p:nvPr>
            <p:ph idx="1"/>
            <p:extLst>
              <p:ext uri="{D42A27DB-BD31-4B8C-83A1-F6EECF244321}">
                <p14:modId xmlns:p14="http://schemas.microsoft.com/office/powerpoint/2010/main" val="380236217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FA1760CA-659F-D27C-AB27-DB6CBF0F2122}"/>
              </a:ext>
            </a:extLst>
          </p:cNvPr>
          <p:cNvSpPr>
            <a:spLocks noGrp="1"/>
          </p:cNvSpPr>
          <p:nvPr>
            <p:ph type="ftr" sz="quarter" idx="11"/>
          </p:nvPr>
        </p:nvSpPr>
        <p:spPr/>
        <p:txBody>
          <a:bodyPr/>
          <a:lstStyle/>
          <a:p>
            <a:r>
              <a:rPr lang="en-CA"/>
              <a:t>PBCTCO Convention 2023</a:t>
            </a:r>
            <a:endParaRPr lang="en-CA" dirty="0"/>
          </a:p>
        </p:txBody>
      </p:sp>
      <p:pic>
        <p:nvPicPr>
          <p:cNvPr id="5" name="Graphic 4" descr="Construction worker female with solid fill">
            <a:extLst>
              <a:ext uri="{FF2B5EF4-FFF2-40B4-BE49-F238E27FC236}">
                <a16:creationId xmlns:a16="http://schemas.microsoft.com/office/drawing/2014/main" id="{5B405968-6418-474C-4F92-66F4ABB670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1600" y="4797152"/>
            <a:ext cx="648072" cy="648072"/>
          </a:xfrm>
          <a:prstGeom prst="rect">
            <a:avLst/>
          </a:prstGeom>
        </p:spPr>
      </p:pic>
    </p:spTree>
    <p:extLst>
      <p:ext uri="{BB962C8B-B14F-4D97-AF65-F5344CB8AC3E}">
        <p14:creationId xmlns:p14="http://schemas.microsoft.com/office/powerpoint/2010/main" val="1800221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1EF0B-A7BE-CBD9-BB72-D143C5C94EED}"/>
              </a:ext>
            </a:extLst>
          </p:cNvPr>
          <p:cNvSpPr>
            <a:spLocks noGrp="1"/>
          </p:cNvSpPr>
          <p:nvPr>
            <p:ph type="title"/>
          </p:nvPr>
        </p:nvSpPr>
        <p:spPr>
          <a:xfrm>
            <a:off x="555931" y="188640"/>
            <a:ext cx="7886700" cy="925984"/>
          </a:xfrm>
        </p:spPr>
        <p:txBody>
          <a:bodyPr>
            <a:normAutofit/>
          </a:bodyPr>
          <a:lstStyle/>
          <a:p>
            <a:pPr algn="ctr"/>
            <a:r>
              <a:rPr lang="en-US" sz="4000" dirty="0">
                <a:latin typeface="Gill Sans MT" panose="020B0502020104020203" pitchFamily="34" charset="0"/>
              </a:rPr>
              <a:t>Construction Background</a:t>
            </a:r>
            <a:endParaRPr lang="en-CA" sz="4000" dirty="0">
              <a:latin typeface="Gill Sans MT" panose="020B0502020104020203" pitchFamily="34" charset="0"/>
            </a:endParaRPr>
          </a:p>
        </p:txBody>
      </p:sp>
      <p:graphicFrame>
        <p:nvGraphicFramePr>
          <p:cNvPr id="9" name="Content Placeholder 2">
            <a:extLst>
              <a:ext uri="{FF2B5EF4-FFF2-40B4-BE49-F238E27FC236}">
                <a16:creationId xmlns:a16="http://schemas.microsoft.com/office/drawing/2014/main" id="{47E13C3F-B54D-3A10-4B08-EEAE5034CC6E}"/>
              </a:ext>
            </a:extLst>
          </p:cNvPr>
          <p:cNvGraphicFramePr>
            <a:graphicFrameLocks noGrp="1"/>
          </p:cNvGraphicFramePr>
          <p:nvPr>
            <p:ph idx="1"/>
            <p:extLst>
              <p:ext uri="{D42A27DB-BD31-4B8C-83A1-F6EECF244321}">
                <p14:modId xmlns:p14="http://schemas.microsoft.com/office/powerpoint/2010/main" val="4026682762"/>
              </p:ext>
            </p:extLst>
          </p:nvPr>
        </p:nvGraphicFramePr>
        <p:xfrm>
          <a:off x="584101" y="1313619"/>
          <a:ext cx="7975798" cy="4843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22A5FD8B-E53A-2C08-82EB-AA0BBC6F00E0}"/>
              </a:ext>
            </a:extLst>
          </p:cNvPr>
          <p:cNvSpPr>
            <a:spLocks noGrp="1"/>
          </p:cNvSpPr>
          <p:nvPr>
            <p:ph type="ftr" sz="quarter" idx="11"/>
          </p:nvPr>
        </p:nvSpPr>
        <p:spPr/>
        <p:txBody>
          <a:bodyPr/>
          <a:lstStyle/>
          <a:p>
            <a:r>
              <a:rPr lang="en-CA"/>
              <a:t>PBCTCO Convention 2023</a:t>
            </a:r>
            <a:endParaRPr lang="en-CA" dirty="0"/>
          </a:p>
        </p:txBody>
      </p:sp>
    </p:spTree>
    <p:extLst>
      <p:ext uri="{BB962C8B-B14F-4D97-AF65-F5344CB8AC3E}">
        <p14:creationId xmlns:p14="http://schemas.microsoft.com/office/powerpoint/2010/main" val="1790287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CC3E9-F913-9710-CBF6-D1AAEE73A6AF}"/>
              </a:ext>
            </a:extLst>
          </p:cNvPr>
          <p:cNvSpPr>
            <a:spLocks noGrp="1"/>
          </p:cNvSpPr>
          <p:nvPr>
            <p:ph type="title"/>
          </p:nvPr>
        </p:nvSpPr>
        <p:spPr/>
        <p:txBody>
          <a:bodyPr>
            <a:normAutofit fontScale="90000"/>
          </a:bodyPr>
          <a:lstStyle/>
          <a:p>
            <a:pPr algn="ctr"/>
            <a:r>
              <a:rPr lang="en-US" dirty="0">
                <a:latin typeface="Gill Sans MT" panose="020B0502020104020203" pitchFamily="34" charset="0"/>
              </a:rPr>
              <a:t>Moving Towards a Total Worker Health (TWH) Perspective </a:t>
            </a:r>
            <a:endParaRPr lang="en-CA" dirty="0">
              <a:latin typeface="Gill Sans MT" panose="020B0502020104020203" pitchFamily="34" charset="0"/>
            </a:endParaRPr>
          </a:p>
        </p:txBody>
      </p:sp>
      <p:graphicFrame>
        <p:nvGraphicFramePr>
          <p:cNvPr id="6" name="Content Placeholder 2">
            <a:extLst>
              <a:ext uri="{FF2B5EF4-FFF2-40B4-BE49-F238E27FC236}">
                <a16:creationId xmlns:a16="http://schemas.microsoft.com/office/drawing/2014/main" id="{817E680F-6D24-E55C-A01C-BC9011824507}"/>
              </a:ext>
            </a:extLst>
          </p:cNvPr>
          <p:cNvGraphicFramePr>
            <a:graphicFrameLocks noGrp="1"/>
          </p:cNvGraphicFramePr>
          <p:nvPr>
            <p:ph idx="1"/>
            <p:extLst>
              <p:ext uri="{D42A27DB-BD31-4B8C-83A1-F6EECF244321}">
                <p14:modId xmlns:p14="http://schemas.microsoft.com/office/powerpoint/2010/main" val="47456982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A640DA64-8F81-8F89-FEB5-9C5B78FFADC1}"/>
              </a:ext>
            </a:extLst>
          </p:cNvPr>
          <p:cNvSpPr>
            <a:spLocks noGrp="1"/>
          </p:cNvSpPr>
          <p:nvPr>
            <p:ph type="ftr" sz="quarter" idx="11"/>
          </p:nvPr>
        </p:nvSpPr>
        <p:spPr/>
        <p:txBody>
          <a:bodyPr/>
          <a:lstStyle/>
          <a:p>
            <a:r>
              <a:rPr lang="en-CA"/>
              <a:t>PBCTCO Convention 2023</a:t>
            </a:r>
            <a:endParaRPr lang="en-CA" dirty="0"/>
          </a:p>
        </p:txBody>
      </p:sp>
    </p:spTree>
    <p:extLst>
      <p:ext uri="{BB962C8B-B14F-4D97-AF65-F5344CB8AC3E}">
        <p14:creationId xmlns:p14="http://schemas.microsoft.com/office/powerpoint/2010/main" val="1404949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7"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0"/>
            <a:ext cx="7461504"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5B2B9B-E8A5-EF16-067A-94585561713E}"/>
              </a:ext>
            </a:extLst>
          </p:cNvPr>
          <p:cNvSpPr>
            <a:spLocks noGrp="1"/>
          </p:cNvSpPr>
          <p:nvPr>
            <p:ph type="title"/>
          </p:nvPr>
        </p:nvSpPr>
        <p:spPr>
          <a:xfrm>
            <a:off x="1143000" y="980728"/>
            <a:ext cx="6858000" cy="3830286"/>
          </a:xfrm>
        </p:spPr>
        <p:txBody>
          <a:bodyPr vert="horz" lIns="91440" tIns="45720" rIns="91440" bIns="45720" rtlCol="0" anchor="ctr">
            <a:normAutofit/>
          </a:bodyPr>
          <a:lstStyle/>
          <a:p>
            <a:pPr algn="ctr"/>
            <a:r>
              <a:rPr lang="en-US" sz="4000" kern="1200" dirty="0">
                <a:solidFill>
                  <a:schemeClr val="tx1"/>
                </a:solidFill>
                <a:latin typeface="Gill Sans MT" panose="020B0502020104020203" pitchFamily="34" charset="0"/>
              </a:rPr>
              <a:t>Chronic Pain in the Construction Workplace</a:t>
            </a:r>
            <a:br>
              <a:rPr lang="en-US" sz="4000" kern="1200" dirty="0">
                <a:solidFill>
                  <a:schemeClr val="tx1"/>
                </a:solidFill>
                <a:latin typeface="Gill Sans MT" panose="020B0502020104020203" pitchFamily="34" charset="0"/>
              </a:rPr>
            </a:br>
            <a:br>
              <a:rPr lang="en-US" sz="4000" kern="1200" dirty="0">
                <a:solidFill>
                  <a:schemeClr val="tx1"/>
                </a:solidFill>
                <a:latin typeface="Gill Sans MT" panose="020B0502020104020203" pitchFamily="34" charset="0"/>
              </a:rPr>
            </a:br>
            <a:r>
              <a:rPr lang="en-CA" sz="4000" dirty="0">
                <a:solidFill>
                  <a:schemeClr val="tx1"/>
                </a:solidFill>
                <a:latin typeface="Gill Sans MT" panose="020B0502020104020203" pitchFamily="34" charset="0"/>
                <a:cs typeface="Arial" panose="020B0604020202020204" pitchFamily="34" charset="0"/>
              </a:rPr>
              <a:t>Dr. Don </a:t>
            </a:r>
            <a:r>
              <a:rPr lang="en-CA" sz="4000" dirty="0" err="1">
                <a:solidFill>
                  <a:schemeClr val="tx1"/>
                </a:solidFill>
                <a:latin typeface="Gill Sans MT" panose="020B0502020104020203" pitchFamily="34" charset="0"/>
                <a:cs typeface="Arial" panose="020B0604020202020204" pitchFamily="34" charset="0"/>
              </a:rPr>
              <a:t>Castaldi</a:t>
            </a:r>
            <a:br>
              <a:rPr lang="en-CA" sz="4000" dirty="0">
                <a:solidFill>
                  <a:schemeClr val="bg2">
                    <a:lumMod val="25000"/>
                  </a:schemeClr>
                </a:solidFill>
                <a:latin typeface="Gill Sans MT" panose="020B0502020104020203" pitchFamily="34" charset="0"/>
              </a:rPr>
            </a:br>
            <a:r>
              <a:rPr lang="en-US" sz="4000" kern="1200" dirty="0">
                <a:solidFill>
                  <a:schemeClr val="tx1"/>
                </a:solidFill>
                <a:latin typeface="Gill Sans MT" panose="020B0502020104020203" pitchFamily="34" charset="0"/>
              </a:rPr>
              <a:t> </a:t>
            </a:r>
          </a:p>
        </p:txBody>
      </p:sp>
      <p:sp>
        <p:nvSpPr>
          <p:cNvPr id="38"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5524786"/>
            <a:ext cx="356616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7D607CC5-6922-3F71-D31A-5E9E7FAFD69C}"/>
              </a:ext>
            </a:extLst>
          </p:cNvPr>
          <p:cNvSpPr>
            <a:spLocks noGrp="1"/>
          </p:cNvSpPr>
          <p:nvPr>
            <p:ph type="ftr" sz="quarter" idx="11"/>
          </p:nvPr>
        </p:nvSpPr>
        <p:spPr/>
        <p:txBody>
          <a:bodyPr/>
          <a:lstStyle/>
          <a:p>
            <a:r>
              <a:rPr lang="en-CA"/>
              <a:t>PBCTCO Convention 2023</a:t>
            </a:r>
            <a:endParaRPr lang="en-CA" dirty="0"/>
          </a:p>
        </p:txBody>
      </p:sp>
    </p:spTree>
    <p:extLst>
      <p:ext uri="{BB962C8B-B14F-4D97-AF65-F5344CB8AC3E}">
        <p14:creationId xmlns:p14="http://schemas.microsoft.com/office/powerpoint/2010/main" val="243525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6D7AB-2E19-9866-69AB-68A586C9B8A6}"/>
              </a:ext>
            </a:extLst>
          </p:cNvPr>
          <p:cNvSpPr>
            <a:spLocks noGrp="1"/>
          </p:cNvSpPr>
          <p:nvPr>
            <p:ph type="title"/>
          </p:nvPr>
        </p:nvSpPr>
        <p:spPr/>
        <p:txBody>
          <a:bodyPr>
            <a:normAutofit/>
          </a:bodyPr>
          <a:lstStyle/>
          <a:p>
            <a:pPr algn="ctr"/>
            <a:r>
              <a:rPr lang="en-CA" sz="4000" dirty="0">
                <a:latin typeface="Gill Sans MT" panose="020B0502020104020203" pitchFamily="34" charset="0"/>
              </a:rPr>
              <a:t>Construction Workers &amp;</a:t>
            </a:r>
            <a:br>
              <a:rPr lang="en-CA" sz="4000" dirty="0">
                <a:latin typeface="Gill Sans MT" panose="020B0502020104020203" pitchFamily="34" charset="0"/>
              </a:rPr>
            </a:br>
            <a:r>
              <a:rPr lang="en-CA" sz="4000" dirty="0">
                <a:latin typeface="Gill Sans MT" panose="020B0502020104020203" pitchFamily="34" charset="0"/>
              </a:rPr>
              <a:t> Chronic Pain </a:t>
            </a:r>
          </a:p>
        </p:txBody>
      </p:sp>
      <p:graphicFrame>
        <p:nvGraphicFramePr>
          <p:cNvPr id="6" name="Content Placeholder 2">
            <a:extLst>
              <a:ext uri="{FF2B5EF4-FFF2-40B4-BE49-F238E27FC236}">
                <a16:creationId xmlns:a16="http://schemas.microsoft.com/office/drawing/2014/main" id="{793D08A4-E1B7-EAC2-CF69-AD5B75026E94}"/>
              </a:ext>
            </a:extLst>
          </p:cNvPr>
          <p:cNvGraphicFramePr>
            <a:graphicFrameLocks noGrp="1"/>
          </p:cNvGraphicFramePr>
          <p:nvPr>
            <p:ph idx="1"/>
            <p:extLst>
              <p:ext uri="{D42A27DB-BD31-4B8C-83A1-F6EECF244321}">
                <p14:modId xmlns:p14="http://schemas.microsoft.com/office/powerpoint/2010/main" val="282537963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DF4958FA-3286-8C64-1C2A-6186D731BD72}"/>
              </a:ext>
            </a:extLst>
          </p:cNvPr>
          <p:cNvSpPr>
            <a:spLocks noGrp="1"/>
          </p:cNvSpPr>
          <p:nvPr>
            <p:ph type="ftr" sz="quarter" idx="11"/>
          </p:nvPr>
        </p:nvSpPr>
        <p:spPr/>
        <p:txBody>
          <a:bodyPr/>
          <a:lstStyle/>
          <a:p>
            <a:r>
              <a:rPr lang="en-CA"/>
              <a:t>PBCTCO Convention 2023</a:t>
            </a:r>
            <a:endParaRPr lang="en-CA" dirty="0"/>
          </a:p>
        </p:txBody>
      </p:sp>
    </p:spTree>
    <p:extLst>
      <p:ext uri="{BB962C8B-B14F-4D97-AF65-F5344CB8AC3E}">
        <p14:creationId xmlns:p14="http://schemas.microsoft.com/office/powerpoint/2010/main" val="1563488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7" name="Leading Approach to Chronic Pain"/>
          <p:cNvSpPr txBox="1">
            <a:spLocks noGrp="1"/>
          </p:cNvSpPr>
          <p:nvPr>
            <p:ph type="title"/>
          </p:nvPr>
        </p:nvSpPr>
        <p:spPr>
          <a:xfrm>
            <a:off x="840699" y="687480"/>
            <a:ext cx="5605629" cy="994172"/>
          </a:xfrm>
          <a:prstGeom prst="rect">
            <a:avLst/>
          </a:prstGeom>
        </p:spPr>
        <p:txBody>
          <a:bodyPr>
            <a:normAutofit/>
          </a:bodyPr>
          <a:lstStyle/>
          <a:p>
            <a:r>
              <a:rPr lang="en-US" sz="3000">
                <a:latin typeface="Gill Sans MT" panose="020B0502020104020203" pitchFamily="34" charset="0"/>
              </a:rPr>
              <a:t>Leading Approach to Chronic Pain</a:t>
            </a:r>
          </a:p>
        </p:txBody>
      </p:sp>
      <p:sp>
        <p:nvSpPr>
          <p:cNvPr id="598" name="Treatment Centres &amp; Researchers alike utilize a biological, psychological, social / emotional approach to treating, healing &amp; managing chronic pain.…"/>
          <p:cNvSpPr txBox="1">
            <a:spLocks noGrp="1"/>
          </p:cNvSpPr>
          <p:nvPr>
            <p:ph type="body" idx="1"/>
          </p:nvPr>
        </p:nvSpPr>
        <p:spPr>
          <a:xfrm>
            <a:off x="279914" y="1916833"/>
            <a:ext cx="5864165" cy="4099338"/>
          </a:xfrm>
          <a:prstGeom prst="rect">
            <a:avLst/>
          </a:prstGeom>
        </p:spPr>
        <p:txBody>
          <a:bodyPr anchor="ctr">
            <a:normAutofit/>
          </a:bodyPr>
          <a:lstStyle/>
          <a:p>
            <a:pPr marL="224027" indent="-224027" defTabSz="896111">
              <a:spcBef>
                <a:spcPts val="900"/>
              </a:spcBef>
              <a:defRPr sz="2744"/>
            </a:pPr>
            <a:r>
              <a:rPr lang="en-US" sz="2400" dirty="0">
                <a:latin typeface="Gill Sans MT" panose="020B0502020104020203" pitchFamily="34" charset="0"/>
              </a:rPr>
              <a:t>Treatment </a:t>
            </a:r>
            <a:r>
              <a:rPr lang="en-US" sz="2400" dirty="0" err="1">
                <a:latin typeface="Gill Sans MT" panose="020B0502020104020203" pitchFamily="34" charset="0"/>
              </a:rPr>
              <a:t>Centres</a:t>
            </a:r>
            <a:r>
              <a:rPr lang="en-US" sz="2400" dirty="0">
                <a:latin typeface="Gill Sans MT" panose="020B0502020104020203" pitchFamily="34" charset="0"/>
              </a:rPr>
              <a:t> &amp; Researchers utilize a bio-psychosocial model to treating/managing chronic pain.</a:t>
            </a:r>
          </a:p>
          <a:p>
            <a:pPr marL="224027" indent="-224027" defTabSz="896111">
              <a:spcBef>
                <a:spcPts val="900"/>
              </a:spcBef>
              <a:defRPr sz="2744"/>
            </a:pPr>
            <a:endParaRPr lang="en-US" sz="2400" dirty="0">
              <a:latin typeface="Gill Sans MT" panose="020B0502020104020203" pitchFamily="34" charset="0"/>
            </a:endParaRPr>
          </a:p>
          <a:p>
            <a:pPr marL="224027" indent="-224027" defTabSz="896111">
              <a:spcBef>
                <a:spcPts val="900"/>
              </a:spcBef>
              <a:defRPr sz="2744"/>
            </a:pPr>
            <a:r>
              <a:rPr lang="en-US" sz="2400" dirty="0">
                <a:latin typeface="Gill Sans MT" panose="020B0502020104020203" pitchFamily="34" charset="0"/>
              </a:rPr>
              <a:t>The Brain informs how we protect ourselves from (distress/pain etc.)</a:t>
            </a:r>
          </a:p>
          <a:p>
            <a:pPr marL="224027" indent="-224027" defTabSz="896111">
              <a:spcBef>
                <a:spcPts val="900"/>
              </a:spcBef>
              <a:defRPr sz="2744"/>
            </a:pPr>
            <a:endParaRPr lang="en-US" sz="2400" dirty="0">
              <a:latin typeface="Gill Sans MT" panose="020B0502020104020203" pitchFamily="34" charset="0"/>
            </a:endParaRPr>
          </a:p>
          <a:p>
            <a:pPr marL="224027" indent="-224027" defTabSz="896111">
              <a:spcBef>
                <a:spcPts val="900"/>
              </a:spcBef>
              <a:defRPr sz="2744"/>
            </a:pPr>
            <a:r>
              <a:rPr lang="en-US" sz="2400" dirty="0">
                <a:latin typeface="Gill Sans MT" panose="020B0502020104020203" pitchFamily="34" charset="0"/>
              </a:rPr>
              <a:t>Chronic Pain is not a singular, localized physical injury to be cured. </a:t>
            </a:r>
          </a:p>
        </p:txBody>
      </p:sp>
      <p:sp>
        <p:nvSpPr>
          <p:cNvPr id="605" name="Rectangle 604">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7" name="Oval 606">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02" name="Graphic 601" descr="Doctor">
            <a:extLst>
              <a:ext uri="{FF2B5EF4-FFF2-40B4-BE49-F238E27FC236}">
                <a16:creationId xmlns:a16="http://schemas.microsoft.com/office/drawing/2014/main" id="{88062496-8D80-1D6E-3C6E-03D702044A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 name="Footer Placeholder 1"/>
          <p:cNvSpPr txBox="1"/>
          <p:nvPr/>
        </p:nvSpPr>
        <p:spPr>
          <a:xfrm>
            <a:off x="3074670" y="6414760"/>
            <a:ext cx="2994661" cy="2483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solidFill>
                  <a:srgbClr val="888888"/>
                </a:solidFill>
              </a:defRPr>
            </a:lvl1pPr>
          </a:lstStyle>
          <a:p>
            <a:r>
              <a:t>PBCTCO Convention 2023</a:t>
            </a:r>
          </a:p>
        </p:txBody>
      </p:sp>
      <p:pic>
        <p:nvPicPr>
          <p:cNvPr id="601" name="Picture 5" descr="Picture 5"/>
          <p:cNvPicPr>
            <a:picLocks noChangeAspect="1"/>
          </p:cNvPicPr>
          <p:nvPr/>
        </p:nvPicPr>
        <p:blipFill>
          <a:blip r:embed="rId2"/>
          <a:stretch>
            <a:fillRect/>
          </a:stretch>
        </p:blipFill>
        <p:spPr>
          <a:xfrm>
            <a:off x="0" y="0"/>
            <a:ext cx="9144000" cy="6858000"/>
          </a:xfrm>
          <a:prstGeom prst="rect">
            <a:avLst/>
          </a:prstGeom>
          <a:ln w="12700">
            <a:miter lim="400000"/>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3" name="Protective Emotional Brain"/>
          <p:cNvSpPr txBox="1">
            <a:spLocks noGrp="1"/>
          </p:cNvSpPr>
          <p:nvPr>
            <p:ph type="title"/>
          </p:nvPr>
        </p:nvSpPr>
        <p:spPr>
          <a:xfrm>
            <a:off x="5250567" y="404664"/>
            <a:ext cx="3405596" cy="1402470"/>
          </a:xfrm>
          <a:prstGeom prst="rect">
            <a:avLst/>
          </a:prstGeom>
        </p:spPr>
        <p:txBody>
          <a:bodyPr anchor="t">
            <a:normAutofit/>
          </a:bodyPr>
          <a:lstStyle/>
          <a:p>
            <a:r>
              <a:rPr lang="en-CA" sz="2800" dirty="0">
                <a:latin typeface="Gill Sans MT" panose="020B0502020104020203" pitchFamily="34" charset="0"/>
              </a:rPr>
              <a:t>Protective Emotional Brain</a:t>
            </a:r>
          </a:p>
        </p:txBody>
      </p:sp>
      <p:pic>
        <p:nvPicPr>
          <p:cNvPr id="606" name="Picture 605" descr="Scan of a human brain in a neurology clinic">
            <a:extLst>
              <a:ext uri="{FF2B5EF4-FFF2-40B4-BE49-F238E27FC236}">
                <a16:creationId xmlns:a16="http://schemas.microsoft.com/office/drawing/2014/main" id="{B3149B08-5D8C-5612-96AE-E9E197AFBCA7}"/>
              </a:ext>
            </a:extLst>
          </p:cNvPr>
          <p:cNvPicPr>
            <a:picLocks noChangeAspect="1"/>
          </p:cNvPicPr>
          <p:nvPr/>
        </p:nvPicPr>
        <p:blipFill rotWithShape="1">
          <a:blip r:embed="rId2"/>
          <a:srcRect l="53618" r="4131"/>
          <a:stretch/>
        </p:blipFill>
        <p:spPr>
          <a:xfrm>
            <a:off x="20" y="10"/>
            <a:ext cx="3863363" cy="6857990"/>
          </a:xfrm>
          <a:prstGeom prst="rect">
            <a:avLst/>
          </a:prstGeom>
        </p:spPr>
      </p:pic>
      <p:cxnSp>
        <p:nvCxnSpPr>
          <p:cNvPr id="610" name="Straight Connector 609">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78772" y="871146"/>
            <a:ext cx="55270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04" name="What happens to Emotional Brain - Thinking Brain communication when a person is exposed to Repeated Acute Injury / Pain, seemingly unescapable Chronic Pain and Opioid Misuse secondary to Chronic Pain?"/>
          <p:cNvSpPr txBox="1">
            <a:spLocks noGrp="1"/>
          </p:cNvSpPr>
          <p:nvPr>
            <p:ph type="body" idx="1"/>
          </p:nvPr>
        </p:nvSpPr>
        <p:spPr>
          <a:xfrm>
            <a:off x="4139953" y="1916846"/>
            <a:ext cx="4344752" cy="4225538"/>
          </a:xfrm>
          <a:prstGeom prst="rect">
            <a:avLst/>
          </a:prstGeom>
        </p:spPr>
        <p:txBody>
          <a:bodyPr>
            <a:normAutofit/>
          </a:bodyPr>
          <a:lstStyle/>
          <a:p>
            <a:pPr marL="0" indent="0">
              <a:buNone/>
            </a:pPr>
            <a:r>
              <a:rPr lang="en-US" sz="2400" b="1" dirty="0">
                <a:latin typeface="Gill Sans MT" panose="020B0502020104020203" pitchFamily="34" charset="0"/>
              </a:rPr>
              <a:t>What happens to Emotional Brain:</a:t>
            </a:r>
          </a:p>
          <a:p>
            <a:pPr marL="0" indent="0">
              <a:buNone/>
            </a:pPr>
            <a:endParaRPr lang="en-US" sz="2400" dirty="0">
              <a:latin typeface="Gill Sans MT" panose="020B0502020104020203" pitchFamily="34" charset="0"/>
            </a:endParaRPr>
          </a:p>
          <a:p>
            <a:r>
              <a:rPr lang="en-US" sz="2400" dirty="0">
                <a:latin typeface="Gill Sans MT" panose="020B0502020104020203" pitchFamily="34" charset="0"/>
              </a:rPr>
              <a:t>Thinking Brain communication is derailed when a person is exposed to Repeated Acute Injury/Pain.</a:t>
            </a:r>
          </a:p>
          <a:p>
            <a:endParaRPr lang="en-US" sz="2400" dirty="0">
              <a:latin typeface="Gill Sans MT" panose="020B0502020104020203" pitchFamily="34" charset="0"/>
            </a:endParaRPr>
          </a:p>
          <a:p>
            <a:r>
              <a:rPr lang="en-US" sz="2400" dirty="0">
                <a:latin typeface="Gill Sans MT" panose="020B0502020104020203" pitchFamily="34" charset="0"/>
              </a:rPr>
              <a:t> Opioid misuse is secondary to chronic pain.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 name="Footer Placeholder 1"/>
          <p:cNvSpPr txBox="1"/>
          <p:nvPr/>
        </p:nvSpPr>
        <p:spPr>
          <a:xfrm>
            <a:off x="3074670" y="6414760"/>
            <a:ext cx="2994661" cy="2483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solidFill>
                  <a:srgbClr val="888888"/>
                </a:solidFill>
              </a:defRPr>
            </a:lvl1pPr>
          </a:lstStyle>
          <a:p>
            <a:r>
              <a:t>PBCTCO Convention 2023</a:t>
            </a:r>
          </a:p>
        </p:txBody>
      </p:sp>
      <p:pic>
        <p:nvPicPr>
          <p:cNvPr id="607" name="Picture 3" descr="Picture 3"/>
          <p:cNvPicPr>
            <a:picLocks noChangeAspect="1"/>
          </p:cNvPicPr>
          <p:nvPr/>
        </p:nvPicPr>
        <p:blipFill>
          <a:blip r:embed="rId2"/>
          <a:stretch>
            <a:fillRect/>
          </a:stretch>
        </p:blipFill>
        <p:spPr>
          <a:xfrm>
            <a:off x="0" y="0"/>
            <a:ext cx="9144000" cy="6858000"/>
          </a:xfrm>
          <a:prstGeom prst="rect">
            <a:avLst/>
          </a:prstGeom>
          <a:ln w="12700">
            <a:miter lim="400000"/>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Real Time Profile"/>
          <p:cNvSpPr txBox="1">
            <a:spLocks noGrp="1"/>
          </p:cNvSpPr>
          <p:nvPr>
            <p:ph type="title"/>
          </p:nvPr>
        </p:nvSpPr>
        <p:spPr>
          <a:prstGeom prst="rect">
            <a:avLst/>
          </a:prstGeom>
        </p:spPr>
        <p:txBody>
          <a:bodyPr>
            <a:normAutofit/>
          </a:bodyPr>
          <a:lstStyle/>
          <a:p>
            <a:pPr algn="ctr"/>
            <a:r>
              <a:rPr sz="4000" dirty="0">
                <a:latin typeface="Gill Sans MT" panose="020B0502020104020203" pitchFamily="34" charset="0"/>
              </a:rPr>
              <a:t>Real Time Profile </a:t>
            </a:r>
          </a:p>
        </p:txBody>
      </p:sp>
      <p:sp>
        <p:nvSpPr>
          <p:cNvPr id="610" name="Trade person w/ 1 to 4 immediate family members relying on income to pay debt and improve quality of life.…"/>
          <p:cNvSpPr txBox="1">
            <a:spLocks noGrp="1"/>
          </p:cNvSpPr>
          <p:nvPr>
            <p:ph type="body" idx="1"/>
          </p:nvPr>
        </p:nvSpPr>
        <p:spPr>
          <a:xfrm>
            <a:off x="251520" y="1825625"/>
            <a:ext cx="8640960" cy="4351338"/>
          </a:xfrm>
          <a:prstGeom prst="rect">
            <a:avLst/>
          </a:prstGeom>
        </p:spPr>
        <p:txBody>
          <a:bodyPr>
            <a:noAutofit/>
          </a:bodyPr>
          <a:lstStyle/>
          <a:p>
            <a:pPr marL="201168" indent="-201168" defTabSz="804672">
              <a:spcBef>
                <a:spcPts val="800"/>
              </a:spcBef>
              <a:defRPr sz="2464"/>
            </a:pPr>
            <a:r>
              <a:rPr sz="2400" dirty="0">
                <a:latin typeface="Gill Sans MT" panose="020B0502020104020203" pitchFamily="34" charset="0"/>
              </a:rPr>
              <a:t>Trade person</a:t>
            </a:r>
            <a:r>
              <a:rPr lang="en-CA" sz="2400" dirty="0">
                <a:latin typeface="Gill Sans MT" panose="020B0502020104020203" pitchFamily="34" charset="0"/>
              </a:rPr>
              <a:t> with </a:t>
            </a:r>
            <a:r>
              <a:rPr sz="2400" dirty="0">
                <a:latin typeface="Gill Sans MT" panose="020B0502020104020203" pitchFamily="34" charset="0"/>
              </a:rPr>
              <a:t>4 immediate family members</a:t>
            </a:r>
            <a:r>
              <a:rPr lang="en-CA" sz="2400" dirty="0">
                <a:latin typeface="Gill Sans MT" panose="020B0502020104020203" pitchFamily="34" charset="0"/>
              </a:rPr>
              <a:t>.</a:t>
            </a:r>
            <a:endParaRPr sz="2400" dirty="0">
              <a:latin typeface="Gill Sans MT" panose="020B0502020104020203" pitchFamily="34" charset="0"/>
            </a:endParaRPr>
          </a:p>
          <a:p>
            <a:pPr marL="201168" indent="-201168" defTabSz="804672">
              <a:spcBef>
                <a:spcPts val="800"/>
              </a:spcBef>
              <a:defRPr sz="2464"/>
            </a:pPr>
            <a:r>
              <a:rPr sz="2400" dirty="0">
                <a:latin typeface="Gill Sans MT" panose="020B0502020104020203" pitchFamily="34" charset="0"/>
              </a:rPr>
              <a:t>Significant income means transient work life, high pressure jobs, high danger and long hours. </a:t>
            </a:r>
          </a:p>
          <a:p>
            <a:pPr marL="201168" indent="-201168" defTabSz="804672">
              <a:spcBef>
                <a:spcPts val="800"/>
              </a:spcBef>
              <a:defRPr sz="2464"/>
            </a:pPr>
            <a:r>
              <a:rPr sz="2400" dirty="0">
                <a:latin typeface="Gill Sans MT" panose="020B0502020104020203" pitchFamily="34" charset="0"/>
              </a:rPr>
              <a:t>Transient work life is vulnerable to poor nutrition, fitness / hydration &amp; limited body recovery. </a:t>
            </a:r>
            <a:endParaRPr lang="en-CA" sz="2400" dirty="0">
              <a:latin typeface="Gill Sans MT" panose="020B0502020104020203" pitchFamily="34" charset="0"/>
            </a:endParaRPr>
          </a:p>
          <a:p>
            <a:pPr marL="201168" indent="-201168" defTabSz="804672">
              <a:spcBef>
                <a:spcPts val="800"/>
              </a:spcBef>
              <a:defRPr sz="2464"/>
            </a:pPr>
            <a:r>
              <a:rPr sz="2400" dirty="0">
                <a:latin typeface="Gill Sans MT" panose="020B0502020104020203" pitchFamily="34" charset="0"/>
              </a:rPr>
              <a:t>Workplace interpersonal stressors combined </a:t>
            </a:r>
            <a:r>
              <a:rPr lang="en-CA" sz="2400" dirty="0">
                <a:latin typeface="Gill Sans MT" panose="020B0502020104020203" pitchFamily="34" charset="0"/>
              </a:rPr>
              <a:t>with </a:t>
            </a:r>
            <a:r>
              <a:rPr sz="2400" dirty="0">
                <a:latin typeface="Gill Sans MT" panose="020B0502020104020203" pitchFamily="34" charset="0"/>
              </a:rPr>
              <a:t>issues supporting family at a distance leads to strained mind/body conditioning.  </a:t>
            </a:r>
          </a:p>
          <a:p>
            <a:pPr marL="201168" indent="-201168" defTabSz="804672">
              <a:spcBef>
                <a:spcPts val="800"/>
              </a:spcBef>
              <a:defRPr sz="2464"/>
            </a:pPr>
            <a:r>
              <a:rPr sz="2400" dirty="0">
                <a:latin typeface="Gill Sans MT" panose="020B0502020104020203" pitchFamily="34" charset="0"/>
              </a:rPr>
              <a:t>Workplace Culture, if you experience an injury and/or report physical pain you risk being taken off the job.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 name="Real Time Profile"/>
          <p:cNvSpPr txBox="1">
            <a:spLocks noGrp="1"/>
          </p:cNvSpPr>
          <p:nvPr>
            <p:ph type="title"/>
          </p:nvPr>
        </p:nvSpPr>
        <p:spPr>
          <a:prstGeom prst="rect">
            <a:avLst/>
          </a:prstGeom>
        </p:spPr>
        <p:txBody>
          <a:bodyPr>
            <a:normAutofit/>
          </a:bodyPr>
          <a:lstStyle/>
          <a:p>
            <a:r>
              <a:rPr lang="en-CA" sz="4000">
                <a:latin typeface="Gill Sans MT" panose="020B0502020104020203" pitchFamily="34" charset="0"/>
              </a:rPr>
              <a:t>Real Time Profile</a:t>
            </a:r>
            <a:endParaRPr lang="en-CA" sz="4000" dirty="0">
              <a:latin typeface="Gill Sans MT" panose="020B0502020104020203" pitchFamily="34" charset="0"/>
            </a:endParaRPr>
          </a:p>
        </p:txBody>
      </p:sp>
      <p:sp>
        <p:nvSpPr>
          <p:cNvPr id="613" name="Injury / Pain occurs, out of work, seeking treatment &amp; recovery.…"/>
          <p:cNvSpPr txBox="1">
            <a:spLocks noGrp="1"/>
          </p:cNvSpPr>
          <p:nvPr>
            <p:ph type="body" idx="1"/>
          </p:nvPr>
        </p:nvSpPr>
        <p:spPr>
          <a:prstGeom prst="rect">
            <a:avLst/>
          </a:prstGeom>
        </p:spPr>
        <p:txBody>
          <a:bodyPr/>
          <a:lstStyle/>
          <a:p>
            <a:pPr marL="189737" indent="-189737" defTabSz="758951">
              <a:spcBef>
                <a:spcPts val="800"/>
              </a:spcBef>
              <a:defRPr sz="2324"/>
            </a:pPr>
            <a:r>
              <a:rPr sz="2400" dirty="0">
                <a:latin typeface="Gill Sans MT" panose="020B0502020104020203" pitchFamily="34" charset="0"/>
              </a:rPr>
              <a:t>Injury/Pain occurs out of work</a:t>
            </a:r>
            <a:r>
              <a:rPr lang="en-CA" sz="2400" dirty="0">
                <a:latin typeface="Gill Sans MT" panose="020B0502020104020203" pitchFamily="34" charset="0"/>
              </a:rPr>
              <a:t>, </a:t>
            </a:r>
            <a:r>
              <a:rPr sz="2400" dirty="0">
                <a:latin typeface="Gill Sans MT" panose="020B0502020104020203" pitchFamily="34" charset="0"/>
              </a:rPr>
              <a:t>seeking treatment &amp; recovery. </a:t>
            </a:r>
            <a:endParaRPr lang="en-CA" sz="2400" dirty="0">
              <a:latin typeface="Gill Sans MT" panose="020B0502020104020203" pitchFamily="34" charset="0"/>
            </a:endParaRPr>
          </a:p>
          <a:p>
            <a:pPr marL="189737" indent="-189737" defTabSz="758951">
              <a:spcBef>
                <a:spcPts val="800"/>
              </a:spcBef>
              <a:defRPr sz="2324"/>
            </a:pPr>
            <a:endParaRPr sz="2400" dirty="0">
              <a:latin typeface="Gill Sans MT" panose="020B0502020104020203" pitchFamily="34" charset="0"/>
            </a:endParaRPr>
          </a:p>
          <a:p>
            <a:pPr marL="189737" indent="-189737" defTabSz="758951">
              <a:spcBef>
                <a:spcPts val="800"/>
              </a:spcBef>
              <a:defRPr sz="2324"/>
            </a:pPr>
            <a:r>
              <a:rPr lang="en-CA" sz="2400" dirty="0">
                <a:latin typeface="Gill Sans MT" panose="020B0502020104020203" pitchFamily="34" charset="0"/>
              </a:rPr>
              <a:t> M</a:t>
            </a:r>
            <a:r>
              <a:rPr sz="2400" dirty="0" err="1">
                <a:latin typeface="Gill Sans MT" panose="020B0502020104020203" pitchFamily="34" charset="0"/>
              </a:rPr>
              <a:t>usculoskeletal</a:t>
            </a:r>
            <a:r>
              <a:rPr lang="en-CA" sz="2400" dirty="0">
                <a:latin typeface="Gill Sans MT" panose="020B0502020104020203" pitchFamily="34" charset="0"/>
              </a:rPr>
              <a:t> (MSK)</a:t>
            </a:r>
            <a:r>
              <a:rPr sz="2400" dirty="0">
                <a:latin typeface="Gill Sans MT" panose="020B0502020104020203" pitchFamily="34" charset="0"/>
              </a:rPr>
              <a:t> pain can be elusive, after 3</a:t>
            </a:r>
            <a:r>
              <a:rPr lang="en-CA" sz="2400" dirty="0">
                <a:latin typeface="Gill Sans MT" panose="020B0502020104020203" pitchFamily="34" charset="0"/>
              </a:rPr>
              <a:t> </a:t>
            </a:r>
            <a:r>
              <a:rPr sz="2400" dirty="0">
                <a:latin typeface="Gill Sans MT" panose="020B0502020104020203" pitchFamily="34" charset="0"/>
              </a:rPr>
              <a:t>months repeated acute pain becomes chronic pain; an invisible injury…adversely associated w/ weakness and age. </a:t>
            </a:r>
            <a:endParaRPr lang="en-CA" sz="2400" dirty="0">
              <a:latin typeface="Gill Sans MT" panose="020B0502020104020203" pitchFamily="34" charset="0"/>
            </a:endParaRPr>
          </a:p>
          <a:p>
            <a:pPr marL="189737" indent="-189737" defTabSz="758951">
              <a:spcBef>
                <a:spcPts val="800"/>
              </a:spcBef>
              <a:defRPr sz="2324"/>
            </a:pPr>
            <a:endParaRPr sz="2400" dirty="0">
              <a:latin typeface="Gill Sans MT" panose="020B0502020104020203" pitchFamily="34" charset="0"/>
            </a:endParaRPr>
          </a:p>
          <a:p>
            <a:pPr marL="189737" indent="-189737" defTabSz="758951">
              <a:spcBef>
                <a:spcPts val="800"/>
              </a:spcBef>
              <a:defRPr sz="2324"/>
            </a:pPr>
            <a:r>
              <a:rPr lang="en-CA" sz="2400" dirty="0">
                <a:latin typeface="Gill Sans MT" panose="020B0502020104020203" pitchFamily="34" charset="0"/>
              </a:rPr>
              <a:t>R</a:t>
            </a:r>
            <a:r>
              <a:rPr sz="2400" dirty="0" err="1">
                <a:latin typeface="Gill Sans MT" panose="020B0502020104020203" pitchFamily="34" charset="0"/>
              </a:rPr>
              <a:t>eturn</a:t>
            </a:r>
            <a:r>
              <a:rPr sz="2400" dirty="0">
                <a:latin typeface="Gill Sans MT" panose="020B0502020104020203" pitchFamily="34" charset="0"/>
              </a:rPr>
              <a:t> to work can lead to disappointment and diminished sense of worth as </a:t>
            </a:r>
            <a:r>
              <a:rPr lang="en-CA" sz="2400" dirty="0">
                <a:latin typeface="Gill Sans MT" panose="020B0502020104020203" pitchFamily="34" charset="0"/>
              </a:rPr>
              <a:t>they </a:t>
            </a:r>
            <a:r>
              <a:rPr sz="2400" dirty="0">
                <a:latin typeface="Gill Sans MT" panose="020B0502020104020203" pitchFamily="34" charset="0"/>
              </a:rPr>
              <a:t>are no longer able to perform prior functional role to family, friends and employer.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Real Time Profile"/>
          <p:cNvSpPr txBox="1">
            <a:spLocks noGrp="1"/>
          </p:cNvSpPr>
          <p:nvPr>
            <p:ph type="title"/>
          </p:nvPr>
        </p:nvSpPr>
        <p:spPr>
          <a:prstGeom prst="rect">
            <a:avLst/>
          </a:prstGeom>
        </p:spPr>
        <p:txBody>
          <a:bodyPr>
            <a:normAutofit/>
          </a:bodyPr>
          <a:lstStyle/>
          <a:p>
            <a:r>
              <a:rPr sz="4000" dirty="0">
                <a:latin typeface="Gill Sans MT" panose="020B0502020104020203" pitchFamily="34" charset="0"/>
              </a:rPr>
              <a:t>Real Time Profile</a:t>
            </a:r>
          </a:p>
        </p:txBody>
      </p:sp>
      <p:sp>
        <p:nvSpPr>
          <p:cNvPr id="616" name="At 3months many people have been prescribed opioid medication and those who have not are often seeking any means to “kill the pain”.…"/>
          <p:cNvSpPr txBox="1">
            <a:spLocks noGrp="1"/>
          </p:cNvSpPr>
          <p:nvPr>
            <p:ph type="body" idx="1"/>
          </p:nvPr>
        </p:nvSpPr>
        <p:spPr>
          <a:prstGeom prst="rect">
            <a:avLst/>
          </a:prstGeom>
        </p:spPr>
        <p:txBody>
          <a:bodyPr>
            <a:normAutofit fontScale="92500"/>
          </a:bodyPr>
          <a:lstStyle/>
          <a:p>
            <a:pPr marL="203454" indent="-203454" defTabSz="813816">
              <a:spcBef>
                <a:spcPts val="800"/>
              </a:spcBef>
              <a:defRPr sz="2492"/>
            </a:pPr>
            <a:r>
              <a:rPr lang="en-US" sz="2400" dirty="0">
                <a:latin typeface="Gill Sans MT" panose="020B0502020104020203" pitchFamily="34" charset="0"/>
              </a:rPr>
              <a:t>Irritability, distress give way to conflict and rejection by others and can lead to helplessness and hopelessness</a:t>
            </a:r>
            <a:r>
              <a:rPr lang="en-US" sz="2000" dirty="0"/>
              <a:t>.  </a:t>
            </a:r>
          </a:p>
          <a:p>
            <a:pPr marL="203454" indent="-203454" defTabSz="813816">
              <a:spcBef>
                <a:spcPts val="800"/>
              </a:spcBef>
              <a:defRPr sz="2492"/>
            </a:pPr>
            <a:endParaRPr lang="en-CA" sz="2400" dirty="0">
              <a:latin typeface="Gill Sans MT" panose="020B0502020104020203" pitchFamily="34" charset="0"/>
            </a:endParaRPr>
          </a:p>
          <a:p>
            <a:pPr marL="203454" indent="-203454" defTabSz="813816">
              <a:spcBef>
                <a:spcPts val="800"/>
              </a:spcBef>
              <a:defRPr sz="2492"/>
            </a:pPr>
            <a:r>
              <a:rPr sz="2400" dirty="0">
                <a:latin typeface="Gill Sans MT" panose="020B0502020104020203" pitchFamily="34" charset="0"/>
              </a:rPr>
              <a:t>At 3</a:t>
            </a:r>
            <a:r>
              <a:rPr lang="en-CA" sz="2400" dirty="0">
                <a:latin typeface="Gill Sans MT" panose="020B0502020104020203" pitchFamily="34" charset="0"/>
              </a:rPr>
              <a:t> </a:t>
            </a:r>
            <a:r>
              <a:rPr sz="2400" dirty="0">
                <a:latin typeface="Gill Sans MT" panose="020B0502020104020203" pitchFamily="34" charset="0"/>
              </a:rPr>
              <a:t>months many people have been prescribed opioid medication and those who</a:t>
            </a:r>
            <a:r>
              <a:rPr lang="en-CA" sz="2400" dirty="0">
                <a:latin typeface="Gill Sans MT" panose="020B0502020104020203" pitchFamily="34" charset="0"/>
              </a:rPr>
              <a:t> are not seek “alternative methods”. </a:t>
            </a:r>
          </a:p>
          <a:p>
            <a:pPr marL="203454" indent="-203454" defTabSz="813816">
              <a:spcBef>
                <a:spcPts val="800"/>
              </a:spcBef>
              <a:defRPr sz="2492"/>
            </a:pPr>
            <a:endParaRPr sz="2400" dirty="0">
              <a:latin typeface="Gill Sans MT" panose="020B0502020104020203" pitchFamily="34" charset="0"/>
            </a:endParaRPr>
          </a:p>
          <a:p>
            <a:pPr marL="203454" indent="-203454" defTabSz="813816">
              <a:spcBef>
                <a:spcPts val="800"/>
              </a:spcBef>
              <a:defRPr sz="2492"/>
            </a:pPr>
            <a:r>
              <a:rPr sz="2400" dirty="0">
                <a:latin typeface="Gill Sans MT" panose="020B0502020104020203" pitchFamily="34" charset="0"/>
              </a:rPr>
              <a:t> Opioids provide short term pain relief &amp; provide a false positive of improvement</a:t>
            </a:r>
            <a:r>
              <a:rPr lang="en-CA" sz="2400" dirty="0">
                <a:latin typeface="Gill Sans MT" panose="020B0502020104020203" pitchFamily="34" charset="0"/>
              </a:rPr>
              <a:t>.</a:t>
            </a:r>
          </a:p>
          <a:p>
            <a:pPr marL="203454" indent="-203454" defTabSz="813816">
              <a:spcBef>
                <a:spcPts val="800"/>
              </a:spcBef>
              <a:defRPr sz="2492"/>
            </a:pPr>
            <a:endParaRPr lang="en-CA" sz="2400" dirty="0">
              <a:latin typeface="Gill Sans MT" panose="020B0502020104020203" pitchFamily="34" charset="0"/>
            </a:endParaRPr>
          </a:p>
          <a:p>
            <a:pPr marL="203454" indent="-203454" defTabSz="813816">
              <a:spcBef>
                <a:spcPts val="800"/>
              </a:spcBef>
              <a:defRPr sz="2492"/>
            </a:pPr>
            <a:r>
              <a:rPr sz="2400" dirty="0">
                <a:latin typeface="Gill Sans MT" panose="020B0502020104020203" pitchFamily="34" charset="0"/>
              </a:rPr>
              <a:t>False + is encouraged by an </a:t>
            </a:r>
            <a:r>
              <a:rPr lang="en-CA" sz="2400" dirty="0">
                <a:latin typeface="Gill Sans MT" panose="020B0502020104020203" pitchFamily="34" charset="0"/>
              </a:rPr>
              <a:t>emotional brain (</a:t>
            </a:r>
            <a:r>
              <a:rPr sz="2400" dirty="0">
                <a:latin typeface="Gill Sans MT" panose="020B0502020104020203" pitchFamily="34" charset="0"/>
              </a:rPr>
              <a:t>EB</a:t>
            </a:r>
            <a:r>
              <a:rPr lang="en-CA" sz="2400" dirty="0">
                <a:latin typeface="Gill Sans MT" panose="020B0502020104020203" pitchFamily="34" charset="0"/>
              </a:rPr>
              <a:t>) </a:t>
            </a:r>
            <a:r>
              <a:rPr sz="2400" dirty="0">
                <a:latin typeface="Gill Sans MT" panose="020B0502020104020203" pitchFamily="34" charset="0"/>
              </a:rPr>
              <a:t>drive to protect at all costs and a diminished </a:t>
            </a:r>
            <a:r>
              <a:rPr lang="en-CA" sz="2400" dirty="0">
                <a:latin typeface="Gill Sans MT" panose="020B0502020104020203" pitchFamily="34" charset="0"/>
              </a:rPr>
              <a:t>thinking brain (</a:t>
            </a:r>
            <a:r>
              <a:rPr sz="2400" dirty="0">
                <a:latin typeface="Gill Sans MT" panose="020B0502020104020203" pitchFamily="34" charset="0"/>
              </a:rPr>
              <a:t>TB</a:t>
            </a:r>
            <a:r>
              <a:rPr lang="en-CA" sz="2400" dirty="0">
                <a:latin typeface="Gill Sans MT" panose="020B0502020104020203" pitchFamily="34" charset="0"/>
              </a:rPr>
              <a:t>) </a:t>
            </a:r>
            <a:r>
              <a:rPr sz="2400" dirty="0">
                <a:latin typeface="Gill Sans MT" panose="020B0502020104020203" pitchFamily="34" charset="0"/>
              </a:rPr>
              <a:t>that has deactivated critical thinking.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8670B-480B-76D7-EFD5-30DC00AA5024}"/>
              </a:ext>
            </a:extLst>
          </p:cNvPr>
          <p:cNvSpPr>
            <a:spLocks noGrp="1"/>
          </p:cNvSpPr>
          <p:nvPr>
            <p:ph type="title"/>
          </p:nvPr>
        </p:nvSpPr>
        <p:spPr>
          <a:xfrm>
            <a:off x="0" y="260648"/>
            <a:ext cx="9144000" cy="576064"/>
          </a:xfrm>
        </p:spPr>
        <p:txBody>
          <a:bodyPr>
            <a:normAutofit fontScale="90000"/>
          </a:bodyPr>
          <a:lstStyle/>
          <a:p>
            <a:pPr algn="ctr"/>
            <a:r>
              <a:rPr lang="en-US" sz="4000">
                <a:solidFill>
                  <a:srgbClr val="448AD7"/>
                </a:solidFill>
                <a:latin typeface="Gill Sans MT" panose="020B0502020104020203" pitchFamily="34" charset="0"/>
              </a:rPr>
              <a:t>Construction</a:t>
            </a:r>
            <a:r>
              <a:rPr lang="en-US" sz="4000">
                <a:latin typeface="Gill Sans MT" panose="020B0502020104020203" pitchFamily="34" charset="0"/>
              </a:rPr>
              <a:t> Background</a:t>
            </a:r>
            <a:endParaRPr lang="en-CA" sz="4000" dirty="0">
              <a:latin typeface="Gill Sans MT" panose="020B0502020104020203" pitchFamily="34" charset="0"/>
            </a:endParaRPr>
          </a:p>
        </p:txBody>
      </p:sp>
      <p:graphicFrame>
        <p:nvGraphicFramePr>
          <p:cNvPr id="9" name="Content Placeholder 2">
            <a:extLst>
              <a:ext uri="{FF2B5EF4-FFF2-40B4-BE49-F238E27FC236}">
                <a16:creationId xmlns:a16="http://schemas.microsoft.com/office/drawing/2014/main" id="{1D47D7BB-7B14-7BE0-2331-726E695A262B}"/>
              </a:ext>
            </a:extLst>
          </p:cNvPr>
          <p:cNvGraphicFramePr>
            <a:graphicFrameLocks noGrp="1"/>
          </p:cNvGraphicFramePr>
          <p:nvPr>
            <p:ph idx="1"/>
            <p:extLst>
              <p:ext uri="{D42A27DB-BD31-4B8C-83A1-F6EECF244321}">
                <p14:modId xmlns:p14="http://schemas.microsoft.com/office/powerpoint/2010/main" val="1435190058"/>
              </p:ext>
            </p:extLst>
          </p:nvPr>
        </p:nvGraphicFramePr>
        <p:xfrm>
          <a:off x="584101" y="1124744"/>
          <a:ext cx="7975798" cy="50875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4B83388F-3868-DC09-C6DF-71412B56CFE8}"/>
              </a:ext>
            </a:extLst>
          </p:cNvPr>
          <p:cNvSpPr>
            <a:spLocks noGrp="1"/>
          </p:cNvSpPr>
          <p:nvPr>
            <p:ph type="ftr" sz="quarter" idx="11"/>
          </p:nvPr>
        </p:nvSpPr>
        <p:spPr/>
        <p:txBody>
          <a:bodyPr/>
          <a:lstStyle/>
          <a:p>
            <a:r>
              <a:rPr lang="en-CA"/>
              <a:t>PBCTCO Convention 2023</a:t>
            </a:r>
            <a:endParaRPr lang="en-CA" dirty="0"/>
          </a:p>
        </p:txBody>
      </p:sp>
    </p:spTree>
    <p:extLst>
      <p:ext uri="{BB962C8B-B14F-4D97-AF65-F5344CB8AC3E}">
        <p14:creationId xmlns:p14="http://schemas.microsoft.com/office/powerpoint/2010/main" val="2272809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 name="Real Time Profile"/>
          <p:cNvSpPr txBox="1">
            <a:spLocks noGrp="1"/>
          </p:cNvSpPr>
          <p:nvPr>
            <p:ph type="title"/>
          </p:nvPr>
        </p:nvSpPr>
        <p:spPr>
          <a:prstGeom prst="rect">
            <a:avLst/>
          </a:prstGeom>
        </p:spPr>
        <p:txBody>
          <a:bodyPr>
            <a:normAutofit/>
          </a:bodyPr>
          <a:lstStyle/>
          <a:p>
            <a:r>
              <a:rPr sz="4000" dirty="0">
                <a:latin typeface="Gill Sans MT" panose="020B0502020104020203" pitchFamily="34" charset="0"/>
              </a:rPr>
              <a:t>Real Time Profile</a:t>
            </a:r>
          </a:p>
        </p:txBody>
      </p:sp>
      <p:sp>
        <p:nvSpPr>
          <p:cNvPr id="619" name="False + is exposed when drug tolerance leads to higher doses to stay off pain.…"/>
          <p:cNvSpPr txBox="1">
            <a:spLocks noGrp="1"/>
          </p:cNvSpPr>
          <p:nvPr>
            <p:ph type="body" idx="1"/>
          </p:nvPr>
        </p:nvSpPr>
        <p:spPr>
          <a:prstGeom prst="rect">
            <a:avLst/>
          </a:prstGeom>
        </p:spPr>
        <p:txBody>
          <a:bodyPr>
            <a:normAutofit fontScale="92500" lnSpcReduction="10000"/>
          </a:bodyPr>
          <a:lstStyle/>
          <a:p>
            <a:r>
              <a:rPr lang="en-US" sz="2400" dirty="0">
                <a:latin typeface="Gill Sans MT" panose="020B0502020104020203" pitchFamily="34" charset="0"/>
              </a:rPr>
              <a:t>False + can also be encouraged by family, friends and employers who might notice the change and wish for you to return to functional role in their lives. </a:t>
            </a:r>
          </a:p>
          <a:p>
            <a:endParaRPr lang="en-CA" sz="2400" dirty="0">
              <a:latin typeface="Gill Sans MT" panose="020B0502020104020203" pitchFamily="34" charset="0"/>
            </a:endParaRPr>
          </a:p>
          <a:p>
            <a:r>
              <a:rPr sz="2400" dirty="0">
                <a:latin typeface="Gill Sans MT" panose="020B0502020104020203" pitchFamily="34" charset="0"/>
              </a:rPr>
              <a:t>False + is exposed when drug tolerance leads to higher doses to stay off pain. </a:t>
            </a:r>
            <a:endParaRPr lang="en-CA" sz="2400" dirty="0">
              <a:latin typeface="Gill Sans MT" panose="020B0502020104020203" pitchFamily="34" charset="0"/>
            </a:endParaRPr>
          </a:p>
          <a:p>
            <a:endParaRPr sz="2400" dirty="0">
              <a:latin typeface="Gill Sans MT" panose="020B0502020104020203" pitchFamily="34" charset="0"/>
            </a:endParaRPr>
          </a:p>
          <a:p>
            <a:r>
              <a:rPr sz="2400" dirty="0">
                <a:latin typeface="Gill Sans MT" panose="020B0502020104020203" pitchFamily="34" charset="0"/>
              </a:rPr>
              <a:t>Isolation, avoidance and systemic judgment of opioid misuse and dependence diminish relationships and increase isolation, depression, anxiety and suicide. </a:t>
            </a:r>
            <a:endParaRPr lang="en-CA" sz="2400" dirty="0">
              <a:latin typeface="Gill Sans MT" panose="020B0502020104020203" pitchFamily="34" charset="0"/>
            </a:endParaRPr>
          </a:p>
          <a:p>
            <a:endParaRPr sz="2400" dirty="0">
              <a:latin typeface="Gill Sans MT" panose="020B0502020104020203" pitchFamily="34" charset="0"/>
            </a:endParaRPr>
          </a:p>
          <a:p>
            <a:r>
              <a:rPr sz="2400" dirty="0">
                <a:latin typeface="Gill Sans MT" panose="020B0502020104020203" pitchFamily="34" charset="0"/>
              </a:rPr>
              <a:t>Recovery and chronic pain management require a Biological, Psychological, Social, Emotional effort.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1" name="Meta-Analysis of Opioids and Chronic Pain (2018) Journal American Medical Association"/>
          <p:cNvSpPr txBox="1">
            <a:spLocks noGrp="1"/>
          </p:cNvSpPr>
          <p:nvPr>
            <p:ph type="title"/>
          </p:nvPr>
        </p:nvSpPr>
        <p:spPr>
          <a:xfrm>
            <a:off x="840699" y="687480"/>
            <a:ext cx="5605629" cy="994172"/>
          </a:xfrm>
          <a:prstGeom prst="rect">
            <a:avLst/>
          </a:prstGeom>
        </p:spPr>
        <p:txBody>
          <a:bodyPr>
            <a:normAutofit/>
          </a:bodyPr>
          <a:lstStyle>
            <a:lvl1pPr defTabSz="694944">
              <a:defRPr sz="3343"/>
            </a:lvl1pPr>
          </a:lstStyle>
          <a:p>
            <a:pPr algn="ctr"/>
            <a:r>
              <a:rPr lang="en-US" sz="2100" dirty="0">
                <a:latin typeface="Gill Sans MT" panose="020B0502020104020203" pitchFamily="34" charset="0"/>
              </a:rPr>
              <a:t>Meta-Analysis of Opioids and Chronic Pain (2018) Journal American Medical Association</a:t>
            </a:r>
          </a:p>
        </p:txBody>
      </p:sp>
      <p:sp>
        <p:nvSpPr>
          <p:cNvPr id="622" name="Compared w/ Placebo, Opioids associated with……"/>
          <p:cNvSpPr txBox="1">
            <a:spLocks noGrp="1"/>
          </p:cNvSpPr>
          <p:nvPr>
            <p:ph type="body" idx="1"/>
          </p:nvPr>
        </p:nvSpPr>
        <p:spPr>
          <a:xfrm>
            <a:off x="279915" y="1772817"/>
            <a:ext cx="5605628" cy="4243354"/>
          </a:xfrm>
          <a:prstGeom prst="rect">
            <a:avLst/>
          </a:prstGeom>
        </p:spPr>
        <p:txBody>
          <a:bodyPr anchor="ctr">
            <a:normAutofit/>
          </a:bodyPr>
          <a:lstStyle/>
          <a:p>
            <a:pPr marL="0" indent="0" defTabSz="804672">
              <a:spcBef>
                <a:spcPts val="800"/>
              </a:spcBef>
              <a:buNone/>
              <a:defRPr sz="2464"/>
            </a:pPr>
            <a:r>
              <a:rPr lang="en-US" sz="1800" dirty="0">
                <a:latin typeface="Gill Sans MT" panose="020B0502020104020203" pitchFamily="34" charset="0"/>
              </a:rPr>
              <a:t>Compared with Placebo, Opioids associated with…</a:t>
            </a:r>
          </a:p>
          <a:p>
            <a:pPr marL="201168" indent="-201168" defTabSz="804672">
              <a:spcBef>
                <a:spcPts val="800"/>
              </a:spcBef>
              <a:defRPr sz="2464"/>
            </a:pPr>
            <a:r>
              <a:rPr lang="en-US" sz="1800" dirty="0">
                <a:latin typeface="Gill Sans MT" panose="020B0502020104020203" pitchFamily="34" charset="0"/>
              </a:rPr>
              <a:t>Small improvements in pain, physical functioning and sleep quality.</a:t>
            </a:r>
          </a:p>
          <a:p>
            <a:pPr marL="201168" indent="-201168" defTabSz="804672">
              <a:spcBef>
                <a:spcPts val="800"/>
              </a:spcBef>
              <a:defRPr sz="2464"/>
            </a:pPr>
            <a:r>
              <a:rPr lang="en-US" sz="1800" dirty="0">
                <a:latin typeface="Gill Sans MT" panose="020B0502020104020203" pitchFamily="34" charset="0"/>
              </a:rPr>
              <a:t>Limited, unimportant improvements in social functioning.</a:t>
            </a:r>
          </a:p>
          <a:p>
            <a:pPr marL="201168" indent="-201168" defTabSz="804672">
              <a:spcBef>
                <a:spcPts val="800"/>
              </a:spcBef>
              <a:defRPr sz="2464"/>
            </a:pPr>
            <a:r>
              <a:rPr lang="en-US" sz="1800" dirty="0">
                <a:latin typeface="Gill Sans MT" panose="020B0502020104020203" pitchFamily="34" charset="0"/>
              </a:rPr>
              <a:t>No improvements in emotional functioning or role functioning.</a:t>
            </a:r>
          </a:p>
          <a:p>
            <a:pPr marL="201168" indent="-201168" defTabSz="804672">
              <a:spcBef>
                <a:spcPts val="800"/>
              </a:spcBef>
              <a:defRPr sz="2464"/>
            </a:pPr>
            <a:r>
              <a:rPr lang="en-US" sz="1800" dirty="0">
                <a:latin typeface="Gill Sans MT" panose="020B0502020104020203" pitchFamily="34" charset="0"/>
              </a:rPr>
              <a:t>Increased vomiting, drowsiness, constipation, dizziness, nausea, dry mouth and pruritus. </a:t>
            </a:r>
          </a:p>
          <a:p>
            <a:pPr marL="201168" indent="-201168" defTabSz="804672">
              <a:spcBef>
                <a:spcPts val="800"/>
              </a:spcBef>
              <a:defRPr sz="2464"/>
            </a:pPr>
            <a:r>
              <a:rPr lang="en-US" sz="1800" dirty="0">
                <a:latin typeface="Gill Sans MT" panose="020B0502020104020203" pitchFamily="34" charset="0"/>
              </a:rPr>
              <a:t>Improvements diminish over L/T studies; limited L/T studies as co-morbid issues of dependence, psychopathology obscure classification.</a:t>
            </a:r>
          </a:p>
        </p:txBody>
      </p:sp>
      <p:sp>
        <p:nvSpPr>
          <p:cNvPr id="636" name="Rectangle 63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8" name="Oval 63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Graphic 2" descr="Medicine outline">
            <a:extLst>
              <a:ext uri="{FF2B5EF4-FFF2-40B4-BE49-F238E27FC236}">
                <a16:creationId xmlns:a16="http://schemas.microsoft.com/office/drawing/2014/main" id="{2C29CC14-3DAC-5195-9983-A6915ABBA0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 name="Limitations; Vulnerability to Current Approach"/>
          <p:cNvSpPr txBox="1">
            <a:spLocks noGrp="1"/>
          </p:cNvSpPr>
          <p:nvPr>
            <p:ph type="title"/>
          </p:nvPr>
        </p:nvSpPr>
        <p:spPr>
          <a:xfrm>
            <a:off x="279915" y="0"/>
            <a:ext cx="6166413" cy="1681652"/>
          </a:xfrm>
          <a:prstGeom prst="rect">
            <a:avLst/>
          </a:prstGeom>
        </p:spPr>
        <p:txBody>
          <a:bodyPr>
            <a:normAutofit/>
          </a:bodyPr>
          <a:lstStyle/>
          <a:p>
            <a:pPr algn="ctr"/>
            <a:r>
              <a:rPr lang="en-US" sz="3200" dirty="0">
                <a:latin typeface="Gill Sans MT" panose="020B0502020104020203" pitchFamily="34" charset="0"/>
              </a:rPr>
              <a:t>Limitations - Vulnerability to Current Approach</a:t>
            </a:r>
          </a:p>
        </p:txBody>
      </p:sp>
      <p:sp>
        <p:nvSpPr>
          <p:cNvPr id="625" name="Systemic, Workplace Culture: When disclosure of injury and/or pain is met with loss of employment and limited to no ‘on the job resources’ to manage, safety &amp; prevention programs become divisive, avoidant based and symptom reactive.…"/>
          <p:cNvSpPr txBox="1">
            <a:spLocks noGrp="1"/>
          </p:cNvSpPr>
          <p:nvPr>
            <p:ph type="body" idx="1"/>
          </p:nvPr>
        </p:nvSpPr>
        <p:spPr>
          <a:xfrm>
            <a:off x="467544" y="1412776"/>
            <a:ext cx="5605628" cy="4334519"/>
          </a:xfrm>
          <a:prstGeom prst="rect">
            <a:avLst/>
          </a:prstGeom>
        </p:spPr>
        <p:txBody>
          <a:bodyPr anchor="ctr">
            <a:normAutofit/>
          </a:bodyPr>
          <a:lstStyle/>
          <a:p>
            <a:pPr marL="0" indent="0" defTabSz="868680">
              <a:spcBef>
                <a:spcPts val="900"/>
              </a:spcBef>
              <a:buNone/>
              <a:defRPr sz="2660"/>
            </a:pPr>
            <a:r>
              <a:rPr lang="en-US" sz="2400" b="1" dirty="0">
                <a:latin typeface="Gill Sans MT" panose="020B0502020104020203" pitchFamily="34" charset="0"/>
              </a:rPr>
              <a:t>Systemic Workplace Culture: </a:t>
            </a:r>
          </a:p>
          <a:p>
            <a:pPr defTabSz="868680">
              <a:spcBef>
                <a:spcPts val="900"/>
              </a:spcBef>
              <a:defRPr sz="2660"/>
            </a:pPr>
            <a:endParaRPr lang="en-US" sz="2400" dirty="0">
              <a:latin typeface="Gill Sans MT" panose="020B0502020104020203" pitchFamily="34" charset="0"/>
            </a:endParaRPr>
          </a:p>
          <a:p>
            <a:pPr defTabSz="868680">
              <a:spcBef>
                <a:spcPts val="900"/>
              </a:spcBef>
              <a:defRPr sz="2660"/>
            </a:pPr>
            <a:r>
              <a:rPr lang="en-US" sz="2400" dirty="0">
                <a:latin typeface="Gill Sans MT" panose="020B0502020104020203" pitchFamily="34" charset="0"/>
              </a:rPr>
              <a:t>Disclosure of injury and/or pain is met with loss of employment </a:t>
            </a:r>
          </a:p>
          <a:p>
            <a:pPr defTabSz="868680">
              <a:spcBef>
                <a:spcPts val="900"/>
              </a:spcBef>
              <a:defRPr sz="2660"/>
            </a:pPr>
            <a:endParaRPr lang="en-US" sz="2400" dirty="0">
              <a:latin typeface="Gill Sans MT" panose="020B0502020104020203" pitchFamily="34" charset="0"/>
            </a:endParaRPr>
          </a:p>
          <a:p>
            <a:pPr marL="217170" indent="-217170" defTabSz="868680">
              <a:spcBef>
                <a:spcPts val="900"/>
              </a:spcBef>
              <a:defRPr sz="2660"/>
            </a:pPr>
            <a:r>
              <a:rPr lang="en-US" sz="2400" dirty="0">
                <a:latin typeface="Gill Sans MT" panose="020B0502020104020203" pitchFamily="34" charset="0"/>
              </a:rPr>
              <a:t>Limited to no </a:t>
            </a:r>
            <a:r>
              <a:rPr lang="en-US" sz="2400" b="1" dirty="0">
                <a:latin typeface="Gill Sans MT" panose="020B0502020104020203" pitchFamily="34" charset="0"/>
              </a:rPr>
              <a:t>‘on the job resources’ </a:t>
            </a:r>
            <a:r>
              <a:rPr lang="en-US" sz="2400" dirty="0">
                <a:latin typeface="Gill Sans MT" panose="020B0502020104020203" pitchFamily="34" charset="0"/>
              </a:rPr>
              <a:t>to manage, safety &amp; prevention programs become divisive, avoidant based and symptom reactive. </a:t>
            </a:r>
          </a:p>
        </p:txBody>
      </p:sp>
      <p:sp>
        <p:nvSpPr>
          <p:cNvPr id="632" name="Rectangle 63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4" name="Oval 63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Graphic 2" descr="Squirrel outline">
            <a:extLst>
              <a:ext uri="{FF2B5EF4-FFF2-40B4-BE49-F238E27FC236}">
                <a16:creationId xmlns:a16="http://schemas.microsoft.com/office/drawing/2014/main" id="{30CE124E-EAA5-1DF4-7F24-8A66561614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36799" y="2876364"/>
            <a:ext cx="1105272" cy="110527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 name="Limitations; Vulnerability to Current Approach"/>
          <p:cNvSpPr txBox="1">
            <a:spLocks noGrp="1"/>
          </p:cNvSpPr>
          <p:nvPr>
            <p:ph type="title"/>
          </p:nvPr>
        </p:nvSpPr>
        <p:spPr>
          <a:xfrm>
            <a:off x="279915" y="0"/>
            <a:ext cx="6166413" cy="1681652"/>
          </a:xfrm>
          <a:prstGeom prst="rect">
            <a:avLst/>
          </a:prstGeom>
        </p:spPr>
        <p:txBody>
          <a:bodyPr>
            <a:normAutofit/>
          </a:bodyPr>
          <a:lstStyle/>
          <a:p>
            <a:pPr algn="ctr"/>
            <a:r>
              <a:rPr lang="en-US" sz="3200" dirty="0">
                <a:latin typeface="Gill Sans MT" panose="020B0502020104020203" pitchFamily="34" charset="0"/>
              </a:rPr>
              <a:t>Limitations - Vulnerability to Current Approach</a:t>
            </a:r>
          </a:p>
        </p:txBody>
      </p:sp>
      <p:sp>
        <p:nvSpPr>
          <p:cNvPr id="625" name="Systemic, Workplace Culture: When disclosure of injury and/or pain is met with loss of employment and limited to no ‘on the job resources’ to manage, safety &amp; prevention programs become divisive, avoidant based and symptom reactive.…"/>
          <p:cNvSpPr txBox="1">
            <a:spLocks noGrp="1"/>
          </p:cNvSpPr>
          <p:nvPr>
            <p:ph type="body" idx="1"/>
          </p:nvPr>
        </p:nvSpPr>
        <p:spPr>
          <a:xfrm>
            <a:off x="279915" y="1681652"/>
            <a:ext cx="5605628" cy="4334519"/>
          </a:xfrm>
          <a:prstGeom prst="rect">
            <a:avLst/>
          </a:prstGeom>
        </p:spPr>
        <p:txBody>
          <a:bodyPr anchor="ctr">
            <a:normAutofit/>
          </a:bodyPr>
          <a:lstStyle/>
          <a:p>
            <a:pPr marL="217170" indent="-217170" defTabSz="868680">
              <a:spcBef>
                <a:spcPts val="900"/>
              </a:spcBef>
              <a:defRPr sz="2660"/>
            </a:pPr>
            <a:r>
              <a:rPr lang="en-US" sz="2400" dirty="0">
                <a:latin typeface="Gill Sans MT" panose="020B0502020104020203" pitchFamily="34" charset="0"/>
              </a:rPr>
              <a:t>The absence of ongoing holistic conditioning, preparedness and communication makes MSK injury/pain disclosure awkward / adversarial</a:t>
            </a:r>
          </a:p>
          <a:p>
            <a:pPr marL="217170" indent="-217170" defTabSz="868680">
              <a:spcBef>
                <a:spcPts val="900"/>
              </a:spcBef>
              <a:defRPr sz="2660"/>
            </a:pPr>
            <a:endParaRPr lang="en-US" sz="2400" dirty="0">
              <a:latin typeface="Gill Sans MT" panose="020B0502020104020203" pitchFamily="34" charset="0"/>
            </a:endParaRPr>
          </a:p>
          <a:p>
            <a:pPr marL="217170" indent="-217170" defTabSz="868680">
              <a:spcBef>
                <a:spcPts val="900"/>
              </a:spcBef>
              <a:defRPr sz="2660"/>
            </a:pPr>
            <a:r>
              <a:rPr lang="en-US" sz="2400" dirty="0">
                <a:latin typeface="Gill Sans MT" panose="020B0502020104020203" pitchFamily="34" charset="0"/>
              </a:rPr>
              <a:t>A singular perspective of ‘in the moment’ productivity &amp; efficiency give way to Trade Worker Objectification.    </a:t>
            </a:r>
          </a:p>
        </p:txBody>
      </p:sp>
      <p:sp>
        <p:nvSpPr>
          <p:cNvPr id="632" name="Rectangle 63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4" name="Oval 63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Graphic 2" descr="Squirrel outline">
            <a:extLst>
              <a:ext uri="{FF2B5EF4-FFF2-40B4-BE49-F238E27FC236}">
                <a16:creationId xmlns:a16="http://schemas.microsoft.com/office/drawing/2014/main" id="{63A4EB35-4807-05D8-2158-F813C065D7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36799" y="2876364"/>
            <a:ext cx="1105272" cy="1105272"/>
          </a:xfrm>
          <a:prstGeom prst="rect">
            <a:avLst/>
          </a:prstGeom>
        </p:spPr>
      </p:pic>
    </p:spTree>
    <p:extLst>
      <p:ext uri="{BB962C8B-B14F-4D97-AF65-F5344CB8AC3E}">
        <p14:creationId xmlns:p14="http://schemas.microsoft.com/office/powerpoint/2010/main" val="40580381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7" name="Active Wellness a BioPsychoSocial-Emotional Approach"/>
          <p:cNvSpPr txBox="1">
            <a:spLocks noGrp="1"/>
          </p:cNvSpPr>
          <p:nvPr>
            <p:ph type="title"/>
          </p:nvPr>
        </p:nvSpPr>
        <p:spPr>
          <a:xfrm>
            <a:off x="840699" y="0"/>
            <a:ext cx="5605629" cy="1681652"/>
          </a:xfrm>
          <a:prstGeom prst="rect">
            <a:avLst/>
          </a:prstGeom>
        </p:spPr>
        <p:txBody>
          <a:bodyPr>
            <a:normAutofit/>
          </a:bodyPr>
          <a:lstStyle>
            <a:lvl1pPr defTabSz="905255">
              <a:defRPr sz="4356"/>
            </a:lvl1pPr>
          </a:lstStyle>
          <a:p>
            <a:pPr algn="ctr"/>
            <a:r>
              <a:rPr lang="en-US" sz="3200" dirty="0">
                <a:latin typeface="Gill Sans MT" panose="020B0502020104020203" pitchFamily="34" charset="0"/>
              </a:rPr>
              <a:t>Active Wellness a Biopsychosocial-Emotional Approach</a:t>
            </a:r>
          </a:p>
        </p:txBody>
      </p:sp>
      <p:sp>
        <p:nvSpPr>
          <p:cNvPr id="628" name="Active Wellness is Personal Protective Equipment for mind/body work life.…"/>
          <p:cNvSpPr txBox="1">
            <a:spLocks noGrp="1"/>
          </p:cNvSpPr>
          <p:nvPr>
            <p:ph type="body" idx="1"/>
          </p:nvPr>
        </p:nvSpPr>
        <p:spPr>
          <a:xfrm>
            <a:off x="359815" y="1681653"/>
            <a:ext cx="5525727" cy="4334518"/>
          </a:xfrm>
          <a:prstGeom prst="rect">
            <a:avLst/>
          </a:prstGeom>
        </p:spPr>
        <p:txBody>
          <a:bodyPr anchor="ctr">
            <a:normAutofit/>
          </a:bodyPr>
          <a:lstStyle/>
          <a:p>
            <a:pPr marL="203454" indent="-203454" defTabSz="813816">
              <a:spcBef>
                <a:spcPts val="800"/>
              </a:spcBef>
              <a:defRPr sz="2492"/>
            </a:pPr>
            <a:r>
              <a:rPr lang="en-US" sz="2400" dirty="0">
                <a:latin typeface="Gill Sans MT" panose="020B0502020104020203" pitchFamily="34" charset="0"/>
              </a:rPr>
              <a:t>Active Wellness is Personal Protective Equipment for mind/body work life. </a:t>
            </a:r>
          </a:p>
          <a:p>
            <a:pPr marL="0" indent="0" defTabSz="813816">
              <a:spcBef>
                <a:spcPts val="800"/>
              </a:spcBef>
              <a:buNone/>
              <a:defRPr sz="2492"/>
            </a:pPr>
            <a:endParaRPr lang="en-US" sz="2400" dirty="0">
              <a:latin typeface="Gill Sans MT" panose="020B0502020104020203" pitchFamily="34" charset="0"/>
            </a:endParaRPr>
          </a:p>
          <a:p>
            <a:pPr marL="203454" indent="-203454" defTabSz="813816">
              <a:spcBef>
                <a:spcPts val="800"/>
              </a:spcBef>
              <a:defRPr sz="2492"/>
            </a:pPr>
            <a:endParaRPr lang="en-US" sz="2400" dirty="0">
              <a:latin typeface="Gill Sans MT" panose="020B0502020104020203" pitchFamily="34" charset="0"/>
            </a:endParaRPr>
          </a:p>
          <a:p>
            <a:pPr marL="203454" indent="-203454" defTabSz="813816">
              <a:spcBef>
                <a:spcPts val="800"/>
              </a:spcBef>
              <a:defRPr sz="2492"/>
            </a:pPr>
            <a:r>
              <a:rPr lang="en-US" sz="2400" dirty="0">
                <a:latin typeface="Gill Sans MT" panose="020B0502020104020203" pitchFamily="34" charset="0"/>
              </a:rPr>
              <a:t>Active Wellness is an effort to Optimize Mind/Body Conditioning and Preparedness</a:t>
            </a:r>
          </a:p>
        </p:txBody>
      </p:sp>
      <p:sp>
        <p:nvSpPr>
          <p:cNvPr id="635" name="Rectangle 634">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7" name="Oval 636">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32" name="Graphic 631" descr="Health">
            <a:extLst>
              <a:ext uri="{FF2B5EF4-FFF2-40B4-BE49-F238E27FC236}">
                <a16:creationId xmlns:a16="http://schemas.microsoft.com/office/drawing/2014/main" id="{5B85E36A-BCC5-2668-FE97-A1250F702F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7" name="Active Wellness a BioPsychoSocial-Emotional Approach"/>
          <p:cNvSpPr txBox="1">
            <a:spLocks noGrp="1"/>
          </p:cNvSpPr>
          <p:nvPr>
            <p:ph type="title"/>
          </p:nvPr>
        </p:nvSpPr>
        <p:spPr>
          <a:xfrm>
            <a:off x="840699" y="0"/>
            <a:ext cx="5605629" cy="1681652"/>
          </a:xfrm>
          <a:prstGeom prst="rect">
            <a:avLst/>
          </a:prstGeom>
        </p:spPr>
        <p:txBody>
          <a:bodyPr>
            <a:normAutofit/>
          </a:bodyPr>
          <a:lstStyle>
            <a:lvl1pPr defTabSz="905255">
              <a:defRPr sz="4356"/>
            </a:lvl1pPr>
          </a:lstStyle>
          <a:p>
            <a:pPr algn="ctr"/>
            <a:r>
              <a:rPr lang="en-US" sz="3200" dirty="0">
                <a:latin typeface="Gill Sans MT" panose="020B0502020104020203" pitchFamily="34" charset="0"/>
              </a:rPr>
              <a:t>Active Wellness a Biopsychosocial-Emotional Approach</a:t>
            </a:r>
          </a:p>
        </p:txBody>
      </p:sp>
      <p:sp>
        <p:nvSpPr>
          <p:cNvPr id="628" name="Active Wellness is Personal Protective Equipment for mind/body work life.…"/>
          <p:cNvSpPr txBox="1">
            <a:spLocks noGrp="1"/>
          </p:cNvSpPr>
          <p:nvPr>
            <p:ph type="body" idx="1"/>
          </p:nvPr>
        </p:nvSpPr>
        <p:spPr>
          <a:xfrm>
            <a:off x="359815" y="1681653"/>
            <a:ext cx="5525727" cy="4334518"/>
          </a:xfrm>
          <a:prstGeom prst="rect">
            <a:avLst/>
          </a:prstGeom>
        </p:spPr>
        <p:txBody>
          <a:bodyPr anchor="ctr">
            <a:normAutofit/>
          </a:bodyPr>
          <a:lstStyle/>
          <a:p>
            <a:pPr marL="203454" indent="-203454" defTabSz="813816">
              <a:spcBef>
                <a:spcPts val="800"/>
              </a:spcBef>
              <a:defRPr sz="2492"/>
            </a:pPr>
            <a:r>
              <a:rPr lang="en-US" sz="2400" dirty="0">
                <a:latin typeface="Gill Sans MT" panose="020B0502020104020203" pitchFamily="34" charset="0"/>
              </a:rPr>
              <a:t>When acceptance of workplace mind/body regarding MSK is balanced by mind/body preparedness/resources, </a:t>
            </a:r>
            <a:r>
              <a:rPr lang="en-US" sz="2400" b="1" dirty="0">
                <a:latin typeface="Gill Sans MT" panose="020B0502020104020203" pitchFamily="34" charset="0"/>
              </a:rPr>
              <a:t>trade workers will be able to proceed with Confident Vulnerability and Resilience</a:t>
            </a:r>
            <a:r>
              <a:rPr lang="en-US" sz="2400" dirty="0">
                <a:latin typeface="Gill Sans MT" panose="020B0502020104020203" pitchFamily="34" charset="0"/>
              </a:rPr>
              <a:t>. </a:t>
            </a:r>
          </a:p>
          <a:p>
            <a:pPr marL="203454" indent="-203454" defTabSz="813816">
              <a:spcBef>
                <a:spcPts val="800"/>
              </a:spcBef>
              <a:defRPr sz="2492"/>
            </a:pPr>
            <a:endParaRPr lang="en-US" sz="2400" dirty="0">
              <a:latin typeface="Gill Sans MT" panose="020B0502020104020203" pitchFamily="34" charset="0"/>
            </a:endParaRPr>
          </a:p>
          <a:p>
            <a:pPr marL="203454" indent="-203454" defTabSz="813816">
              <a:spcBef>
                <a:spcPts val="800"/>
              </a:spcBef>
              <a:defRPr sz="2492"/>
            </a:pPr>
            <a:r>
              <a:rPr lang="en-US" sz="2400" dirty="0">
                <a:latin typeface="Gill Sans MT" panose="020B0502020104020203" pitchFamily="34" charset="0"/>
              </a:rPr>
              <a:t>When mind/body preparedness and resources are commonplace the disclosures of MSK injury and/or pain will no longer be awkward / contentious.  </a:t>
            </a:r>
          </a:p>
        </p:txBody>
      </p:sp>
      <p:sp>
        <p:nvSpPr>
          <p:cNvPr id="635" name="Rectangle 634">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7" name="Oval 636">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32" name="Graphic 631" descr="Health">
            <a:extLst>
              <a:ext uri="{FF2B5EF4-FFF2-40B4-BE49-F238E27FC236}">
                <a16:creationId xmlns:a16="http://schemas.microsoft.com/office/drawing/2014/main" id="{5B85E36A-BCC5-2668-FE97-A1250F702F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37093933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0" name="Active Wellness; Optimal Mind Body Conditioning &amp; Preparedness"/>
          <p:cNvSpPr txBox="1">
            <a:spLocks noGrp="1"/>
          </p:cNvSpPr>
          <p:nvPr>
            <p:ph type="title"/>
          </p:nvPr>
        </p:nvSpPr>
        <p:spPr>
          <a:xfrm>
            <a:off x="840699" y="687480"/>
            <a:ext cx="5605629" cy="994172"/>
          </a:xfrm>
          <a:prstGeom prst="rect">
            <a:avLst/>
          </a:prstGeom>
        </p:spPr>
        <p:txBody>
          <a:bodyPr>
            <a:normAutofit/>
          </a:bodyPr>
          <a:lstStyle>
            <a:lvl1pPr defTabSz="896111">
              <a:defRPr sz="4312"/>
            </a:lvl1pPr>
          </a:lstStyle>
          <a:p>
            <a:pPr algn="ctr"/>
            <a:r>
              <a:rPr lang="en-US" sz="2400" dirty="0">
                <a:latin typeface="Gill Sans MT" panose="020B0502020104020203" pitchFamily="34" charset="0"/>
              </a:rPr>
              <a:t>Active Wellness; Optimal Mind Body Conditioning &amp; Preparedness </a:t>
            </a:r>
          </a:p>
        </p:txBody>
      </p:sp>
      <p:sp>
        <p:nvSpPr>
          <p:cNvPr id="631" name="Utilizing a BioPsychoSocial-Emotional (holistic) lens……"/>
          <p:cNvSpPr txBox="1">
            <a:spLocks noGrp="1"/>
          </p:cNvSpPr>
          <p:nvPr>
            <p:ph type="body" idx="1"/>
          </p:nvPr>
        </p:nvSpPr>
        <p:spPr>
          <a:xfrm>
            <a:off x="495545" y="1556792"/>
            <a:ext cx="5634022" cy="4243354"/>
          </a:xfrm>
          <a:prstGeom prst="rect">
            <a:avLst/>
          </a:prstGeom>
        </p:spPr>
        <p:txBody>
          <a:bodyPr anchor="ctr">
            <a:normAutofit/>
          </a:bodyPr>
          <a:lstStyle/>
          <a:p>
            <a:pPr marL="203454" indent="-203454" defTabSz="813816">
              <a:spcBef>
                <a:spcPts val="800"/>
              </a:spcBef>
              <a:defRPr sz="2492"/>
            </a:pPr>
            <a:r>
              <a:rPr lang="en-US" sz="2400" dirty="0">
                <a:latin typeface="Gill Sans MT" panose="020B0502020104020203" pitchFamily="34" charset="0"/>
              </a:rPr>
              <a:t>Utilizing a bio-psychosocial emotional holistic lens…</a:t>
            </a:r>
          </a:p>
          <a:p>
            <a:pPr marL="203454" indent="-203454" defTabSz="813816">
              <a:spcBef>
                <a:spcPts val="800"/>
              </a:spcBef>
              <a:defRPr sz="2492"/>
            </a:pPr>
            <a:endParaRPr lang="en-US" sz="2400" dirty="0">
              <a:latin typeface="Gill Sans MT" panose="020B0502020104020203" pitchFamily="34" charset="0"/>
            </a:endParaRPr>
          </a:p>
          <a:p>
            <a:pPr marL="203454" indent="-203454" defTabSz="813816">
              <a:spcBef>
                <a:spcPts val="800"/>
              </a:spcBef>
              <a:defRPr sz="2492"/>
            </a:pPr>
            <a:r>
              <a:rPr lang="en-US" sz="2400" dirty="0">
                <a:latin typeface="Gill Sans MT" panose="020B0502020104020203" pitchFamily="34" charset="0"/>
              </a:rPr>
              <a:t>A Static and Dynamic Evaluation of job expectations, MSK exertion and strain.</a:t>
            </a:r>
          </a:p>
          <a:p>
            <a:pPr marL="203454" indent="-203454" defTabSz="813816">
              <a:spcBef>
                <a:spcPts val="800"/>
              </a:spcBef>
              <a:defRPr sz="2492"/>
            </a:pPr>
            <a:endParaRPr lang="en-US" sz="2400" dirty="0">
              <a:latin typeface="Gill Sans MT" panose="020B0502020104020203" pitchFamily="34" charset="0"/>
            </a:endParaRPr>
          </a:p>
          <a:p>
            <a:pPr marL="203454" indent="-203454" defTabSz="813816">
              <a:spcBef>
                <a:spcPts val="800"/>
              </a:spcBef>
              <a:defRPr sz="2492"/>
            </a:pPr>
            <a:r>
              <a:rPr lang="en-US" sz="2400" dirty="0">
                <a:latin typeface="Gill Sans MT" panose="020B0502020104020203" pitchFamily="34" charset="0"/>
              </a:rPr>
              <a:t>Match Optimal Mind/Body conditioning and preparedness to job evaluation.</a:t>
            </a:r>
          </a:p>
        </p:txBody>
      </p:sp>
      <p:sp>
        <p:nvSpPr>
          <p:cNvPr id="636" name="Rectangle 63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8" name="Oval 63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Graphic 2" descr="Traffic cone outline">
            <a:extLst>
              <a:ext uri="{FF2B5EF4-FFF2-40B4-BE49-F238E27FC236}">
                <a16:creationId xmlns:a16="http://schemas.microsoft.com/office/drawing/2014/main" id="{81243DA6-7B07-0764-1CE4-B23B201B92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0" name="Active Wellness; Optimal Mind Body Conditioning &amp; Preparedness"/>
          <p:cNvSpPr txBox="1">
            <a:spLocks noGrp="1"/>
          </p:cNvSpPr>
          <p:nvPr>
            <p:ph type="title"/>
          </p:nvPr>
        </p:nvSpPr>
        <p:spPr>
          <a:xfrm>
            <a:off x="840699" y="687480"/>
            <a:ext cx="5605629" cy="994172"/>
          </a:xfrm>
          <a:prstGeom prst="rect">
            <a:avLst/>
          </a:prstGeom>
        </p:spPr>
        <p:txBody>
          <a:bodyPr>
            <a:normAutofit/>
          </a:bodyPr>
          <a:lstStyle>
            <a:lvl1pPr defTabSz="896111">
              <a:defRPr sz="4312"/>
            </a:lvl1pPr>
          </a:lstStyle>
          <a:p>
            <a:pPr algn="ctr"/>
            <a:r>
              <a:rPr lang="en-US" sz="2400" dirty="0">
                <a:latin typeface="Gill Sans MT" panose="020B0502020104020203" pitchFamily="34" charset="0"/>
              </a:rPr>
              <a:t>Active Wellness; Optimal Mind Body Conditioning &amp; Preparedness </a:t>
            </a:r>
          </a:p>
        </p:txBody>
      </p:sp>
      <p:sp>
        <p:nvSpPr>
          <p:cNvPr id="631" name="Utilizing a BioPsychoSocial-Emotional (holistic) lens……"/>
          <p:cNvSpPr txBox="1">
            <a:spLocks noGrp="1"/>
          </p:cNvSpPr>
          <p:nvPr>
            <p:ph type="body" idx="1"/>
          </p:nvPr>
        </p:nvSpPr>
        <p:spPr>
          <a:xfrm>
            <a:off x="251521" y="1772817"/>
            <a:ext cx="5634022" cy="4243354"/>
          </a:xfrm>
          <a:prstGeom prst="rect">
            <a:avLst/>
          </a:prstGeom>
        </p:spPr>
        <p:txBody>
          <a:bodyPr anchor="ctr">
            <a:normAutofit/>
          </a:bodyPr>
          <a:lstStyle/>
          <a:p>
            <a:pPr marL="203454" indent="-203454" defTabSz="813816">
              <a:spcBef>
                <a:spcPts val="800"/>
              </a:spcBef>
              <a:defRPr sz="2492"/>
            </a:pPr>
            <a:r>
              <a:rPr lang="en-US" sz="2400" dirty="0">
                <a:latin typeface="Gill Sans MT" panose="020B0502020104020203" pitchFamily="34" charset="0"/>
              </a:rPr>
              <a:t>From biomarkers, skills development and functional application to communication, problem solving &amp; resource development.</a:t>
            </a:r>
          </a:p>
          <a:p>
            <a:pPr marL="203454" indent="-203454" defTabSz="813816">
              <a:spcBef>
                <a:spcPts val="800"/>
              </a:spcBef>
              <a:defRPr sz="2492"/>
            </a:pPr>
            <a:endParaRPr lang="en-US" sz="2400" dirty="0">
              <a:latin typeface="Gill Sans MT" panose="020B0502020104020203" pitchFamily="34" charset="0"/>
            </a:endParaRPr>
          </a:p>
          <a:p>
            <a:pPr marL="203454" indent="-203454" defTabSz="813816">
              <a:spcBef>
                <a:spcPts val="800"/>
              </a:spcBef>
              <a:defRPr sz="2492"/>
            </a:pPr>
            <a:r>
              <a:rPr lang="en-US" sz="2400" dirty="0">
                <a:latin typeface="Gill Sans MT" panose="020B0502020104020203" pitchFamily="34" charset="0"/>
              </a:rPr>
              <a:t>When injury and/or pain occurs trade workers given access to graduated non-opioid based resources with an optimal successive plan of engagement to maximize productivity and holistic well being. </a:t>
            </a:r>
          </a:p>
        </p:txBody>
      </p:sp>
      <p:sp>
        <p:nvSpPr>
          <p:cNvPr id="636" name="Rectangle 63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8" name="Oval 63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Graphic 2" descr="Traffic cone outline">
            <a:extLst>
              <a:ext uri="{FF2B5EF4-FFF2-40B4-BE49-F238E27FC236}">
                <a16:creationId xmlns:a16="http://schemas.microsoft.com/office/drawing/2014/main" id="{81243DA6-7B07-0764-1CE4-B23B201B92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10389348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7"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0"/>
            <a:ext cx="7461504"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5B2B9B-E8A5-EF16-067A-94585561713E}"/>
              </a:ext>
            </a:extLst>
          </p:cNvPr>
          <p:cNvSpPr>
            <a:spLocks noGrp="1"/>
          </p:cNvSpPr>
          <p:nvPr>
            <p:ph type="title"/>
          </p:nvPr>
        </p:nvSpPr>
        <p:spPr>
          <a:xfrm>
            <a:off x="1143000" y="2046986"/>
            <a:ext cx="6858000" cy="2764028"/>
          </a:xfrm>
        </p:spPr>
        <p:txBody>
          <a:bodyPr vert="horz" lIns="91440" tIns="45720" rIns="91440" bIns="45720" rtlCol="0" anchor="ctr">
            <a:normAutofit/>
          </a:bodyPr>
          <a:lstStyle/>
          <a:p>
            <a:pPr algn="ctr"/>
            <a:r>
              <a:rPr lang="en-US" sz="4000" b="1" kern="1200" dirty="0">
                <a:solidFill>
                  <a:schemeClr val="tx1"/>
                </a:solidFill>
                <a:latin typeface="Gill Sans MT" panose="020B0502020104020203" pitchFamily="34" charset="0"/>
                <a:ea typeface="+mj-ea"/>
                <a:cs typeface="+mj-cs"/>
              </a:rPr>
              <a:t>Policy and Program Activities Across the Continuum of Care</a:t>
            </a:r>
            <a:br>
              <a:rPr lang="en-US" sz="4000" b="1" kern="1200" dirty="0">
                <a:latin typeface="Gill Sans MT" panose="020B0502020104020203" pitchFamily="34" charset="0"/>
                <a:ea typeface="+mj-ea"/>
                <a:cs typeface="+mj-cs"/>
              </a:rPr>
            </a:br>
            <a:r>
              <a:rPr lang="en-US" sz="4000" kern="1200" dirty="0">
                <a:solidFill>
                  <a:schemeClr val="tx1"/>
                </a:solidFill>
                <a:latin typeface="Gill Sans MT" panose="020B0502020104020203" pitchFamily="34" charset="0"/>
              </a:rPr>
              <a:t> </a:t>
            </a:r>
          </a:p>
        </p:txBody>
      </p:sp>
      <p:sp>
        <p:nvSpPr>
          <p:cNvPr id="38"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5524786"/>
            <a:ext cx="356616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7D607CC5-6922-3F71-D31A-5E9E7FAFD69C}"/>
              </a:ext>
            </a:extLst>
          </p:cNvPr>
          <p:cNvSpPr>
            <a:spLocks noGrp="1"/>
          </p:cNvSpPr>
          <p:nvPr>
            <p:ph type="ftr" sz="quarter" idx="11"/>
          </p:nvPr>
        </p:nvSpPr>
        <p:spPr/>
        <p:txBody>
          <a:bodyPr/>
          <a:lstStyle/>
          <a:p>
            <a:r>
              <a:rPr lang="en-CA"/>
              <a:t>PBCTCO Convention 2023</a:t>
            </a:r>
            <a:endParaRPr lang="en-CA" dirty="0"/>
          </a:p>
        </p:txBody>
      </p:sp>
    </p:spTree>
    <p:extLst>
      <p:ext uri="{BB962C8B-B14F-4D97-AF65-F5344CB8AC3E}">
        <p14:creationId xmlns:p14="http://schemas.microsoft.com/office/powerpoint/2010/main" val="3762791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223477" y="2358"/>
            <a:ext cx="1407490" cy="1766008"/>
            <a:chOff x="-648769" y="2358"/>
            <a:chExt cx="1876653" cy="1766008"/>
          </a:xfrm>
        </p:grpSpPr>
        <p:sp>
          <p:nvSpPr>
            <p:cNvPr id="11" name="Freeform: Shape 10">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972226" y="6114337"/>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77" y="5721108"/>
            <a:ext cx="1696473"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D7F3665E-5CAA-5AFE-A4C5-9D366F11844E}"/>
              </a:ext>
            </a:extLst>
          </p:cNvPr>
          <p:cNvSpPr>
            <a:spLocks noGrp="1"/>
          </p:cNvSpPr>
          <p:nvPr>
            <p:ph type="ftr" sz="quarter" idx="11"/>
          </p:nvPr>
        </p:nvSpPr>
        <p:spPr>
          <a:xfrm>
            <a:off x="3028950" y="6356350"/>
            <a:ext cx="3086100" cy="365125"/>
          </a:xfrm>
        </p:spPr>
        <p:txBody>
          <a:bodyPr>
            <a:normAutofit/>
          </a:bodyPr>
          <a:lstStyle/>
          <a:p>
            <a:pPr>
              <a:spcAft>
                <a:spcPts val="600"/>
              </a:spcAft>
            </a:pPr>
            <a:r>
              <a:rPr lang="en-CA"/>
              <a:t>PBCTCO Convention 2023</a:t>
            </a:r>
          </a:p>
        </p:txBody>
      </p:sp>
      <p:graphicFrame>
        <p:nvGraphicFramePr>
          <p:cNvPr id="3" name="Table 2">
            <a:extLst>
              <a:ext uri="{FF2B5EF4-FFF2-40B4-BE49-F238E27FC236}">
                <a16:creationId xmlns:a16="http://schemas.microsoft.com/office/drawing/2014/main" id="{C2015FE9-2F7E-48D7-BA36-F9FCA68BF42E}"/>
              </a:ext>
            </a:extLst>
          </p:cNvPr>
          <p:cNvGraphicFramePr>
            <a:graphicFrameLocks noGrp="1"/>
          </p:cNvGraphicFramePr>
          <p:nvPr>
            <p:extLst>
              <p:ext uri="{D42A27DB-BD31-4B8C-83A1-F6EECF244321}">
                <p14:modId xmlns:p14="http://schemas.microsoft.com/office/powerpoint/2010/main" val="1247887393"/>
              </p:ext>
            </p:extLst>
          </p:nvPr>
        </p:nvGraphicFramePr>
        <p:xfrm>
          <a:off x="251520" y="548679"/>
          <a:ext cx="8424936" cy="5408369"/>
        </p:xfrm>
        <a:graphic>
          <a:graphicData uri="http://schemas.openxmlformats.org/drawingml/2006/table">
            <a:tbl>
              <a:tblPr firstRow="1" firstCol="1" bandRow="1">
                <a:tableStyleId>{5C22544A-7EE6-4342-B048-85BDC9FD1C3A}</a:tableStyleId>
              </a:tblPr>
              <a:tblGrid>
                <a:gridCol w="1750884">
                  <a:extLst>
                    <a:ext uri="{9D8B030D-6E8A-4147-A177-3AD203B41FA5}">
                      <a16:colId xmlns:a16="http://schemas.microsoft.com/office/drawing/2014/main" val="3476105295"/>
                    </a:ext>
                  </a:extLst>
                </a:gridCol>
                <a:gridCol w="2381754">
                  <a:extLst>
                    <a:ext uri="{9D8B030D-6E8A-4147-A177-3AD203B41FA5}">
                      <a16:colId xmlns:a16="http://schemas.microsoft.com/office/drawing/2014/main" val="3067920774"/>
                    </a:ext>
                  </a:extLst>
                </a:gridCol>
                <a:gridCol w="4292298">
                  <a:extLst>
                    <a:ext uri="{9D8B030D-6E8A-4147-A177-3AD203B41FA5}">
                      <a16:colId xmlns:a16="http://schemas.microsoft.com/office/drawing/2014/main" val="1300191879"/>
                    </a:ext>
                  </a:extLst>
                </a:gridCol>
              </a:tblGrid>
              <a:tr h="475773">
                <a:tc>
                  <a:txBody>
                    <a:bodyPr/>
                    <a:lstStyle/>
                    <a:p>
                      <a:pPr algn="ctr"/>
                      <a:r>
                        <a:rPr lang="en-CA" sz="2000" kern="100" dirty="0">
                          <a:effectLst/>
                          <a:latin typeface="Gill Sans MT" panose="020B0502020104020203" pitchFamily="34" charset="0"/>
                        </a:rPr>
                        <a:t>Agent</a:t>
                      </a:r>
                      <a:endParaRPr lang="en-CA" sz="20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125390" marR="125390" marT="0" marB="0"/>
                </a:tc>
                <a:tc>
                  <a:txBody>
                    <a:bodyPr/>
                    <a:lstStyle/>
                    <a:p>
                      <a:pPr algn="ctr"/>
                      <a:r>
                        <a:rPr lang="en-CA" sz="2000" kern="100" dirty="0">
                          <a:effectLst/>
                          <a:latin typeface="Gill Sans MT" panose="020B0502020104020203" pitchFamily="34" charset="0"/>
                        </a:rPr>
                        <a:t>Problem</a:t>
                      </a:r>
                      <a:endParaRPr lang="en-CA" sz="20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125390" marR="125390" marT="0" marB="0"/>
                </a:tc>
                <a:tc>
                  <a:txBody>
                    <a:bodyPr/>
                    <a:lstStyle/>
                    <a:p>
                      <a:pPr algn="ctr"/>
                      <a:r>
                        <a:rPr lang="en-CA" sz="2000" kern="100" dirty="0">
                          <a:effectLst/>
                          <a:latin typeface="Gill Sans MT" panose="020B0502020104020203" pitchFamily="34" charset="0"/>
                        </a:rPr>
                        <a:t>Actions</a:t>
                      </a:r>
                      <a:endParaRPr lang="en-CA" sz="20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125390" marR="125390" marT="0" marB="0"/>
                </a:tc>
                <a:extLst>
                  <a:ext uri="{0D108BD9-81ED-4DB2-BD59-A6C34878D82A}">
                    <a16:rowId xmlns:a16="http://schemas.microsoft.com/office/drawing/2014/main" val="3732021157"/>
                  </a:ext>
                </a:extLst>
              </a:tr>
              <a:tr h="1816696">
                <a:tc>
                  <a:txBody>
                    <a:bodyPr/>
                    <a:lstStyle/>
                    <a:p>
                      <a:r>
                        <a:rPr lang="en-CA" sz="1800" kern="100" dirty="0">
                          <a:effectLst/>
                          <a:latin typeface="Gill Sans MT" panose="020B0502020104020203" pitchFamily="34" charset="0"/>
                        </a:rPr>
                        <a:t>Government</a:t>
                      </a:r>
                      <a:endParaRPr lang="en-CA" sz="20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125390" marR="125390" marT="0" marB="0"/>
                </a:tc>
                <a:tc>
                  <a:txBody>
                    <a:bodyPr/>
                    <a:lstStyle/>
                    <a:p>
                      <a:pPr>
                        <a:lnSpc>
                          <a:spcPct val="107000"/>
                        </a:lnSpc>
                        <a:spcAft>
                          <a:spcPts val="800"/>
                        </a:spcAft>
                      </a:pPr>
                      <a:r>
                        <a:rPr lang="en-US" sz="1800" kern="0" dirty="0">
                          <a:effectLst/>
                          <a:latin typeface="Gill Sans MT" panose="020B0502020104020203" pitchFamily="34" charset="0"/>
                        </a:rPr>
                        <a:t>Compensation Landscape Not Supportive</a:t>
                      </a:r>
                      <a:endParaRPr lang="en-CA" sz="1800" kern="100" dirty="0">
                        <a:effectLst/>
                        <a:latin typeface="Gill Sans MT" panose="020B0502020104020203" pitchFamily="34" charset="0"/>
                      </a:endParaRPr>
                    </a:p>
                    <a:p>
                      <a:r>
                        <a:rPr lang="en-CA" sz="1800" kern="100" dirty="0">
                          <a:effectLst/>
                        </a:rPr>
                        <a:t> </a:t>
                      </a:r>
                      <a:endParaRPr lang="en-CA" sz="2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5390" marR="125390" marT="0" marB="0"/>
                </a:tc>
                <a:tc>
                  <a:txBody>
                    <a:bodyPr/>
                    <a:lstStyle/>
                    <a:p>
                      <a:r>
                        <a:rPr lang="en-CA" sz="1800" kern="100" dirty="0">
                          <a:effectLst/>
                          <a:latin typeface="Gill Sans MT" panose="020B0502020104020203" pitchFamily="34" charset="0"/>
                        </a:rPr>
                        <a:t>Review the Workplace Safety and Insurance Board (WSIB) entitlement policies. (Gradual onset and chronic mental stress policies)</a:t>
                      </a:r>
                      <a:endParaRPr lang="en-CA" sz="18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125390" marR="125390" marT="0" marB="0"/>
                </a:tc>
                <a:extLst>
                  <a:ext uri="{0D108BD9-81ED-4DB2-BD59-A6C34878D82A}">
                    <a16:rowId xmlns:a16="http://schemas.microsoft.com/office/drawing/2014/main" val="3697854899"/>
                  </a:ext>
                </a:extLst>
              </a:tr>
              <a:tr h="1965523">
                <a:tc>
                  <a:txBody>
                    <a:bodyPr/>
                    <a:lstStyle/>
                    <a:p>
                      <a:r>
                        <a:rPr lang="en-CA" sz="1800" kern="100" dirty="0">
                          <a:effectLst/>
                          <a:latin typeface="Gill Sans MT" panose="020B0502020104020203" pitchFamily="34" charset="0"/>
                        </a:rPr>
                        <a:t>Government</a:t>
                      </a:r>
                      <a:endParaRPr lang="en-CA" sz="20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125390" marR="125390" marT="0" marB="0"/>
                </a:tc>
                <a:tc>
                  <a:txBody>
                    <a:bodyPr/>
                    <a:lstStyle/>
                    <a:p>
                      <a:pPr>
                        <a:lnSpc>
                          <a:spcPct val="107000"/>
                        </a:lnSpc>
                        <a:spcAft>
                          <a:spcPts val="800"/>
                        </a:spcAft>
                      </a:pPr>
                      <a:r>
                        <a:rPr lang="en-US" sz="1800" kern="0" dirty="0">
                          <a:effectLst/>
                          <a:latin typeface="Gill Sans MT" panose="020B0502020104020203" pitchFamily="34" charset="0"/>
                        </a:rPr>
                        <a:t>Few non-pharmacological treatment options available for acute or chronic pain</a:t>
                      </a:r>
                      <a:endParaRPr lang="en-CA" sz="1800" kern="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125390" marR="125390" marT="0" marB="0"/>
                </a:tc>
                <a:tc>
                  <a:txBody>
                    <a:bodyPr/>
                    <a:lstStyle/>
                    <a:p>
                      <a:r>
                        <a:rPr lang="en-CA" sz="1800" kern="100" dirty="0">
                          <a:effectLst/>
                          <a:latin typeface="Gill Sans MT" panose="020B0502020104020203" pitchFamily="34" charset="0"/>
                        </a:rPr>
                        <a:t>Provide local/community access to high quality pain management programs applying behavioural principles, interdisciplinary care, and a bio psychosocial framework. </a:t>
                      </a:r>
                      <a:endParaRPr lang="en-CA" sz="18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125390" marR="125390" marT="0" marB="0"/>
                </a:tc>
                <a:extLst>
                  <a:ext uri="{0D108BD9-81ED-4DB2-BD59-A6C34878D82A}">
                    <a16:rowId xmlns:a16="http://schemas.microsoft.com/office/drawing/2014/main" val="1395585998"/>
                  </a:ext>
                </a:extLst>
              </a:tr>
              <a:tr h="1150377">
                <a:tc>
                  <a:txBody>
                    <a:bodyPr/>
                    <a:lstStyle/>
                    <a:p>
                      <a:r>
                        <a:rPr lang="en-CA" sz="1800" kern="100" dirty="0">
                          <a:effectLst/>
                          <a:latin typeface="Gill Sans MT" panose="020B0502020104020203" pitchFamily="34" charset="0"/>
                        </a:rPr>
                        <a:t>Government</a:t>
                      </a:r>
                      <a:endParaRPr lang="en-CA" sz="20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125390" marR="125390" marT="0" marB="0"/>
                </a:tc>
                <a:tc>
                  <a:txBody>
                    <a:bodyPr/>
                    <a:lstStyle/>
                    <a:p>
                      <a:pPr>
                        <a:lnSpc>
                          <a:spcPct val="107000"/>
                        </a:lnSpc>
                        <a:spcAft>
                          <a:spcPts val="800"/>
                        </a:spcAft>
                      </a:pPr>
                      <a:r>
                        <a:rPr lang="en-US" sz="1800" kern="0" dirty="0">
                          <a:effectLst/>
                          <a:latin typeface="Gill Sans MT" panose="020B0502020104020203" pitchFamily="34" charset="0"/>
                        </a:rPr>
                        <a:t>Health and safety working conditions. </a:t>
                      </a:r>
                      <a:endParaRPr lang="en-CA" sz="1800" kern="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125390" marR="125390" marT="0" marB="0"/>
                </a:tc>
                <a:tc>
                  <a:txBody>
                    <a:bodyPr/>
                    <a:lstStyle/>
                    <a:p>
                      <a:r>
                        <a:rPr lang="en-CA" sz="1800" kern="100" dirty="0">
                          <a:effectLst/>
                          <a:latin typeface="Gill Sans MT" panose="020B0502020104020203" pitchFamily="34" charset="0"/>
                        </a:rPr>
                        <a:t>Ongoing inspections/enforcement targeting musculoskeletal hazards and workplace hazards.</a:t>
                      </a:r>
                      <a:endParaRPr lang="en-CA" sz="20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125390" marR="125390" marT="0" marB="0"/>
                </a:tc>
                <a:extLst>
                  <a:ext uri="{0D108BD9-81ED-4DB2-BD59-A6C34878D82A}">
                    <a16:rowId xmlns:a16="http://schemas.microsoft.com/office/drawing/2014/main" val="255496265"/>
                  </a:ext>
                </a:extLst>
              </a:tr>
            </a:tbl>
          </a:graphicData>
        </a:graphic>
      </p:graphicFrame>
    </p:spTree>
    <p:extLst>
      <p:ext uri="{BB962C8B-B14F-4D97-AF65-F5344CB8AC3E}">
        <p14:creationId xmlns:p14="http://schemas.microsoft.com/office/powerpoint/2010/main" val="3783106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AEE03601-7D22-F79C-483D-604F4B8B3BB2}"/>
              </a:ext>
            </a:extLst>
          </p:cNvPr>
          <p:cNvSpPr>
            <a:spLocks noGrp="1"/>
          </p:cNvSpPr>
          <p:nvPr>
            <p:ph type="title"/>
          </p:nvPr>
        </p:nvSpPr>
        <p:spPr>
          <a:xfrm>
            <a:off x="179512" y="332656"/>
            <a:ext cx="4392485" cy="2137587"/>
          </a:xfrm>
        </p:spPr>
        <p:txBody>
          <a:bodyPr anchor="ctr">
            <a:normAutofit/>
          </a:bodyPr>
          <a:lstStyle/>
          <a:p>
            <a:pPr algn="ctr"/>
            <a:r>
              <a:rPr lang="en-US" sz="4000" b="1" dirty="0">
                <a:effectLst/>
                <a:latin typeface="Gill Sans MT" panose="020B0502020104020203" pitchFamily="34" charset="0"/>
                <a:ea typeface="Yu Mincho" panose="02020400000000000000" pitchFamily="18" charset="-128"/>
                <a:cs typeface="Avenir LT Std 65 Medium"/>
              </a:rPr>
              <a:t>Opioids and the </a:t>
            </a:r>
            <a:r>
              <a:rPr lang="en-US" sz="4000" dirty="0">
                <a:latin typeface="Gill Sans MT" panose="020B0502020104020203" pitchFamily="34" charset="0"/>
                <a:ea typeface="Yu Mincho" panose="02020400000000000000" pitchFamily="18" charset="-128"/>
                <a:cs typeface="Avenir LT Std 65 Medium"/>
              </a:rPr>
              <a:t>C</a:t>
            </a:r>
            <a:r>
              <a:rPr lang="en-US" sz="4000" b="1" dirty="0">
                <a:effectLst/>
                <a:latin typeface="Gill Sans MT" panose="020B0502020104020203" pitchFamily="34" charset="0"/>
                <a:ea typeface="Yu Mincho" panose="02020400000000000000" pitchFamily="18" charset="-128"/>
                <a:cs typeface="Avenir LT Std 65 Medium"/>
              </a:rPr>
              <a:t>onstruction </a:t>
            </a:r>
            <a:r>
              <a:rPr lang="en-US" sz="4000" dirty="0">
                <a:latin typeface="Gill Sans MT" panose="020B0502020104020203" pitchFamily="34" charset="0"/>
                <a:ea typeface="Yu Mincho" panose="02020400000000000000" pitchFamily="18" charset="-128"/>
                <a:cs typeface="Avenir LT Std 65 Medium"/>
              </a:rPr>
              <a:t>C</a:t>
            </a:r>
            <a:r>
              <a:rPr lang="en-US" sz="4000" b="1" dirty="0">
                <a:effectLst/>
                <a:latin typeface="Gill Sans MT" panose="020B0502020104020203" pitchFamily="34" charset="0"/>
                <a:ea typeface="Yu Mincho" panose="02020400000000000000" pitchFamily="18" charset="-128"/>
                <a:cs typeface="Avenir LT Std 65 Medium"/>
              </a:rPr>
              <a:t>ommunity</a:t>
            </a:r>
            <a:endParaRPr lang="en-CA" sz="4000" dirty="0">
              <a:latin typeface="Gill Sans MT" panose="020B0502020104020203" pitchFamily="34" charset="0"/>
            </a:endParaRPr>
          </a:p>
        </p:txBody>
      </p:sp>
      <p:sp>
        <p:nvSpPr>
          <p:cNvPr id="3" name="Content Placeholder 2">
            <a:extLst>
              <a:ext uri="{FF2B5EF4-FFF2-40B4-BE49-F238E27FC236}">
                <a16:creationId xmlns:a16="http://schemas.microsoft.com/office/drawing/2014/main" id="{67D5FE48-CEF2-16FA-6AFD-0691FC904B10}"/>
              </a:ext>
            </a:extLst>
          </p:cNvPr>
          <p:cNvSpPr>
            <a:spLocks noGrp="1"/>
          </p:cNvSpPr>
          <p:nvPr>
            <p:ph idx="1"/>
          </p:nvPr>
        </p:nvSpPr>
        <p:spPr>
          <a:xfrm>
            <a:off x="290678" y="2348880"/>
            <a:ext cx="4490100" cy="3294881"/>
          </a:xfrm>
        </p:spPr>
        <p:txBody>
          <a:bodyPr anchor="ctr">
            <a:normAutofit/>
          </a:bodyPr>
          <a:lstStyle/>
          <a:p>
            <a:pPr marL="0" indent="0">
              <a:buNone/>
            </a:pPr>
            <a:endParaRPr lang="en-CA" sz="1700" dirty="0">
              <a:latin typeface="Gill Sans MT" panose="020B0502020104020203" pitchFamily="34" charset="0"/>
              <a:ea typeface="Yu Mincho" panose="02020400000000000000" pitchFamily="18" charset="-128"/>
              <a:cs typeface="Arial" panose="020B0604020202020204" pitchFamily="34" charset="0"/>
            </a:endParaRPr>
          </a:p>
          <a:p>
            <a:pPr marL="0" marR="0" indent="0">
              <a:spcBef>
                <a:spcPts val="0"/>
              </a:spcBef>
              <a:spcAft>
                <a:spcPts val="800"/>
              </a:spcAft>
              <a:buNone/>
            </a:pPr>
            <a:r>
              <a:rPr lang="en-CA" sz="2400" dirty="0">
                <a:effectLst/>
                <a:latin typeface="Gill Sans MT" panose="020B0502020104020203" pitchFamily="34" charset="0"/>
                <a:ea typeface="Yu Mincho" panose="02020400000000000000" pitchFamily="18" charset="-128"/>
                <a:cs typeface="Arial" panose="020B0604020202020204" pitchFamily="34" charset="0"/>
              </a:rPr>
              <a:t>In the recent report, </a:t>
            </a:r>
            <a:r>
              <a:rPr lang="en-CA" sz="2400" i="1" u="sng" dirty="0">
                <a:solidFill>
                  <a:srgbClr val="0070C0"/>
                </a:solidFill>
                <a:effectLst/>
                <a:latin typeface="Gill Sans MT" panose="020B0502020104020203" pitchFamily="34" charset="0"/>
                <a:ea typeface="Yu Mincho" panose="02020400000000000000" pitchFamily="18" charset="-128"/>
                <a:cs typeface="Arial" panose="020B0604020202020204" pitchFamily="34" charset="0"/>
                <a:hlinkClick r:id="rId2">
                  <a:extLst>
                    <a:ext uri="{A12FA001-AC4F-418D-AE19-62706E023703}">
                      <ahyp:hlinkClr xmlns:ahyp="http://schemas.microsoft.com/office/drawing/2018/hyperlinkcolor" val="tx"/>
                    </a:ext>
                  </a:extLst>
                </a:hlinkClick>
              </a:rPr>
              <a:t>Changing Circumstances Surrounding Opioid-Related Deaths in Ontario during the</a:t>
            </a:r>
            <a:r>
              <a:rPr lang="en-CA" sz="2400" dirty="0">
                <a:solidFill>
                  <a:srgbClr val="0070C0"/>
                </a:solidFill>
                <a:latin typeface="Gill Sans MT" panose="020B0502020104020203" pitchFamily="34" charset="0"/>
                <a:ea typeface="Yu Mincho" panose="02020400000000000000" pitchFamily="18" charset="-128"/>
                <a:cs typeface="Arial" panose="020B0604020202020204" pitchFamily="34" charset="0"/>
                <a:hlinkClick r:id="rId2">
                  <a:extLst>
                    <a:ext uri="{A12FA001-AC4F-418D-AE19-62706E023703}">
                      <ahyp:hlinkClr xmlns:ahyp="http://schemas.microsoft.com/office/drawing/2018/hyperlinkcolor" val="tx"/>
                    </a:ext>
                  </a:extLst>
                </a:hlinkClick>
              </a:rPr>
              <a:t> </a:t>
            </a:r>
            <a:r>
              <a:rPr lang="en-CA" sz="2400" i="1" u="sng" dirty="0">
                <a:solidFill>
                  <a:srgbClr val="0070C0"/>
                </a:solidFill>
                <a:effectLst/>
                <a:latin typeface="Gill Sans MT" panose="020B0502020104020203" pitchFamily="34" charset="0"/>
                <a:ea typeface="Yu Mincho" panose="02020400000000000000" pitchFamily="18" charset="-128"/>
                <a:cs typeface="Arial" panose="020B0604020202020204" pitchFamily="34" charset="0"/>
                <a:hlinkClick r:id="rId2">
                  <a:extLst>
                    <a:ext uri="{A12FA001-AC4F-418D-AE19-62706E023703}">
                      <ahyp:hlinkClr xmlns:ahyp="http://schemas.microsoft.com/office/drawing/2018/hyperlinkcolor" val="tx"/>
                    </a:ext>
                  </a:extLst>
                </a:hlinkClick>
              </a:rPr>
              <a:t>COVID-19 Pandemic</a:t>
            </a:r>
            <a:r>
              <a:rPr lang="en-CA" sz="2400" dirty="0">
                <a:solidFill>
                  <a:srgbClr val="0070C0"/>
                </a:solidFill>
                <a:effectLst/>
                <a:latin typeface="Gill Sans MT" panose="020B0502020104020203" pitchFamily="34" charset="0"/>
                <a:ea typeface="Yu Mincho" panose="02020400000000000000" pitchFamily="18" charset="-128"/>
                <a:cs typeface="Arial" panose="020B0604020202020204" pitchFamily="34" charset="0"/>
              </a:rPr>
              <a:t>, </a:t>
            </a:r>
            <a:r>
              <a:rPr lang="en-CA" sz="2400" dirty="0">
                <a:effectLst/>
                <a:latin typeface="Gill Sans MT" panose="020B0502020104020203" pitchFamily="34" charset="0"/>
                <a:ea typeface="Yu Mincho" panose="02020400000000000000" pitchFamily="18" charset="-128"/>
                <a:cs typeface="Arial" panose="020B0604020202020204" pitchFamily="34" charset="0"/>
              </a:rPr>
              <a:t>of the nearly 2,500 opioid-related deaths reported in Ontario, 30% were employed in the construction industry. </a:t>
            </a:r>
            <a:endParaRPr lang="en-CA" sz="2400" dirty="0">
              <a:latin typeface="Gill Sans MT" panose="020B0502020104020203" pitchFamily="34" charset="0"/>
            </a:endParaRPr>
          </a:p>
        </p:txBody>
      </p:sp>
      <p:pic>
        <p:nvPicPr>
          <p:cNvPr id="9" name="Picture 8" descr="Close-up unopened pill packets">
            <a:extLst>
              <a:ext uri="{FF2B5EF4-FFF2-40B4-BE49-F238E27FC236}">
                <a16:creationId xmlns:a16="http://schemas.microsoft.com/office/drawing/2014/main" id="{920406D4-BDCA-B835-F05A-99E8F5D7D874}"/>
              </a:ext>
            </a:extLst>
          </p:cNvPr>
          <p:cNvPicPr>
            <a:picLocks noChangeAspect="1"/>
          </p:cNvPicPr>
          <p:nvPr/>
        </p:nvPicPr>
        <p:blipFill rotWithShape="1">
          <a:blip r:embed="rId3"/>
          <a:srcRect l="33879" r="27825" b="-2"/>
          <a:stretch/>
        </p:blipFill>
        <p:spPr>
          <a:xfrm>
            <a:off x="5143347" y="-10886"/>
            <a:ext cx="4000653" cy="6868886"/>
          </a:xfrm>
          <a:prstGeom prst="rect">
            <a:avLst/>
          </a:prstGeom>
          <a:effectLst>
            <a:outerShdw blurRad="127000" dist="50800" dir="10800000" sx="99000" sy="99000" algn="r" rotWithShape="0">
              <a:prstClr val="black">
                <a:alpha val="40000"/>
              </a:prstClr>
            </a:outerShdw>
          </a:effectLst>
        </p:spPr>
      </p:pic>
      <p:sp>
        <p:nvSpPr>
          <p:cNvPr id="2" name="Footer Placeholder 1">
            <a:extLst>
              <a:ext uri="{FF2B5EF4-FFF2-40B4-BE49-F238E27FC236}">
                <a16:creationId xmlns:a16="http://schemas.microsoft.com/office/drawing/2014/main" id="{7ACC8DF7-38C9-3588-7789-F9023D87133F}"/>
              </a:ext>
            </a:extLst>
          </p:cNvPr>
          <p:cNvSpPr>
            <a:spLocks noGrp="1"/>
          </p:cNvSpPr>
          <p:nvPr>
            <p:ph type="ftr" sz="quarter" idx="11"/>
          </p:nvPr>
        </p:nvSpPr>
        <p:spPr>
          <a:xfrm>
            <a:off x="2771800" y="6484522"/>
            <a:ext cx="3086100" cy="365125"/>
          </a:xfrm>
        </p:spPr>
        <p:txBody>
          <a:bodyPr/>
          <a:lstStyle/>
          <a:p>
            <a:r>
              <a:rPr lang="en-CA" dirty="0"/>
              <a:t>PBCTCO Convention 2023</a:t>
            </a:r>
          </a:p>
        </p:txBody>
      </p:sp>
    </p:spTree>
    <p:extLst>
      <p:ext uri="{BB962C8B-B14F-4D97-AF65-F5344CB8AC3E}">
        <p14:creationId xmlns:p14="http://schemas.microsoft.com/office/powerpoint/2010/main" val="19197749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223477" y="2358"/>
            <a:ext cx="1407490" cy="1766008"/>
            <a:chOff x="-648769" y="2358"/>
            <a:chExt cx="1876653" cy="1766008"/>
          </a:xfrm>
        </p:grpSpPr>
        <p:sp>
          <p:nvSpPr>
            <p:cNvPr id="11" name="Freeform: Shape 10">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972226" y="6114337"/>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77" y="5721108"/>
            <a:ext cx="1696473"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D7F3665E-5CAA-5AFE-A4C5-9D366F11844E}"/>
              </a:ext>
            </a:extLst>
          </p:cNvPr>
          <p:cNvSpPr>
            <a:spLocks noGrp="1"/>
          </p:cNvSpPr>
          <p:nvPr>
            <p:ph type="ftr" sz="quarter" idx="11"/>
          </p:nvPr>
        </p:nvSpPr>
        <p:spPr>
          <a:xfrm>
            <a:off x="3028950" y="6356350"/>
            <a:ext cx="3086100" cy="365125"/>
          </a:xfrm>
        </p:spPr>
        <p:txBody>
          <a:bodyPr>
            <a:normAutofit/>
          </a:bodyPr>
          <a:lstStyle/>
          <a:p>
            <a:pPr>
              <a:spcAft>
                <a:spcPts val="600"/>
              </a:spcAft>
            </a:pPr>
            <a:r>
              <a:rPr lang="en-CA"/>
              <a:t>PBCTCO Convention 2023</a:t>
            </a:r>
          </a:p>
        </p:txBody>
      </p:sp>
      <p:graphicFrame>
        <p:nvGraphicFramePr>
          <p:cNvPr id="3" name="Table 2">
            <a:extLst>
              <a:ext uri="{FF2B5EF4-FFF2-40B4-BE49-F238E27FC236}">
                <a16:creationId xmlns:a16="http://schemas.microsoft.com/office/drawing/2014/main" id="{C2015FE9-2F7E-48D7-BA36-F9FCA68BF42E}"/>
              </a:ext>
            </a:extLst>
          </p:cNvPr>
          <p:cNvGraphicFramePr>
            <a:graphicFrameLocks noGrp="1"/>
          </p:cNvGraphicFramePr>
          <p:nvPr>
            <p:extLst>
              <p:ext uri="{D42A27DB-BD31-4B8C-83A1-F6EECF244321}">
                <p14:modId xmlns:p14="http://schemas.microsoft.com/office/powerpoint/2010/main" val="3086277895"/>
              </p:ext>
            </p:extLst>
          </p:nvPr>
        </p:nvGraphicFramePr>
        <p:xfrm>
          <a:off x="251520" y="548679"/>
          <a:ext cx="8424936" cy="5413184"/>
        </p:xfrm>
        <a:graphic>
          <a:graphicData uri="http://schemas.openxmlformats.org/drawingml/2006/table">
            <a:tbl>
              <a:tblPr firstRow="1" firstCol="1" bandRow="1">
                <a:tableStyleId>{5C22544A-7EE6-4342-B048-85BDC9FD1C3A}</a:tableStyleId>
              </a:tblPr>
              <a:tblGrid>
                <a:gridCol w="1750884">
                  <a:extLst>
                    <a:ext uri="{9D8B030D-6E8A-4147-A177-3AD203B41FA5}">
                      <a16:colId xmlns:a16="http://schemas.microsoft.com/office/drawing/2014/main" val="3476105295"/>
                    </a:ext>
                  </a:extLst>
                </a:gridCol>
                <a:gridCol w="2381754">
                  <a:extLst>
                    <a:ext uri="{9D8B030D-6E8A-4147-A177-3AD203B41FA5}">
                      <a16:colId xmlns:a16="http://schemas.microsoft.com/office/drawing/2014/main" val="3067920774"/>
                    </a:ext>
                  </a:extLst>
                </a:gridCol>
                <a:gridCol w="4292298">
                  <a:extLst>
                    <a:ext uri="{9D8B030D-6E8A-4147-A177-3AD203B41FA5}">
                      <a16:colId xmlns:a16="http://schemas.microsoft.com/office/drawing/2014/main" val="1300191879"/>
                    </a:ext>
                  </a:extLst>
                </a:gridCol>
              </a:tblGrid>
              <a:tr h="475773">
                <a:tc>
                  <a:txBody>
                    <a:bodyPr/>
                    <a:lstStyle/>
                    <a:p>
                      <a:pPr algn="ctr"/>
                      <a:r>
                        <a:rPr lang="en-CA" sz="2000" kern="100" dirty="0">
                          <a:effectLst/>
                          <a:latin typeface="Gill Sans MT" panose="020B0502020104020203" pitchFamily="34" charset="0"/>
                        </a:rPr>
                        <a:t>Agent</a:t>
                      </a:r>
                      <a:endParaRPr lang="en-CA" sz="20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125390" marR="125390" marT="0" marB="0"/>
                </a:tc>
                <a:tc>
                  <a:txBody>
                    <a:bodyPr/>
                    <a:lstStyle/>
                    <a:p>
                      <a:pPr algn="ctr"/>
                      <a:r>
                        <a:rPr lang="en-CA" sz="2000" kern="100" dirty="0">
                          <a:effectLst/>
                          <a:latin typeface="Gill Sans MT" panose="020B0502020104020203" pitchFamily="34" charset="0"/>
                        </a:rPr>
                        <a:t>Problem</a:t>
                      </a:r>
                      <a:endParaRPr lang="en-CA" sz="20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125390" marR="125390" marT="0" marB="0"/>
                </a:tc>
                <a:tc>
                  <a:txBody>
                    <a:bodyPr/>
                    <a:lstStyle/>
                    <a:p>
                      <a:pPr algn="ctr"/>
                      <a:r>
                        <a:rPr lang="en-CA" sz="2000" kern="100" dirty="0">
                          <a:effectLst/>
                          <a:latin typeface="Gill Sans MT" panose="020B0502020104020203" pitchFamily="34" charset="0"/>
                        </a:rPr>
                        <a:t>Actions</a:t>
                      </a:r>
                      <a:endParaRPr lang="en-CA" sz="20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125390" marR="125390" marT="0" marB="0"/>
                </a:tc>
                <a:extLst>
                  <a:ext uri="{0D108BD9-81ED-4DB2-BD59-A6C34878D82A}">
                    <a16:rowId xmlns:a16="http://schemas.microsoft.com/office/drawing/2014/main" val="3732021157"/>
                  </a:ext>
                </a:extLst>
              </a:tr>
              <a:tr h="1816696">
                <a:tc>
                  <a:txBody>
                    <a:bodyPr/>
                    <a:lstStyle/>
                    <a:p>
                      <a:r>
                        <a:rPr lang="en-CA" sz="1800" kern="100" dirty="0">
                          <a:effectLst/>
                          <a:latin typeface="Gill Sans MT" panose="020B0502020104020203" pitchFamily="34" charset="0"/>
                        </a:rPr>
                        <a:t>Government</a:t>
                      </a:r>
                      <a:endParaRPr lang="en-CA" sz="20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125390" marR="125390" marT="0" marB="0"/>
                </a:tc>
                <a:tc>
                  <a:txBody>
                    <a:bodyPr/>
                    <a:lstStyle/>
                    <a:p>
                      <a:r>
                        <a:rPr lang="en-CA" sz="1800" kern="100" dirty="0">
                          <a:effectLst/>
                        </a:rPr>
                        <a:t> </a:t>
                      </a:r>
                      <a:r>
                        <a:rPr lang="en-US" sz="1800" kern="100" dirty="0">
                          <a:effectLst/>
                        </a:rPr>
                        <a:t>Musculoskeletal (MSK) injuries approached as a singular, localized issue </a:t>
                      </a:r>
                      <a:endParaRPr lang="en-CA" sz="2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5390" marR="125390" marT="0" marB="0"/>
                </a:tc>
                <a:tc>
                  <a:txBody>
                    <a:bodyPr/>
                    <a:lstStyle/>
                    <a:p>
                      <a:r>
                        <a:rPr lang="en-US" sz="1800" kern="100" dirty="0">
                          <a:effectLst/>
                          <a:latin typeface="Gill Sans MT" panose="020B0502020104020203" pitchFamily="34" charset="0"/>
                          <a:ea typeface="Times New Roman" panose="02020603050405020304" pitchFamily="18" charset="0"/>
                          <a:cs typeface="Times New Roman" panose="02020603050405020304" pitchFamily="18" charset="0"/>
                        </a:rPr>
                        <a:t>Following the biopsychosocial-emotional multimodal research of injury/pain treatment/ management, expand research of biopsychosocial-emotional factors that contribute and/or exacerbate MSK injuries.</a:t>
                      </a:r>
                      <a:endParaRPr lang="en-CA" sz="18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125390" marR="125390" marT="0" marB="0"/>
                </a:tc>
                <a:extLst>
                  <a:ext uri="{0D108BD9-81ED-4DB2-BD59-A6C34878D82A}">
                    <a16:rowId xmlns:a16="http://schemas.microsoft.com/office/drawing/2014/main" val="3697854899"/>
                  </a:ext>
                </a:extLst>
              </a:tr>
              <a:tr h="1965523">
                <a:tc>
                  <a:txBody>
                    <a:bodyPr/>
                    <a:lstStyle/>
                    <a:p>
                      <a:r>
                        <a:rPr lang="en-CA" sz="1800" kern="100" dirty="0">
                          <a:effectLst/>
                          <a:latin typeface="Gill Sans MT" panose="020B0502020104020203" pitchFamily="34" charset="0"/>
                        </a:rPr>
                        <a:t>Government</a:t>
                      </a:r>
                    </a:p>
                    <a:p>
                      <a:r>
                        <a:rPr lang="en-CA" sz="1800" kern="100" dirty="0">
                          <a:effectLst/>
                          <a:latin typeface="Gill Sans MT" panose="020B0502020104020203" pitchFamily="34" charset="0"/>
                          <a:ea typeface="Times New Roman" panose="02020603050405020304" pitchFamily="18" charset="0"/>
                          <a:cs typeface="Times New Roman" panose="02020603050405020304" pitchFamily="18" charset="0"/>
                        </a:rPr>
                        <a:t>Employers </a:t>
                      </a:r>
                    </a:p>
                    <a:p>
                      <a:r>
                        <a:rPr lang="en-CA" sz="1800" kern="100" dirty="0">
                          <a:effectLst/>
                          <a:latin typeface="Gill Sans MT" panose="020B0502020104020203" pitchFamily="34" charset="0"/>
                          <a:ea typeface="Times New Roman" panose="02020603050405020304" pitchFamily="18" charset="0"/>
                          <a:cs typeface="Times New Roman" panose="02020603050405020304" pitchFamily="18" charset="0"/>
                        </a:rPr>
                        <a:t>Union</a:t>
                      </a:r>
                      <a:endParaRPr lang="en-CA" sz="20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125390" marR="125390" marT="0" marB="0"/>
                </a:tc>
                <a:tc>
                  <a:txBody>
                    <a:bodyPr/>
                    <a:lstStyle/>
                    <a:p>
                      <a:pPr>
                        <a:lnSpc>
                          <a:spcPct val="107000"/>
                        </a:lnSpc>
                        <a:spcAft>
                          <a:spcPts val="800"/>
                        </a:spcAft>
                      </a:pPr>
                      <a:r>
                        <a:rPr lang="en-US" sz="1800" kern="100" dirty="0">
                          <a:effectLst/>
                          <a:latin typeface="Gill Sans MT" panose="020B0502020104020203" pitchFamily="34" charset="0"/>
                          <a:ea typeface="Calibri" panose="020F0502020204030204" pitchFamily="34" charset="0"/>
                          <a:cs typeface="Times New Roman" panose="02020603050405020304" pitchFamily="18" charset="0"/>
                        </a:rPr>
                        <a:t>Limited awareness of job MSK/ biopsychosocial-emotional expectations, exertion, and strain </a:t>
                      </a:r>
                      <a:endParaRPr lang="en-CA" sz="1800" kern="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125390" marR="125390" marT="0" marB="0"/>
                </a:tc>
                <a:tc>
                  <a:txBody>
                    <a:bodyPr/>
                    <a:lstStyle/>
                    <a:p>
                      <a:r>
                        <a:rPr lang="en-US" sz="1800" kern="100" dirty="0">
                          <a:effectLst/>
                          <a:latin typeface="Gill Sans MT" panose="020B0502020104020203" pitchFamily="34" charset="0"/>
                          <a:ea typeface="Times New Roman" panose="02020603050405020304" pitchFamily="18" charset="0"/>
                          <a:cs typeface="Times New Roman" panose="02020603050405020304" pitchFamily="18" charset="0"/>
                        </a:rPr>
                        <a:t>Provided job operational evaluation of MSK/biopsychosocial-emotional expectations, exertion and strain including but not limited to biomarkers, skills development, functional application skills, communication.</a:t>
                      </a:r>
                      <a:endParaRPr lang="en-CA" sz="18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125390" marR="125390" marT="0" marB="0"/>
                </a:tc>
                <a:extLst>
                  <a:ext uri="{0D108BD9-81ED-4DB2-BD59-A6C34878D82A}">
                    <a16:rowId xmlns:a16="http://schemas.microsoft.com/office/drawing/2014/main" val="1395585998"/>
                  </a:ext>
                </a:extLst>
              </a:tr>
              <a:tr h="137682">
                <a:tc>
                  <a:txBody>
                    <a:bodyPr/>
                    <a:lstStyle/>
                    <a:p>
                      <a:r>
                        <a:rPr lang="en-CA" sz="1800" kern="100" dirty="0">
                          <a:effectLst/>
                          <a:latin typeface="Gill Sans MT" panose="020B0502020104020203" pitchFamily="34" charset="0"/>
                        </a:rPr>
                        <a:t>Government</a:t>
                      </a:r>
                    </a:p>
                    <a:p>
                      <a:r>
                        <a:rPr lang="en-CA" sz="1800" kern="100" dirty="0">
                          <a:effectLst/>
                          <a:latin typeface="Gill Sans MT" panose="020B0502020104020203" pitchFamily="34" charset="0"/>
                          <a:ea typeface="Times New Roman" panose="02020603050405020304" pitchFamily="18" charset="0"/>
                          <a:cs typeface="Times New Roman" panose="02020603050405020304" pitchFamily="18" charset="0"/>
                        </a:rPr>
                        <a:t>Employers </a:t>
                      </a:r>
                    </a:p>
                    <a:p>
                      <a:r>
                        <a:rPr lang="en-CA" sz="1800" kern="100" dirty="0">
                          <a:effectLst/>
                          <a:latin typeface="Gill Sans MT" panose="020B0502020104020203" pitchFamily="34" charset="0"/>
                          <a:ea typeface="Times New Roman" panose="02020603050405020304" pitchFamily="18" charset="0"/>
                          <a:cs typeface="Times New Roman" panose="02020603050405020304" pitchFamily="18" charset="0"/>
                        </a:rPr>
                        <a:t>Union </a:t>
                      </a:r>
                      <a:endParaRPr lang="en-CA" sz="20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125390" marR="125390" marT="0" marB="0"/>
                </a:tc>
                <a:tc>
                  <a:txBody>
                    <a:bodyPr/>
                    <a:lstStyle/>
                    <a:p>
                      <a:pPr>
                        <a:lnSpc>
                          <a:spcPct val="107000"/>
                        </a:lnSpc>
                        <a:spcAft>
                          <a:spcPts val="800"/>
                        </a:spcAft>
                      </a:pPr>
                      <a:r>
                        <a:rPr lang="en-US" sz="1800" kern="100" dirty="0">
                          <a:effectLst/>
                          <a:latin typeface="Gill Sans MT" panose="020B0502020104020203" pitchFamily="34" charset="0"/>
                          <a:ea typeface="Calibri" panose="020F0502020204030204" pitchFamily="34" charset="0"/>
                          <a:cs typeface="Times New Roman" panose="02020603050405020304" pitchFamily="18" charset="0"/>
                        </a:rPr>
                        <a:t>Prevailing approach to MSK injury pain is avoidance &amp; is symptom reactive </a:t>
                      </a:r>
                      <a:endParaRPr lang="en-CA" sz="1800" kern="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125390" marR="125390" marT="0" marB="0"/>
                </a:tc>
                <a:tc>
                  <a:txBody>
                    <a:bodyPr/>
                    <a:lstStyle/>
                    <a:p>
                      <a:r>
                        <a:rPr lang="en-US" sz="1800" kern="100" dirty="0">
                          <a:effectLst/>
                          <a:latin typeface="Gill Sans MT" panose="020B0502020104020203" pitchFamily="34" charset="0"/>
                          <a:ea typeface="Times New Roman" panose="02020603050405020304" pitchFamily="18" charset="0"/>
                          <a:cs typeface="Times New Roman" panose="02020603050405020304" pitchFamily="18" charset="0"/>
                        </a:rPr>
                        <a:t>Provide proactive, restorative programming &amp; resources supporting active wellness; optimal mind/body conditioning &amp; preparedness relative.</a:t>
                      </a:r>
                      <a:endParaRPr lang="en-CA" sz="18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125390" marR="125390" marT="0" marB="0"/>
                </a:tc>
                <a:extLst>
                  <a:ext uri="{0D108BD9-81ED-4DB2-BD59-A6C34878D82A}">
                    <a16:rowId xmlns:a16="http://schemas.microsoft.com/office/drawing/2014/main" val="255496265"/>
                  </a:ext>
                </a:extLst>
              </a:tr>
            </a:tbl>
          </a:graphicData>
        </a:graphic>
      </p:graphicFrame>
    </p:spTree>
    <p:extLst>
      <p:ext uri="{BB962C8B-B14F-4D97-AF65-F5344CB8AC3E}">
        <p14:creationId xmlns:p14="http://schemas.microsoft.com/office/powerpoint/2010/main" val="3964699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ooter Placeholder 1">
            <a:extLst>
              <a:ext uri="{FF2B5EF4-FFF2-40B4-BE49-F238E27FC236}">
                <a16:creationId xmlns:a16="http://schemas.microsoft.com/office/drawing/2014/main" id="{10850B0F-CD0E-89CE-8060-E735CDF6AF6C}"/>
              </a:ext>
            </a:extLst>
          </p:cNvPr>
          <p:cNvSpPr>
            <a:spLocks noGrp="1"/>
          </p:cNvSpPr>
          <p:nvPr>
            <p:ph type="ftr" sz="quarter" idx="11"/>
          </p:nvPr>
        </p:nvSpPr>
        <p:spPr>
          <a:xfrm>
            <a:off x="3028950" y="6356350"/>
            <a:ext cx="3086100" cy="365125"/>
          </a:xfrm>
        </p:spPr>
        <p:txBody>
          <a:bodyPr>
            <a:normAutofit/>
          </a:bodyPr>
          <a:lstStyle/>
          <a:p>
            <a:pPr>
              <a:spcAft>
                <a:spcPts val="600"/>
              </a:spcAft>
            </a:pPr>
            <a:r>
              <a:rPr lang="en-CA"/>
              <a:t>PBCTCO Convention 2023</a:t>
            </a:r>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36C312BE-467F-7632-63F2-33BBC23E2EA8}"/>
              </a:ext>
            </a:extLst>
          </p:cNvPr>
          <p:cNvGraphicFramePr>
            <a:graphicFrameLocks noGrp="1"/>
          </p:cNvGraphicFramePr>
          <p:nvPr>
            <p:extLst>
              <p:ext uri="{D42A27DB-BD31-4B8C-83A1-F6EECF244321}">
                <p14:modId xmlns:p14="http://schemas.microsoft.com/office/powerpoint/2010/main" val="1636523677"/>
              </p:ext>
            </p:extLst>
          </p:nvPr>
        </p:nvGraphicFramePr>
        <p:xfrm>
          <a:off x="503548" y="66969"/>
          <a:ext cx="8136904" cy="4234766"/>
        </p:xfrm>
        <a:graphic>
          <a:graphicData uri="http://schemas.openxmlformats.org/drawingml/2006/table">
            <a:tbl>
              <a:tblPr firstRow="1" firstCol="1" bandRow="1">
                <a:tableStyleId>{5C22544A-7EE6-4342-B048-85BDC9FD1C3A}</a:tableStyleId>
              </a:tblPr>
              <a:tblGrid>
                <a:gridCol w="1749708">
                  <a:extLst>
                    <a:ext uri="{9D8B030D-6E8A-4147-A177-3AD203B41FA5}">
                      <a16:colId xmlns:a16="http://schemas.microsoft.com/office/drawing/2014/main" val="2539733533"/>
                    </a:ext>
                  </a:extLst>
                </a:gridCol>
                <a:gridCol w="1857757">
                  <a:extLst>
                    <a:ext uri="{9D8B030D-6E8A-4147-A177-3AD203B41FA5}">
                      <a16:colId xmlns:a16="http://schemas.microsoft.com/office/drawing/2014/main" val="1933910967"/>
                    </a:ext>
                  </a:extLst>
                </a:gridCol>
                <a:gridCol w="4529439">
                  <a:extLst>
                    <a:ext uri="{9D8B030D-6E8A-4147-A177-3AD203B41FA5}">
                      <a16:colId xmlns:a16="http://schemas.microsoft.com/office/drawing/2014/main" val="941293333"/>
                    </a:ext>
                  </a:extLst>
                </a:gridCol>
              </a:tblGrid>
              <a:tr h="194055">
                <a:tc>
                  <a:txBody>
                    <a:bodyPr/>
                    <a:lstStyle/>
                    <a:p>
                      <a:r>
                        <a:rPr lang="en-CA" sz="1800" kern="100" dirty="0">
                          <a:effectLst/>
                          <a:latin typeface="Gill Sans MT" panose="020B0502020104020203" pitchFamily="34" charset="0"/>
                        </a:rPr>
                        <a:t>Agent</a:t>
                      </a:r>
                      <a:endParaRPr lang="en-CA" sz="18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82799" marR="82799" marT="0" marB="0"/>
                </a:tc>
                <a:tc>
                  <a:txBody>
                    <a:bodyPr/>
                    <a:lstStyle/>
                    <a:p>
                      <a:pPr>
                        <a:lnSpc>
                          <a:spcPct val="107000"/>
                        </a:lnSpc>
                        <a:spcAft>
                          <a:spcPts val="800"/>
                        </a:spcAft>
                      </a:pPr>
                      <a:r>
                        <a:rPr lang="en-CA" sz="1800" kern="100" dirty="0">
                          <a:effectLst/>
                          <a:latin typeface="Gill Sans MT" panose="020B0502020104020203" pitchFamily="34" charset="0"/>
                        </a:rPr>
                        <a:t>Problem</a:t>
                      </a:r>
                      <a:endParaRPr lang="en-CA" sz="1800" kern="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82799" marR="82799" marT="0" marB="0"/>
                </a:tc>
                <a:tc>
                  <a:txBody>
                    <a:bodyPr/>
                    <a:lstStyle/>
                    <a:p>
                      <a:pPr>
                        <a:lnSpc>
                          <a:spcPct val="107000"/>
                        </a:lnSpc>
                        <a:spcAft>
                          <a:spcPts val="800"/>
                        </a:spcAft>
                      </a:pPr>
                      <a:r>
                        <a:rPr lang="en-CA" sz="1800" kern="100" dirty="0">
                          <a:effectLst/>
                          <a:latin typeface="Gill Sans MT" panose="020B0502020104020203" pitchFamily="34" charset="0"/>
                        </a:rPr>
                        <a:t>Actions</a:t>
                      </a:r>
                      <a:endParaRPr lang="en-CA" sz="1800" kern="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82799" marR="82799" marT="0" marB="0"/>
                </a:tc>
                <a:extLst>
                  <a:ext uri="{0D108BD9-81ED-4DB2-BD59-A6C34878D82A}">
                    <a16:rowId xmlns:a16="http://schemas.microsoft.com/office/drawing/2014/main" val="2555099386"/>
                  </a:ext>
                </a:extLst>
              </a:tr>
              <a:tr h="3960065">
                <a:tc>
                  <a:txBody>
                    <a:bodyPr/>
                    <a:lstStyle/>
                    <a:p>
                      <a:r>
                        <a:rPr lang="en-CA" sz="1800" kern="100" dirty="0">
                          <a:effectLst/>
                          <a:latin typeface="Gill Sans MT" panose="020B0502020104020203" pitchFamily="34" charset="0"/>
                        </a:rPr>
                        <a:t>Government</a:t>
                      </a:r>
                    </a:p>
                    <a:p>
                      <a:r>
                        <a:rPr lang="en-CA" sz="1800" kern="100" dirty="0">
                          <a:effectLst/>
                          <a:latin typeface="Gill Sans MT" panose="020B0502020104020203" pitchFamily="34" charset="0"/>
                        </a:rPr>
                        <a:t>Employers</a:t>
                      </a:r>
                    </a:p>
                    <a:p>
                      <a:r>
                        <a:rPr lang="en-CA" sz="1800" kern="100" dirty="0">
                          <a:effectLst/>
                          <a:latin typeface="Gill Sans MT" panose="020B0502020104020203" pitchFamily="34" charset="0"/>
                          <a:ea typeface="Times New Roman" panose="02020603050405020304" pitchFamily="18" charset="0"/>
                          <a:cs typeface="Times New Roman" panose="02020603050405020304" pitchFamily="18" charset="0"/>
                        </a:rPr>
                        <a:t>Unions </a:t>
                      </a:r>
                    </a:p>
                  </a:txBody>
                  <a:tcPr marL="82799" marR="82799" marT="0" marB="0"/>
                </a:tc>
                <a:tc>
                  <a:txBody>
                    <a:bodyPr/>
                    <a:lstStyle/>
                    <a:p>
                      <a:pPr>
                        <a:lnSpc>
                          <a:spcPct val="107000"/>
                        </a:lnSpc>
                        <a:spcAft>
                          <a:spcPts val="800"/>
                        </a:spcAft>
                      </a:pPr>
                      <a:r>
                        <a:rPr lang="en-US" sz="1800" kern="100" dirty="0">
                          <a:effectLst/>
                          <a:latin typeface="Gill Sans MT" panose="020B0502020104020203" pitchFamily="34" charset="0"/>
                          <a:ea typeface="Calibri" panose="020F0502020204030204" pitchFamily="34" charset="0"/>
                          <a:cs typeface="Times New Roman" panose="02020603050405020304" pitchFamily="18" charset="0"/>
                        </a:rPr>
                        <a:t>Healthy/ not healthy perspective of pain and injury can be exclusionary and divisive.</a:t>
                      </a:r>
                      <a:endParaRPr lang="en-CA" sz="1800" kern="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82799" marR="82799" marT="0" marB="0"/>
                </a:tc>
                <a:tc>
                  <a:txBody>
                    <a:bodyPr/>
                    <a:lstStyle/>
                    <a:p>
                      <a:r>
                        <a:rPr lang="en-CA" sz="1800" kern="1200" dirty="0">
                          <a:solidFill>
                            <a:schemeClr val="dk1"/>
                          </a:solidFill>
                          <a:effectLst/>
                          <a:latin typeface="Gill Sans MT" panose="020B0502020104020203" pitchFamily="34" charset="0"/>
                          <a:ea typeface="+mn-ea"/>
                          <a:cs typeface="+mn-cs"/>
                        </a:rPr>
                        <a:t>Expand perspective of injury/pain to include a graduated assessment of an incident and accessibility to non-opioid based resources balanced by an optimal successive plan. </a:t>
                      </a:r>
                      <a:r>
                        <a:rPr lang="en-CA" sz="1800" kern="100" dirty="0">
                          <a:effectLst/>
                          <a:latin typeface="Gill Sans MT" panose="020B0502020104020203" pitchFamily="34" charset="0"/>
                        </a:rPr>
                        <a:t> </a:t>
                      </a:r>
                      <a:endParaRPr lang="en-CA" sz="18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82799" marR="82799" marT="0" marB="0"/>
                </a:tc>
                <a:extLst>
                  <a:ext uri="{0D108BD9-81ED-4DB2-BD59-A6C34878D82A}">
                    <a16:rowId xmlns:a16="http://schemas.microsoft.com/office/drawing/2014/main" val="912033041"/>
                  </a:ext>
                </a:extLst>
              </a:tr>
            </a:tbl>
          </a:graphicData>
        </a:graphic>
      </p:graphicFrame>
    </p:spTree>
    <p:extLst>
      <p:ext uri="{BB962C8B-B14F-4D97-AF65-F5344CB8AC3E}">
        <p14:creationId xmlns:p14="http://schemas.microsoft.com/office/powerpoint/2010/main" val="3436031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ooter Placeholder 1">
            <a:extLst>
              <a:ext uri="{FF2B5EF4-FFF2-40B4-BE49-F238E27FC236}">
                <a16:creationId xmlns:a16="http://schemas.microsoft.com/office/drawing/2014/main" id="{10850B0F-CD0E-89CE-8060-E735CDF6AF6C}"/>
              </a:ext>
            </a:extLst>
          </p:cNvPr>
          <p:cNvSpPr>
            <a:spLocks noGrp="1"/>
          </p:cNvSpPr>
          <p:nvPr>
            <p:ph type="ftr" sz="quarter" idx="11"/>
          </p:nvPr>
        </p:nvSpPr>
        <p:spPr>
          <a:xfrm>
            <a:off x="3028950" y="6356350"/>
            <a:ext cx="3086100" cy="365125"/>
          </a:xfrm>
        </p:spPr>
        <p:txBody>
          <a:bodyPr>
            <a:normAutofit/>
          </a:bodyPr>
          <a:lstStyle/>
          <a:p>
            <a:pPr>
              <a:spcAft>
                <a:spcPts val="600"/>
              </a:spcAft>
            </a:pPr>
            <a:r>
              <a:rPr lang="en-CA"/>
              <a:t>PBCTCO Convention 2023</a:t>
            </a:r>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36C312BE-467F-7632-63F2-33BBC23E2EA8}"/>
              </a:ext>
            </a:extLst>
          </p:cNvPr>
          <p:cNvGraphicFramePr>
            <a:graphicFrameLocks noGrp="1"/>
          </p:cNvGraphicFramePr>
          <p:nvPr/>
        </p:nvGraphicFramePr>
        <p:xfrm>
          <a:off x="503548" y="66968"/>
          <a:ext cx="8136904" cy="6401054"/>
        </p:xfrm>
        <a:graphic>
          <a:graphicData uri="http://schemas.openxmlformats.org/drawingml/2006/table">
            <a:tbl>
              <a:tblPr firstRow="1" firstCol="1" bandRow="1">
                <a:tableStyleId>{5C22544A-7EE6-4342-B048-85BDC9FD1C3A}</a:tableStyleId>
              </a:tblPr>
              <a:tblGrid>
                <a:gridCol w="1749708">
                  <a:extLst>
                    <a:ext uri="{9D8B030D-6E8A-4147-A177-3AD203B41FA5}">
                      <a16:colId xmlns:a16="http://schemas.microsoft.com/office/drawing/2014/main" val="2539733533"/>
                    </a:ext>
                  </a:extLst>
                </a:gridCol>
                <a:gridCol w="1857757">
                  <a:extLst>
                    <a:ext uri="{9D8B030D-6E8A-4147-A177-3AD203B41FA5}">
                      <a16:colId xmlns:a16="http://schemas.microsoft.com/office/drawing/2014/main" val="1933910967"/>
                    </a:ext>
                  </a:extLst>
                </a:gridCol>
                <a:gridCol w="4529439">
                  <a:extLst>
                    <a:ext uri="{9D8B030D-6E8A-4147-A177-3AD203B41FA5}">
                      <a16:colId xmlns:a16="http://schemas.microsoft.com/office/drawing/2014/main" val="941293333"/>
                    </a:ext>
                  </a:extLst>
                </a:gridCol>
              </a:tblGrid>
              <a:tr h="263217">
                <a:tc>
                  <a:txBody>
                    <a:bodyPr/>
                    <a:lstStyle/>
                    <a:p>
                      <a:r>
                        <a:rPr lang="en-CA" sz="1800" kern="100" dirty="0">
                          <a:effectLst/>
                          <a:latin typeface="Gill Sans MT" panose="020B0502020104020203" pitchFamily="34" charset="0"/>
                        </a:rPr>
                        <a:t>Agent</a:t>
                      </a:r>
                      <a:endParaRPr lang="en-CA" sz="18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82799" marR="82799" marT="0" marB="0"/>
                </a:tc>
                <a:tc>
                  <a:txBody>
                    <a:bodyPr/>
                    <a:lstStyle/>
                    <a:p>
                      <a:pPr>
                        <a:lnSpc>
                          <a:spcPct val="107000"/>
                        </a:lnSpc>
                        <a:spcAft>
                          <a:spcPts val="800"/>
                        </a:spcAft>
                      </a:pPr>
                      <a:r>
                        <a:rPr lang="en-CA" sz="1800" kern="100" dirty="0">
                          <a:effectLst/>
                          <a:latin typeface="Gill Sans MT" panose="020B0502020104020203" pitchFamily="34" charset="0"/>
                        </a:rPr>
                        <a:t>Problem</a:t>
                      </a:r>
                      <a:endParaRPr lang="en-CA" sz="1800" kern="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82799" marR="82799" marT="0" marB="0"/>
                </a:tc>
                <a:tc>
                  <a:txBody>
                    <a:bodyPr/>
                    <a:lstStyle/>
                    <a:p>
                      <a:pPr>
                        <a:lnSpc>
                          <a:spcPct val="107000"/>
                        </a:lnSpc>
                        <a:spcAft>
                          <a:spcPts val="800"/>
                        </a:spcAft>
                      </a:pPr>
                      <a:r>
                        <a:rPr lang="en-CA" sz="1800" kern="100" dirty="0">
                          <a:effectLst/>
                          <a:latin typeface="Gill Sans MT" panose="020B0502020104020203" pitchFamily="34" charset="0"/>
                        </a:rPr>
                        <a:t>Actions</a:t>
                      </a:r>
                      <a:endParaRPr lang="en-CA" sz="1800" kern="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82799" marR="82799" marT="0" marB="0"/>
                </a:tc>
                <a:extLst>
                  <a:ext uri="{0D108BD9-81ED-4DB2-BD59-A6C34878D82A}">
                    <a16:rowId xmlns:a16="http://schemas.microsoft.com/office/drawing/2014/main" val="2555099386"/>
                  </a:ext>
                </a:extLst>
              </a:tr>
              <a:tr h="5605788">
                <a:tc>
                  <a:txBody>
                    <a:bodyPr/>
                    <a:lstStyle/>
                    <a:p>
                      <a:r>
                        <a:rPr lang="en-CA" sz="1600" kern="100" dirty="0">
                          <a:effectLst/>
                          <a:latin typeface="Gill Sans MT" panose="020B0502020104020203" pitchFamily="34" charset="0"/>
                        </a:rPr>
                        <a:t>Government</a:t>
                      </a:r>
                      <a:endParaRPr lang="en-CA" sz="16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82799" marR="82799" marT="0" marB="0"/>
                </a:tc>
                <a:tc>
                  <a:txBody>
                    <a:bodyPr/>
                    <a:lstStyle/>
                    <a:p>
                      <a:pPr>
                        <a:lnSpc>
                          <a:spcPct val="107000"/>
                        </a:lnSpc>
                        <a:spcAft>
                          <a:spcPts val="800"/>
                        </a:spcAft>
                      </a:pPr>
                      <a:r>
                        <a:rPr lang="en-US" sz="1600" kern="0" dirty="0">
                          <a:effectLst/>
                          <a:latin typeface="Gill Sans MT" panose="020B0502020104020203" pitchFamily="34" charset="0"/>
                        </a:rPr>
                        <a:t>No musculoskeletal (MSK) strategy.</a:t>
                      </a:r>
                      <a:endParaRPr lang="en-CA" sz="1600" kern="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82799" marR="82799" marT="0" marB="0"/>
                </a:tc>
                <a:tc>
                  <a:txBody>
                    <a:bodyPr/>
                    <a:lstStyle/>
                    <a:p>
                      <a:pPr>
                        <a:lnSpc>
                          <a:spcPct val="107000"/>
                        </a:lnSpc>
                        <a:spcAft>
                          <a:spcPts val="800"/>
                        </a:spcAft>
                      </a:pPr>
                      <a:r>
                        <a:rPr lang="en-CA" sz="1600" kern="100" dirty="0">
                          <a:effectLst/>
                          <a:latin typeface="Gill Sans MT" panose="020B0502020104020203" pitchFamily="34" charset="0"/>
                        </a:rPr>
                        <a:t>A successful management of MSK requires a wide range of interventions, mainly at the workplace level. These include: </a:t>
                      </a:r>
                    </a:p>
                    <a:p>
                      <a:pPr marL="342900" lvl="0" indent="-342900">
                        <a:lnSpc>
                          <a:spcPct val="107000"/>
                        </a:lnSpc>
                        <a:buFont typeface="+mj-lt"/>
                        <a:buAutoNum type="arabicPeriod"/>
                      </a:pPr>
                      <a:r>
                        <a:rPr lang="en-CA" sz="1600" kern="100" dirty="0">
                          <a:effectLst/>
                          <a:latin typeface="Gill Sans MT" panose="020B0502020104020203" pitchFamily="34" charset="0"/>
                        </a:rPr>
                        <a:t>Increased Inspection as there is insufficient enforcement of the manual handling and ergonomic hazards in the workplace.</a:t>
                      </a:r>
                    </a:p>
                    <a:p>
                      <a:pPr marL="342900" lvl="0" indent="-342900">
                        <a:lnSpc>
                          <a:spcPct val="107000"/>
                        </a:lnSpc>
                        <a:buFont typeface="+mj-lt"/>
                        <a:buAutoNum type="arabicPeriod"/>
                      </a:pPr>
                      <a:r>
                        <a:rPr lang="en-CA" sz="1600" kern="100" dirty="0">
                          <a:effectLst/>
                          <a:latin typeface="Gill Sans MT" panose="020B0502020104020203" pitchFamily="34" charset="0"/>
                        </a:rPr>
                        <a:t>Beginning to develop Ontario’s first Ergonomic standard and supportive regulations.</a:t>
                      </a:r>
                    </a:p>
                    <a:p>
                      <a:pPr marL="342900" lvl="0" indent="-342900">
                        <a:lnSpc>
                          <a:spcPct val="107000"/>
                        </a:lnSpc>
                        <a:buFont typeface="+mj-lt"/>
                        <a:buAutoNum type="arabicPeriod"/>
                      </a:pPr>
                      <a:r>
                        <a:rPr lang="en-CA" sz="1600" kern="100" dirty="0">
                          <a:effectLst/>
                          <a:latin typeface="Gill Sans MT" panose="020B0502020104020203" pitchFamily="34" charset="0"/>
                        </a:rPr>
                        <a:t>Employers are over-reliant on training to address MSD issues; instead, they should be using risk assessment to reduce physical exposures.</a:t>
                      </a:r>
                    </a:p>
                    <a:p>
                      <a:pPr marL="342900" lvl="0" indent="-342900">
                        <a:lnSpc>
                          <a:spcPct val="107000"/>
                        </a:lnSpc>
                        <a:buFont typeface="+mj-lt"/>
                        <a:buAutoNum type="arabicPeriod"/>
                      </a:pPr>
                      <a:r>
                        <a:rPr lang="en-CA" sz="1600" kern="100" dirty="0">
                          <a:effectLst/>
                          <a:latin typeface="Gill Sans MT" panose="020B0502020104020203" pitchFamily="34" charset="0"/>
                        </a:rPr>
                        <a:t>The quality of manual handling training is inconsistent and often poor. Develop consistent and uniform training standards for material handling.</a:t>
                      </a:r>
                    </a:p>
                    <a:p>
                      <a:pPr marL="342900" lvl="0" indent="-342900">
                        <a:lnSpc>
                          <a:spcPct val="107000"/>
                        </a:lnSpc>
                        <a:buFont typeface="+mj-lt"/>
                        <a:buAutoNum type="arabicPeriod"/>
                      </a:pPr>
                      <a:r>
                        <a:rPr lang="en-CA" sz="1600" kern="100" dirty="0">
                          <a:effectLst/>
                          <a:latin typeface="Gill Sans MT" panose="020B0502020104020203" pitchFamily="34" charset="0"/>
                        </a:rPr>
                        <a:t>Poor workplace design can increase the need for manual handling, which consequently reduces productivity.</a:t>
                      </a:r>
                    </a:p>
                    <a:p>
                      <a:pPr marL="342900" lvl="0" indent="-342900">
                        <a:lnSpc>
                          <a:spcPct val="107000"/>
                        </a:lnSpc>
                        <a:spcAft>
                          <a:spcPts val="800"/>
                        </a:spcAft>
                        <a:buFont typeface="+mj-lt"/>
                        <a:buAutoNum type="arabicPeriod"/>
                      </a:pPr>
                      <a:r>
                        <a:rPr lang="en-CA" sz="1600" kern="100" dirty="0">
                          <a:effectLst/>
                          <a:latin typeface="Gill Sans MT" panose="020B0502020104020203" pitchFamily="34" charset="0"/>
                        </a:rPr>
                        <a:t>A poor ergonomic set up of equipment contributes to musculoskeletal injuries and consequently, reduces productivity.</a:t>
                      </a:r>
                    </a:p>
                    <a:p>
                      <a:r>
                        <a:rPr lang="en-CA" sz="1200" kern="100" dirty="0">
                          <a:effectLst/>
                        </a:rPr>
                        <a:t> </a:t>
                      </a:r>
                      <a:endParaRPr lang="en-CA" sz="13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2799" marR="82799" marT="0" marB="0"/>
                </a:tc>
                <a:extLst>
                  <a:ext uri="{0D108BD9-81ED-4DB2-BD59-A6C34878D82A}">
                    <a16:rowId xmlns:a16="http://schemas.microsoft.com/office/drawing/2014/main" val="912033041"/>
                  </a:ext>
                </a:extLst>
              </a:tr>
            </a:tbl>
          </a:graphicData>
        </a:graphic>
      </p:graphicFrame>
    </p:spTree>
    <p:extLst>
      <p:ext uri="{BB962C8B-B14F-4D97-AF65-F5344CB8AC3E}">
        <p14:creationId xmlns:p14="http://schemas.microsoft.com/office/powerpoint/2010/main" val="16983298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ooter Placeholder 1">
            <a:extLst>
              <a:ext uri="{FF2B5EF4-FFF2-40B4-BE49-F238E27FC236}">
                <a16:creationId xmlns:a16="http://schemas.microsoft.com/office/drawing/2014/main" id="{D85CAFF7-B57A-6569-EFA0-CB00DA77FCCF}"/>
              </a:ext>
            </a:extLst>
          </p:cNvPr>
          <p:cNvSpPr>
            <a:spLocks noGrp="1"/>
          </p:cNvSpPr>
          <p:nvPr>
            <p:ph type="ftr" sz="quarter" idx="11"/>
          </p:nvPr>
        </p:nvSpPr>
        <p:spPr>
          <a:xfrm>
            <a:off x="3028950" y="6356350"/>
            <a:ext cx="3086100" cy="365125"/>
          </a:xfrm>
        </p:spPr>
        <p:txBody>
          <a:bodyPr>
            <a:normAutofit/>
          </a:bodyPr>
          <a:lstStyle/>
          <a:p>
            <a:pPr>
              <a:spcAft>
                <a:spcPts val="600"/>
              </a:spcAft>
            </a:pPr>
            <a:r>
              <a:rPr lang="en-CA"/>
              <a:t>PBCTCO Convention 2023</a:t>
            </a:r>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F175586D-551E-E4C3-F529-77567372D860}"/>
              </a:ext>
            </a:extLst>
          </p:cNvPr>
          <p:cNvGraphicFramePr>
            <a:graphicFrameLocks noGrp="1"/>
          </p:cNvGraphicFramePr>
          <p:nvPr>
            <p:extLst>
              <p:ext uri="{D42A27DB-BD31-4B8C-83A1-F6EECF244321}">
                <p14:modId xmlns:p14="http://schemas.microsoft.com/office/powerpoint/2010/main" val="1324276526"/>
              </p:ext>
            </p:extLst>
          </p:nvPr>
        </p:nvGraphicFramePr>
        <p:xfrm>
          <a:off x="403247" y="473968"/>
          <a:ext cx="8141111" cy="5907360"/>
        </p:xfrm>
        <a:graphic>
          <a:graphicData uri="http://schemas.openxmlformats.org/drawingml/2006/table">
            <a:tbl>
              <a:tblPr firstRow="1" firstCol="1" bandRow="1">
                <a:tableStyleId>{5C22544A-7EE6-4342-B048-85BDC9FD1C3A}</a:tableStyleId>
              </a:tblPr>
              <a:tblGrid>
                <a:gridCol w="1584176">
                  <a:extLst>
                    <a:ext uri="{9D8B030D-6E8A-4147-A177-3AD203B41FA5}">
                      <a16:colId xmlns:a16="http://schemas.microsoft.com/office/drawing/2014/main" val="416780317"/>
                    </a:ext>
                  </a:extLst>
                </a:gridCol>
                <a:gridCol w="1979136">
                  <a:extLst>
                    <a:ext uri="{9D8B030D-6E8A-4147-A177-3AD203B41FA5}">
                      <a16:colId xmlns:a16="http://schemas.microsoft.com/office/drawing/2014/main" val="1025438700"/>
                    </a:ext>
                  </a:extLst>
                </a:gridCol>
                <a:gridCol w="4577799">
                  <a:extLst>
                    <a:ext uri="{9D8B030D-6E8A-4147-A177-3AD203B41FA5}">
                      <a16:colId xmlns:a16="http://schemas.microsoft.com/office/drawing/2014/main" val="2235115663"/>
                    </a:ext>
                  </a:extLst>
                </a:gridCol>
              </a:tblGrid>
              <a:tr h="333355">
                <a:tc>
                  <a:txBody>
                    <a:bodyPr/>
                    <a:lstStyle/>
                    <a:p>
                      <a:r>
                        <a:rPr lang="en-CA" sz="1800" kern="100" dirty="0">
                          <a:effectLst/>
                          <a:latin typeface="Gill Sans MT" panose="020B0502020104020203" pitchFamily="34" charset="0"/>
                        </a:rPr>
                        <a:t>Agent</a:t>
                      </a:r>
                      <a:endParaRPr lang="en-CA" sz="18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110470" marR="110470" marT="0" marB="0"/>
                </a:tc>
                <a:tc>
                  <a:txBody>
                    <a:bodyPr/>
                    <a:lstStyle/>
                    <a:p>
                      <a:pPr>
                        <a:lnSpc>
                          <a:spcPct val="107000"/>
                        </a:lnSpc>
                        <a:spcAft>
                          <a:spcPts val="800"/>
                        </a:spcAft>
                      </a:pPr>
                      <a:r>
                        <a:rPr lang="en-CA" sz="1800" kern="100" dirty="0">
                          <a:effectLst/>
                          <a:latin typeface="Gill Sans MT" panose="020B0502020104020203" pitchFamily="34" charset="0"/>
                        </a:rPr>
                        <a:t>Problem</a:t>
                      </a:r>
                      <a:endParaRPr lang="en-CA" sz="1800" kern="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110470" marR="110470" marT="0" marB="0"/>
                </a:tc>
                <a:tc>
                  <a:txBody>
                    <a:bodyPr/>
                    <a:lstStyle/>
                    <a:p>
                      <a:pPr>
                        <a:lnSpc>
                          <a:spcPct val="107000"/>
                        </a:lnSpc>
                        <a:spcAft>
                          <a:spcPts val="800"/>
                        </a:spcAft>
                      </a:pPr>
                      <a:r>
                        <a:rPr lang="en-CA" sz="1800" kern="100" dirty="0">
                          <a:effectLst/>
                          <a:latin typeface="Gill Sans MT" panose="020B0502020104020203" pitchFamily="34" charset="0"/>
                        </a:rPr>
                        <a:t>Actions</a:t>
                      </a:r>
                      <a:endParaRPr lang="en-CA" sz="1800" kern="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110470" marR="110470" marT="0" marB="0"/>
                </a:tc>
                <a:extLst>
                  <a:ext uri="{0D108BD9-81ED-4DB2-BD59-A6C34878D82A}">
                    <a16:rowId xmlns:a16="http://schemas.microsoft.com/office/drawing/2014/main" val="4044547436"/>
                  </a:ext>
                </a:extLst>
              </a:tr>
              <a:tr h="1777340">
                <a:tc>
                  <a:txBody>
                    <a:bodyPr/>
                    <a:lstStyle/>
                    <a:p>
                      <a:r>
                        <a:rPr lang="en-CA" sz="1800" kern="100" dirty="0">
                          <a:effectLst/>
                          <a:latin typeface="Gill Sans MT" panose="020B0502020104020203" pitchFamily="34" charset="0"/>
                        </a:rPr>
                        <a:t>Government</a:t>
                      </a:r>
                      <a:endParaRPr lang="en-CA" sz="18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110470" marR="110470" marT="0" marB="0"/>
                </a:tc>
                <a:tc>
                  <a:txBody>
                    <a:bodyPr/>
                    <a:lstStyle/>
                    <a:p>
                      <a:pPr>
                        <a:lnSpc>
                          <a:spcPct val="107000"/>
                        </a:lnSpc>
                        <a:spcAft>
                          <a:spcPts val="800"/>
                        </a:spcAft>
                      </a:pPr>
                      <a:r>
                        <a:rPr lang="en-US" sz="1800" kern="0" dirty="0">
                          <a:effectLst/>
                          <a:latin typeface="Gill Sans MT" panose="020B0502020104020203" pitchFamily="34" charset="0"/>
                        </a:rPr>
                        <a:t>Absence of research on the workplace factors and interventions to prevent OUD.</a:t>
                      </a:r>
                      <a:endParaRPr lang="en-CA" sz="1800" kern="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110470" marR="110470" marT="0" marB="0"/>
                </a:tc>
                <a:tc>
                  <a:txBody>
                    <a:bodyPr/>
                    <a:lstStyle/>
                    <a:p>
                      <a:r>
                        <a:rPr lang="en-CA" sz="1800" kern="100" dirty="0">
                          <a:effectLst/>
                          <a:latin typeface="Gill Sans MT" panose="020B0502020104020203" pitchFamily="34" charset="0"/>
                        </a:rPr>
                        <a:t>The prevention office and other funding agencies prioritize work environment and prevention of opioid-related deaths. Specifically, in the construction sector the relationship between workplace hazards and chronic musculoskeletal pain and opioid addictions.</a:t>
                      </a:r>
                      <a:endParaRPr lang="en-CA" sz="18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110470" marR="110470" marT="0" marB="0"/>
                </a:tc>
                <a:extLst>
                  <a:ext uri="{0D108BD9-81ED-4DB2-BD59-A6C34878D82A}">
                    <a16:rowId xmlns:a16="http://schemas.microsoft.com/office/drawing/2014/main" val="3608875646"/>
                  </a:ext>
                </a:extLst>
              </a:tr>
              <a:tr h="3460371">
                <a:tc>
                  <a:txBody>
                    <a:bodyPr/>
                    <a:lstStyle/>
                    <a:p>
                      <a:r>
                        <a:rPr lang="en-CA" sz="1800" kern="100" dirty="0">
                          <a:effectLst/>
                          <a:latin typeface="Gill Sans MT" panose="020B0502020104020203" pitchFamily="34" charset="0"/>
                        </a:rPr>
                        <a:t>Employer</a:t>
                      </a:r>
                      <a:endParaRPr lang="en-CA" sz="18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110470" marR="110470" marT="0" marB="0"/>
                </a:tc>
                <a:tc>
                  <a:txBody>
                    <a:bodyPr/>
                    <a:lstStyle/>
                    <a:p>
                      <a:pPr>
                        <a:lnSpc>
                          <a:spcPct val="107000"/>
                        </a:lnSpc>
                        <a:spcAft>
                          <a:spcPts val="800"/>
                        </a:spcAft>
                      </a:pPr>
                      <a:r>
                        <a:rPr lang="en-US" sz="1800" kern="0" dirty="0">
                          <a:effectLst/>
                          <a:latin typeface="Gill Sans MT" panose="020B0502020104020203" pitchFamily="34" charset="0"/>
                        </a:rPr>
                        <a:t>Workplace Occupational Health &amp; Safety Programs </a:t>
                      </a:r>
                      <a:r>
                        <a:rPr lang="en-CA" sz="1800" kern="100" dirty="0">
                          <a:effectLst/>
                          <a:latin typeface="Gill Sans MT" panose="020B0502020104020203" pitchFamily="34" charset="0"/>
                        </a:rPr>
                        <a:t>are not holistic.  Conventional health promotion practice generally focuses on personal risk factors and individual behavior change.</a:t>
                      </a:r>
                      <a:endParaRPr lang="en-CA" sz="1800" kern="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110470" marR="110470" marT="0" marB="0"/>
                </a:tc>
                <a:tc>
                  <a:txBody>
                    <a:bodyPr/>
                    <a:lstStyle/>
                    <a:p>
                      <a:r>
                        <a:rPr lang="en-CA" sz="1800" kern="100" dirty="0">
                          <a:effectLst/>
                          <a:latin typeface="Gill Sans MT" panose="020B0502020104020203" pitchFamily="34" charset="0"/>
                        </a:rPr>
                        <a:t>Move to a Total Worker Health (TWH) model organized around the paradigm of integrating traditional occupational safety and health protections with workplace health promotion. </a:t>
                      </a:r>
                    </a:p>
                    <a:p>
                      <a:r>
                        <a:rPr lang="en-CA" sz="1800" kern="100" dirty="0">
                          <a:effectLst/>
                          <a:latin typeface="Gill Sans MT" panose="020B0502020104020203" pitchFamily="34" charset="0"/>
                        </a:rPr>
                        <a:t> </a:t>
                      </a:r>
                    </a:p>
                    <a:p>
                      <a:r>
                        <a:rPr lang="en-CA" sz="1800" kern="100" dirty="0">
                          <a:effectLst/>
                          <a:latin typeface="Gill Sans MT" panose="020B0502020104020203" pitchFamily="34" charset="0"/>
                        </a:rPr>
                        <a:t>The TWH can be put a broader emphasis on workplace programs for enhancing worker safety, health, and well-being.</a:t>
                      </a:r>
                    </a:p>
                    <a:p>
                      <a:endParaRPr lang="en-CA" sz="1800" kern="100" dirty="0">
                        <a:effectLst/>
                        <a:latin typeface="Gill Sans MT" panose="020B0502020104020203" pitchFamily="34" charset="0"/>
                        <a:ea typeface="Times New Roman" panose="02020603050405020304" pitchFamily="18" charset="0"/>
                        <a:cs typeface="Times New Roman" panose="02020603050405020304" pitchFamily="18" charset="0"/>
                      </a:endParaRPr>
                    </a:p>
                    <a:p>
                      <a:r>
                        <a:rPr lang="en-CA" sz="1800" kern="1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Training often provided as the only prevention technique, or to meet government requirements.</a:t>
                      </a:r>
                    </a:p>
                  </a:txBody>
                  <a:tcPr marL="110470" marR="110470" marT="0" marB="0"/>
                </a:tc>
                <a:extLst>
                  <a:ext uri="{0D108BD9-81ED-4DB2-BD59-A6C34878D82A}">
                    <a16:rowId xmlns:a16="http://schemas.microsoft.com/office/drawing/2014/main" val="1346061503"/>
                  </a:ext>
                </a:extLst>
              </a:tr>
            </a:tbl>
          </a:graphicData>
        </a:graphic>
      </p:graphicFrame>
    </p:spTree>
    <p:extLst>
      <p:ext uri="{BB962C8B-B14F-4D97-AF65-F5344CB8AC3E}">
        <p14:creationId xmlns:p14="http://schemas.microsoft.com/office/powerpoint/2010/main" val="20405412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ooter Placeholder 1">
            <a:extLst>
              <a:ext uri="{FF2B5EF4-FFF2-40B4-BE49-F238E27FC236}">
                <a16:creationId xmlns:a16="http://schemas.microsoft.com/office/drawing/2014/main" id="{AF5BB6EF-DE78-E6AC-0C1B-FD054B3309CC}"/>
              </a:ext>
            </a:extLst>
          </p:cNvPr>
          <p:cNvSpPr>
            <a:spLocks noGrp="1"/>
          </p:cNvSpPr>
          <p:nvPr>
            <p:ph type="ftr" sz="quarter" idx="11"/>
          </p:nvPr>
        </p:nvSpPr>
        <p:spPr>
          <a:xfrm>
            <a:off x="3028950" y="6356350"/>
            <a:ext cx="3086100" cy="365125"/>
          </a:xfrm>
        </p:spPr>
        <p:txBody>
          <a:bodyPr>
            <a:normAutofit/>
          </a:bodyPr>
          <a:lstStyle/>
          <a:p>
            <a:pPr>
              <a:spcAft>
                <a:spcPts val="600"/>
              </a:spcAft>
            </a:pPr>
            <a:r>
              <a:rPr lang="en-CA"/>
              <a:t>PBCTCO Convention 2023</a:t>
            </a:r>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F9479989-067D-49F6-3E59-B447DF434A0B}"/>
              </a:ext>
            </a:extLst>
          </p:cNvPr>
          <p:cNvGraphicFramePr>
            <a:graphicFrameLocks noGrp="1"/>
          </p:cNvGraphicFramePr>
          <p:nvPr>
            <p:extLst>
              <p:ext uri="{D42A27DB-BD31-4B8C-83A1-F6EECF244321}">
                <p14:modId xmlns:p14="http://schemas.microsoft.com/office/powerpoint/2010/main" val="3643409859"/>
              </p:ext>
            </p:extLst>
          </p:nvPr>
        </p:nvGraphicFramePr>
        <p:xfrm>
          <a:off x="395536" y="345528"/>
          <a:ext cx="8424937" cy="5938948"/>
        </p:xfrm>
        <a:graphic>
          <a:graphicData uri="http://schemas.openxmlformats.org/drawingml/2006/table">
            <a:tbl>
              <a:tblPr firstRow="1" firstCol="1" bandRow="1">
                <a:tableStyleId>{5C22544A-7EE6-4342-B048-85BDC9FD1C3A}</a:tableStyleId>
              </a:tblPr>
              <a:tblGrid>
                <a:gridCol w="1842359">
                  <a:extLst>
                    <a:ext uri="{9D8B030D-6E8A-4147-A177-3AD203B41FA5}">
                      <a16:colId xmlns:a16="http://schemas.microsoft.com/office/drawing/2014/main" val="3155241181"/>
                    </a:ext>
                  </a:extLst>
                </a:gridCol>
                <a:gridCol w="1894483">
                  <a:extLst>
                    <a:ext uri="{9D8B030D-6E8A-4147-A177-3AD203B41FA5}">
                      <a16:colId xmlns:a16="http://schemas.microsoft.com/office/drawing/2014/main" val="924973687"/>
                    </a:ext>
                  </a:extLst>
                </a:gridCol>
                <a:gridCol w="4688095">
                  <a:extLst>
                    <a:ext uri="{9D8B030D-6E8A-4147-A177-3AD203B41FA5}">
                      <a16:colId xmlns:a16="http://schemas.microsoft.com/office/drawing/2014/main" val="1599028157"/>
                    </a:ext>
                  </a:extLst>
                </a:gridCol>
              </a:tblGrid>
              <a:tr h="364263">
                <a:tc>
                  <a:txBody>
                    <a:bodyPr/>
                    <a:lstStyle/>
                    <a:p>
                      <a:pPr algn="ctr"/>
                      <a:r>
                        <a:rPr lang="en-CA" sz="1800" kern="100" dirty="0">
                          <a:effectLst/>
                          <a:latin typeface="Gill Sans MT" panose="020B0502020104020203" pitchFamily="34" charset="0"/>
                        </a:rPr>
                        <a:t>Agent</a:t>
                      </a:r>
                      <a:endParaRPr lang="en-CA" sz="18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CA" sz="1800" kern="100" dirty="0">
                          <a:effectLst/>
                          <a:latin typeface="Gill Sans MT" panose="020B0502020104020203" pitchFamily="34" charset="0"/>
                        </a:rPr>
                        <a:t>Problem</a:t>
                      </a:r>
                      <a:endParaRPr lang="en-CA" sz="1800" kern="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CA" sz="1800" kern="100" dirty="0">
                          <a:effectLst/>
                          <a:latin typeface="Gill Sans MT" panose="020B0502020104020203" pitchFamily="34" charset="0"/>
                        </a:rPr>
                        <a:t>Actions</a:t>
                      </a:r>
                      <a:endParaRPr lang="en-CA" sz="18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24818817"/>
                  </a:ext>
                </a:extLst>
              </a:tr>
              <a:tr h="3981918">
                <a:tc>
                  <a:txBody>
                    <a:bodyPr/>
                    <a:lstStyle/>
                    <a:p>
                      <a:r>
                        <a:rPr lang="en-CA" sz="1800" kern="100" dirty="0">
                          <a:effectLst/>
                          <a:latin typeface="Gill Sans MT" panose="020B0502020104020203" pitchFamily="34" charset="0"/>
                        </a:rPr>
                        <a:t>Employer and Unions</a:t>
                      </a:r>
                      <a:endParaRPr lang="en-CA" sz="18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CA" sz="1800" kern="100" dirty="0">
                          <a:effectLst/>
                          <a:latin typeface="Gill Sans MT" panose="020B0502020104020203" pitchFamily="34" charset="0"/>
                        </a:rPr>
                        <a:t>Workers received little education about risks and treatments for all OUD</a:t>
                      </a:r>
                      <a:endParaRPr lang="en-CA" sz="18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CA" sz="1000" kern="100" dirty="0">
                          <a:effectLst/>
                        </a:rPr>
                        <a:t> </a:t>
                      </a:r>
                      <a:r>
                        <a:rPr lang="en-CA" sz="1800" kern="100" dirty="0">
                          <a:effectLst/>
                          <a:latin typeface="Gill Sans MT" panose="020B0502020104020203" pitchFamily="34" charset="0"/>
                        </a:rPr>
                        <a:t>Expand existing safety, apprenticeship, and workers wellness training programs. This can incorporate information about opioid risks, non-pharmacological pain management alternatives, and how to access confidential care.</a:t>
                      </a:r>
                      <a:endParaRPr lang="en-CA" sz="18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30932376"/>
                  </a:ext>
                </a:extLst>
              </a:tr>
              <a:tr h="1592767">
                <a:tc>
                  <a:txBody>
                    <a:bodyPr/>
                    <a:lstStyle/>
                    <a:p>
                      <a:r>
                        <a:rPr lang="en-CA" sz="1800" kern="100" dirty="0">
                          <a:effectLst/>
                          <a:latin typeface="Gill Sans MT" panose="020B0502020104020203" pitchFamily="34" charset="0"/>
                        </a:rPr>
                        <a:t>Unions </a:t>
                      </a:r>
                      <a:endParaRPr lang="en-CA" sz="18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CA" sz="1800" kern="100" dirty="0">
                          <a:effectLst/>
                          <a:latin typeface="Gill Sans MT" panose="020B0502020104020203" pitchFamily="34" charset="0"/>
                        </a:rPr>
                        <a:t>Employee assistance programs (EAP)</a:t>
                      </a:r>
                      <a:endParaRPr lang="en-CA" sz="18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CA" sz="1800" kern="100" dirty="0">
                          <a:effectLst/>
                          <a:latin typeface="Gill Sans MT" panose="020B0502020104020203" pitchFamily="34" charset="0"/>
                        </a:rPr>
                        <a:t>Ensure appropriate supports are provided to members for MSK pain, mental health, etc.</a:t>
                      </a:r>
                      <a:endParaRPr lang="en-CA" sz="18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71108330"/>
                  </a:ext>
                </a:extLst>
              </a:tr>
            </a:tbl>
          </a:graphicData>
        </a:graphic>
      </p:graphicFrame>
    </p:spTree>
    <p:extLst>
      <p:ext uri="{BB962C8B-B14F-4D97-AF65-F5344CB8AC3E}">
        <p14:creationId xmlns:p14="http://schemas.microsoft.com/office/powerpoint/2010/main" val="41391193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ooter Placeholder 1">
            <a:extLst>
              <a:ext uri="{FF2B5EF4-FFF2-40B4-BE49-F238E27FC236}">
                <a16:creationId xmlns:a16="http://schemas.microsoft.com/office/drawing/2014/main" id="{AF5BB6EF-DE78-E6AC-0C1B-FD054B3309CC}"/>
              </a:ext>
            </a:extLst>
          </p:cNvPr>
          <p:cNvSpPr>
            <a:spLocks noGrp="1"/>
          </p:cNvSpPr>
          <p:nvPr>
            <p:ph type="ftr" sz="quarter" idx="11"/>
          </p:nvPr>
        </p:nvSpPr>
        <p:spPr>
          <a:xfrm>
            <a:off x="3028950" y="6356350"/>
            <a:ext cx="3086100" cy="365125"/>
          </a:xfrm>
        </p:spPr>
        <p:txBody>
          <a:bodyPr>
            <a:normAutofit/>
          </a:bodyPr>
          <a:lstStyle/>
          <a:p>
            <a:pPr>
              <a:spcAft>
                <a:spcPts val="600"/>
              </a:spcAft>
            </a:pPr>
            <a:r>
              <a:rPr lang="en-CA"/>
              <a:t>PBCTCO Convention 2023</a:t>
            </a:r>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F9479989-067D-49F6-3E59-B447DF434A0B}"/>
              </a:ext>
            </a:extLst>
          </p:cNvPr>
          <p:cNvGraphicFramePr>
            <a:graphicFrameLocks noGrp="1"/>
          </p:cNvGraphicFramePr>
          <p:nvPr>
            <p:extLst>
              <p:ext uri="{D42A27DB-BD31-4B8C-83A1-F6EECF244321}">
                <p14:modId xmlns:p14="http://schemas.microsoft.com/office/powerpoint/2010/main" val="3962474591"/>
              </p:ext>
            </p:extLst>
          </p:nvPr>
        </p:nvGraphicFramePr>
        <p:xfrm>
          <a:off x="359531" y="47852"/>
          <a:ext cx="8424937" cy="6673623"/>
        </p:xfrm>
        <a:graphic>
          <a:graphicData uri="http://schemas.openxmlformats.org/drawingml/2006/table">
            <a:tbl>
              <a:tblPr firstRow="1" firstCol="1" bandRow="1">
                <a:tableStyleId>{5C22544A-7EE6-4342-B048-85BDC9FD1C3A}</a:tableStyleId>
              </a:tblPr>
              <a:tblGrid>
                <a:gridCol w="1842359">
                  <a:extLst>
                    <a:ext uri="{9D8B030D-6E8A-4147-A177-3AD203B41FA5}">
                      <a16:colId xmlns:a16="http://schemas.microsoft.com/office/drawing/2014/main" val="3155241181"/>
                    </a:ext>
                  </a:extLst>
                </a:gridCol>
                <a:gridCol w="1894483">
                  <a:extLst>
                    <a:ext uri="{9D8B030D-6E8A-4147-A177-3AD203B41FA5}">
                      <a16:colId xmlns:a16="http://schemas.microsoft.com/office/drawing/2014/main" val="924973687"/>
                    </a:ext>
                  </a:extLst>
                </a:gridCol>
                <a:gridCol w="4688095">
                  <a:extLst>
                    <a:ext uri="{9D8B030D-6E8A-4147-A177-3AD203B41FA5}">
                      <a16:colId xmlns:a16="http://schemas.microsoft.com/office/drawing/2014/main" val="1599028157"/>
                    </a:ext>
                  </a:extLst>
                </a:gridCol>
              </a:tblGrid>
              <a:tr h="364263">
                <a:tc>
                  <a:txBody>
                    <a:bodyPr/>
                    <a:lstStyle/>
                    <a:p>
                      <a:pPr algn="ctr"/>
                      <a:r>
                        <a:rPr lang="en-CA" sz="1800" kern="100" dirty="0">
                          <a:effectLst/>
                          <a:latin typeface="Gill Sans MT" panose="020B0502020104020203" pitchFamily="34" charset="0"/>
                        </a:rPr>
                        <a:t>Agent</a:t>
                      </a:r>
                      <a:endParaRPr lang="en-CA" sz="18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CA" sz="1800" kern="100" dirty="0">
                          <a:effectLst/>
                          <a:latin typeface="Gill Sans MT" panose="020B0502020104020203" pitchFamily="34" charset="0"/>
                        </a:rPr>
                        <a:t>Problem</a:t>
                      </a:r>
                      <a:endParaRPr lang="en-CA" sz="1800" kern="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CA" sz="1800" kern="100" dirty="0">
                          <a:effectLst/>
                          <a:latin typeface="Gill Sans MT" panose="020B0502020104020203" pitchFamily="34" charset="0"/>
                        </a:rPr>
                        <a:t>Actions</a:t>
                      </a:r>
                      <a:endParaRPr lang="en-CA" sz="18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24818817"/>
                  </a:ext>
                </a:extLst>
              </a:tr>
              <a:tr h="3981918">
                <a:tc>
                  <a:txBody>
                    <a:bodyPr/>
                    <a:lstStyle/>
                    <a:p>
                      <a:r>
                        <a:rPr lang="en-CA" sz="1800" kern="100" dirty="0">
                          <a:effectLst/>
                          <a:latin typeface="Gill Sans MT" panose="020B0502020104020203" pitchFamily="34" charset="0"/>
                        </a:rPr>
                        <a:t>Government Employer  Unions</a:t>
                      </a:r>
                      <a:endParaRPr lang="en-CA" sz="18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800" kern="100" dirty="0">
                          <a:effectLst/>
                          <a:latin typeface="Gill Sans MT" panose="020B0502020104020203" pitchFamily="34" charset="0"/>
                          <a:ea typeface="Times New Roman" panose="02020603050405020304" pitchFamily="18" charset="0"/>
                          <a:cs typeface="Times New Roman" panose="02020603050405020304" pitchFamily="18" charset="0"/>
                        </a:rPr>
                        <a:t>Limited incorporation of Trauma Informed Practice in support of MSK injury/pain and Opioid misuse </a:t>
                      </a:r>
                      <a:endParaRPr lang="en-CA" sz="18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CA" sz="1000" kern="100" dirty="0">
                          <a:effectLst/>
                        </a:rPr>
                        <a:t> </a:t>
                      </a:r>
                      <a:r>
                        <a:rPr lang="en-CA" sz="1800" kern="1200" dirty="0">
                          <a:solidFill>
                            <a:schemeClr val="dk1"/>
                          </a:solidFill>
                          <a:effectLst/>
                          <a:latin typeface="Gill Sans MT" panose="020B0502020104020203" pitchFamily="34" charset="0"/>
                          <a:ea typeface="+mn-ea"/>
                          <a:cs typeface="+mn-cs"/>
                        </a:rPr>
                        <a:t>When MSK injury/pain and opioid misuse is exacerbated by trauma support can be expanded in the in the following ways:</a:t>
                      </a:r>
                    </a:p>
                    <a:p>
                      <a:r>
                        <a:rPr lang="en-CA" sz="1800" kern="1200" dirty="0">
                          <a:solidFill>
                            <a:schemeClr val="dk1"/>
                          </a:solidFill>
                          <a:effectLst/>
                          <a:latin typeface="Gill Sans MT" panose="020B0502020104020203" pitchFamily="34" charset="0"/>
                          <a:ea typeface="+mn-ea"/>
                          <a:cs typeface="+mn-cs"/>
                        </a:rPr>
                        <a:t>1) Assessment / Treatment determining vicarious, individual environmental impact.</a:t>
                      </a:r>
                    </a:p>
                    <a:p>
                      <a:r>
                        <a:rPr lang="en-CA" sz="1800" kern="1200" dirty="0">
                          <a:solidFill>
                            <a:schemeClr val="dk1"/>
                          </a:solidFill>
                          <a:effectLst/>
                          <a:latin typeface="Gill Sans MT" panose="020B0502020104020203" pitchFamily="34" charset="0"/>
                          <a:ea typeface="+mn-ea"/>
                          <a:cs typeface="+mn-cs"/>
                        </a:rPr>
                        <a:t>2) Impact related to regulation, coping executive functioning and new learning.</a:t>
                      </a:r>
                    </a:p>
                    <a:p>
                      <a:r>
                        <a:rPr lang="en-CA" sz="1800" kern="1200" dirty="0">
                          <a:solidFill>
                            <a:schemeClr val="dk1"/>
                          </a:solidFill>
                          <a:effectLst/>
                          <a:latin typeface="Gill Sans MT" panose="020B0502020104020203" pitchFamily="34" charset="0"/>
                          <a:ea typeface="+mn-ea"/>
                          <a:cs typeface="+mn-cs"/>
                        </a:rPr>
                        <a:t>3) T.I. Adapted learning &amp; education of workplace supports</a:t>
                      </a:r>
                    </a:p>
                    <a:p>
                      <a:r>
                        <a:rPr lang="en-CA" sz="1800" kern="1200" dirty="0">
                          <a:solidFill>
                            <a:schemeClr val="dk1"/>
                          </a:solidFill>
                          <a:effectLst/>
                          <a:latin typeface="Gill Sans MT" panose="020B0502020104020203" pitchFamily="34" charset="0"/>
                          <a:ea typeface="+mn-ea"/>
                          <a:cs typeface="+mn-cs"/>
                        </a:rPr>
                        <a:t>4) RTW programs w/ “real time” functioning w/ guided support, training, data collection, measurable goals</a:t>
                      </a:r>
                    </a:p>
                    <a:p>
                      <a:r>
                        <a:rPr lang="en-CA" sz="1800" kern="1200" dirty="0">
                          <a:solidFill>
                            <a:schemeClr val="dk1"/>
                          </a:solidFill>
                          <a:effectLst/>
                          <a:latin typeface="Gill Sans MT" panose="020B0502020104020203" pitchFamily="34" charset="0"/>
                          <a:ea typeface="+mn-ea"/>
                          <a:cs typeface="+mn-cs"/>
                        </a:rPr>
                        <a:t>5) Family systems support w/ education regarding MSK injury/pain, opioid misuse, and trauma</a:t>
                      </a:r>
                      <a:endParaRPr lang="en-CA" sz="18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30932376"/>
                  </a:ext>
                </a:extLst>
              </a:tr>
              <a:tr h="1592767">
                <a:tc>
                  <a:txBody>
                    <a:bodyPr/>
                    <a:lstStyle/>
                    <a:p>
                      <a:r>
                        <a:rPr lang="en-CA" sz="1800" kern="100" dirty="0">
                          <a:effectLst/>
                          <a:latin typeface="Gill Sans MT" panose="020B0502020104020203" pitchFamily="34" charset="0"/>
                        </a:rPr>
                        <a:t>Government</a:t>
                      </a:r>
                    </a:p>
                    <a:p>
                      <a:r>
                        <a:rPr lang="en-CA" sz="1800" kern="100" dirty="0">
                          <a:effectLst/>
                          <a:latin typeface="Gill Sans MT" panose="020B0502020104020203" pitchFamily="34" charset="0"/>
                        </a:rPr>
                        <a:t>Employers</a:t>
                      </a:r>
                    </a:p>
                    <a:p>
                      <a:r>
                        <a:rPr lang="en-CA" sz="1800" kern="100" dirty="0">
                          <a:effectLst/>
                          <a:latin typeface="Gill Sans MT" panose="020B0502020104020203" pitchFamily="34" charset="0"/>
                        </a:rPr>
                        <a:t>Unions </a:t>
                      </a:r>
                      <a:endParaRPr lang="en-CA" sz="18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800" kern="100" dirty="0">
                          <a:effectLst/>
                          <a:latin typeface="Gill Sans MT" panose="020B0502020104020203" pitchFamily="34" charset="0"/>
                          <a:ea typeface="Times New Roman" panose="02020603050405020304" pitchFamily="18" charset="0"/>
                          <a:cs typeface="Times New Roman" panose="02020603050405020304" pitchFamily="18" charset="0"/>
                        </a:rPr>
                        <a:t>Limited workplace education and practices specific opioid misuse /harm reduction awareness and overdose prevention</a:t>
                      </a:r>
                      <a:endParaRPr lang="en-CA" sz="18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800" kern="100" dirty="0">
                          <a:effectLst/>
                          <a:latin typeface="Gill Sans MT" panose="020B0502020104020203" pitchFamily="34" charset="0"/>
                          <a:ea typeface="Times New Roman" panose="02020603050405020304" pitchFamily="18" charset="0"/>
                          <a:cs typeface="Times New Roman" panose="02020603050405020304" pitchFamily="18" charset="0"/>
                        </a:rPr>
                        <a:t>Given the growth movement toward harm reduction vs abstinence policy development, awareness and skills training is required to support the worker, reduce the stigmatization, and inform employer of best practices. Including awareness of.</a:t>
                      </a:r>
                      <a:endParaRPr lang="en-CA" sz="18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71108330"/>
                  </a:ext>
                </a:extLst>
              </a:tr>
            </a:tbl>
          </a:graphicData>
        </a:graphic>
      </p:graphicFrame>
    </p:spTree>
    <p:extLst>
      <p:ext uri="{BB962C8B-B14F-4D97-AF65-F5344CB8AC3E}">
        <p14:creationId xmlns:p14="http://schemas.microsoft.com/office/powerpoint/2010/main" val="42164773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F5BB6EF-DE78-E6AC-0C1B-FD054B3309CC}"/>
              </a:ext>
            </a:extLst>
          </p:cNvPr>
          <p:cNvSpPr>
            <a:spLocks noGrp="1"/>
          </p:cNvSpPr>
          <p:nvPr>
            <p:ph type="ftr" sz="quarter" idx="11"/>
          </p:nvPr>
        </p:nvSpPr>
        <p:spPr>
          <a:xfrm>
            <a:off x="3028950" y="6356350"/>
            <a:ext cx="3086100" cy="365125"/>
          </a:xfrm>
        </p:spPr>
        <p:txBody>
          <a:bodyPr>
            <a:normAutofit/>
          </a:bodyPr>
          <a:lstStyle/>
          <a:p>
            <a:pPr>
              <a:spcAft>
                <a:spcPts val="600"/>
              </a:spcAft>
            </a:pPr>
            <a:r>
              <a:rPr lang="en-CA"/>
              <a:t>PBCTCO Convention 2023</a:t>
            </a:r>
          </a:p>
        </p:txBody>
      </p:sp>
      <p:graphicFrame>
        <p:nvGraphicFramePr>
          <p:cNvPr id="4" name="Table 3">
            <a:extLst>
              <a:ext uri="{FF2B5EF4-FFF2-40B4-BE49-F238E27FC236}">
                <a16:creationId xmlns:a16="http://schemas.microsoft.com/office/drawing/2014/main" id="{F9479989-067D-49F6-3E59-B447DF434A0B}"/>
              </a:ext>
            </a:extLst>
          </p:cNvPr>
          <p:cNvGraphicFramePr>
            <a:graphicFrameLocks noGrp="1"/>
          </p:cNvGraphicFramePr>
          <p:nvPr>
            <p:extLst>
              <p:ext uri="{D42A27DB-BD31-4B8C-83A1-F6EECF244321}">
                <p14:modId xmlns:p14="http://schemas.microsoft.com/office/powerpoint/2010/main" val="631910486"/>
              </p:ext>
            </p:extLst>
          </p:nvPr>
        </p:nvGraphicFramePr>
        <p:xfrm>
          <a:off x="395536" y="345528"/>
          <a:ext cx="8424937" cy="5675708"/>
        </p:xfrm>
        <a:graphic>
          <a:graphicData uri="http://schemas.openxmlformats.org/drawingml/2006/table">
            <a:tbl>
              <a:tblPr firstRow="1" firstCol="1" bandRow="1">
                <a:tableStyleId>{5C22544A-7EE6-4342-B048-85BDC9FD1C3A}</a:tableStyleId>
              </a:tblPr>
              <a:tblGrid>
                <a:gridCol w="1842359">
                  <a:extLst>
                    <a:ext uri="{9D8B030D-6E8A-4147-A177-3AD203B41FA5}">
                      <a16:colId xmlns:a16="http://schemas.microsoft.com/office/drawing/2014/main" val="3155241181"/>
                    </a:ext>
                  </a:extLst>
                </a:gridCol>
                <a:gridCol w="1894483">
                  <a:extLst>
                    <a:ext uri="{9D8B030D-6E8A-4147-A177-3AD203B41FA5}">
                      <a16:colId xmlns:a16="http://schemas.microsoft.com/office/drawing/2014/main" val="924973687"/>
                    </a:ext>
                  </a:extLst>
                </a:gridCol>
                <a:gridCol w="4688095">
                  <a:extLst>
                    <a:ext uri="{9D8B030D-6E8A-4147-A177-3AD203B41FA5}">
                      <a16:colId xmlns:a16="http://schemas.microsoft.com/office/drawing/2014/main" val="1599028157"/>
                    </a:ext>
                  </a:extLst>
                </a:gridCol>
              </a:tblGrid>
              <a:tr h="463628">
                <a:tc>
                  <a:txBody>
                    <a:bodyPr/>
                    <a:lstStyle/>
                    <a:p>
                      <a:pPr algn="ctr"/>
                      <a:r>
                        <a:rPr lang="en-CA" sz="1800" kern="100" dirty="0">
                          <a:effectLst/>
                          <a:latin typeface="Gill Sans MT" panose="020B0502020104020203" pitchFamily="34" charset="0"/>
                        </a:rPr>
                        <a:t>Agent</a:t>
                      </a:r>
                      <a:endParaRPr lang="en-CA" sz="18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CA" sz="1800" kern="100" dirty="0">
                          <a:effectLst/>
                          <a:latin typeface="Gill Sans MT" panose="020B0502020104020203" pitchFamily="34" charset="0"/>
                        </a:rPr>
                        <a:t>Problem</a:t>
                      </a:r>
                      <a:endParaRPr lang="en-CA" sz="1800" kern="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CA" sz="1800" kern="100" dirty="0">
                          <a:effectLst/>
                          <a:latin typeface="Gill Sans MT" panose="020B0502020104020203" pitchFamily="34" charset="0"/>
                        </a:rPr>
                        <a:t>Actions</a:t>
                      </a:r>
                      <a:endParaRPr lang="en-CA" sz="1800" kern="1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24818817"/>
                  </a:ext>
                </a:extLst>
              </a:tr>
              <a:tr h="5068116">
                <a:tc>
                  <a:txBody>
                    <a:bodyPr/>
                    <a:lstStyle/>
                    <a:p>
                      <a:r>
                        <a:rPr lang="en-CA" sz="1800" b="1" kern="100" dirty="0">
                          <a:solidFill>
                            <a:schemeClr val="bg1"/>
                          </a:solidFill>
                          <a:effectLst/>
                          <a:latin typeface="Gill Sans MT" panose="020B0502020104020203" pitchFamily="34" charset="0"/>
                        </a:rPr>
                        <a:t>Worker</a:t>
                      </a:r>
                      <a:endParaRPr lang="en-CA" sz="1800" b="1" kern="100" dirty="0">
                        <a:solidFill>
                          <a:schemeClr val="bg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CA" sz="1800" kern="100" dirty="0">
                          <a:solidFill>
                            <a:schemeClr val="tx1"/>
                          </a:solidFill>
                          <a:effectLst/>
                          <a:latin typeface="Gill Sans MT" panose="020B0502020104020203" pitchFamily="34" charset="0"/>
                        </a:rPr>
                        <a:t>Lack of reporting/seeking medical attention</a:t>
                      </a:r>
                      <a:endParaRPr lang="en-CA" sz="1800" kern="1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CA" sz="1800" b="0" i="0" u="none" strike="noStrike" kern="100" cap="none" spc="0" normalizeH="0" baseline="0" noProof="0" dirty="0">
                          <a:ln>
                            <a:noFill/>
                          </a:ln>
                          <a:solidFill>
                            <a:schemeClr val="tx1"/>
                          </a:solidFill>
                          <a:effectLst/>
                          <a:uLnTx/>
                          <a:uFillTx/>
                          <a:latin typeface="Gill Sans MT" panose="020B0502020104020203" pitchFamily="34" charset="0"/>
                          <a:ea typeface="+mn-ea"/>
                          <a:cs typeface="+mn-cs"/>
                        </a:rPr>
                        <a:t>1.) Document your employment history claims often denied due to gaps in work history.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CA" sz="1800" b="0" i="0" u="none" strike="noStrike" kern="100" cap="none" spc="0" normalizeH="0" baseline="0" noProof="0" dirty="0">
                        <a:ln>
                          <a:noFill/>
                        </a:ln>
                        <a:solidFill>
                          <a:schemeClr val="tx1"/>
                        </a:solidFill>
                        <a:effectLst/>
                        <a:uLnTx/>
                        <a:uFillTx/>
                        <a:latin typeface="Gill Sans MT" panose="020B05020201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CA" sz="1800" b="0" i="0" u="none" strike="noStrike" kern="100" cap="none" spc="0" normalizeH="0" baseline="0" noProof="0" dirty="0">
                          <a:ln>
                            <a:noFill/>
                          </a:ln>
                          <a:solidFill>
                            <a:schemeClr val="tx1"/>
                          </a:solidFill>
                          <a:effectLst/>
                          <a:uLnTx/>
                          <a:uFillTx/>
                          <a:latin typeface="Gill Sans MT" panose="020B0502020104020203" pitchFamily="34" charset="0"/>
                          <a:ea typeface="+mn-ea"/>
                          <a:cs typeface="+mn-cs"/>
                        </a:rPr>
                        <a:t>2.) Record type and duration of equipment used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CA" sz="1800" b="0" i="0" u="none" strike="noStrike" kern="100" cap="none" spc="0" normalizeH="0" baseline="0" noProof="0" dirty="0">
                        <a:ln>
                          <a:noFill/>
                        </a:ln>
                        <a:solidFill>
                          <a:schemeClr val="tx1"/>
                        </a:solidFill>
                        <a:effectLst/>
                        <a:uLnTx/>
                        <a:uFillTx/>
                        <a:latin typeface="Gill Sans MT" panose="020B05020201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CA" sz="1800" b="0" i="0" u="none" strike="noStrike" kern="100" cap="none" spc="0" normalizeH="0" baseline="0" noProof="0" dirty="0">
                          <a:ln>
                            <a:noFill/>
                          </a:ln>
                          <a:solidFill>
                            <a:schemeClr val="tx1"/>
                          </a:solidFill>
                          <a:effectLst/>
                          <a:uLnTx/>
                          <a:uFillTx/>
                          <a:latin typeface="Gill Sans MT" panose="020B0502020104020203" pitchFamily="34" charset="0"/>
                          <a:ea typeface="+mn-ea"/>
                          <a:cs typeface="+mn-cs"/>
                        </a:rPr>
                        <a:t>3.) Seek medical attention for pain/injuries. Most WSIB claims denied due to lack of medical continuity</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CA" sz="1800" b="0" i="0" u="none" strike="noStrike" kern="100" cap="none" spc="0" normalizeH="0" baseline="0" noProof="0" dirty="0">
                        <a:ln>
                          <a:noFill/>
                        </a:ln>
                        <a:solidFill>
                          <a:schemeClr val="tx1"/>
                        </a:solidFill>
                        <a:effectLst/>
                        <a:uLnTx/>
                        <a:uFillTx/>
                        <a:latin typeface="Gill Sans MT" panose="020B05020201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CA" sz="1800" b="0" i="0" u="none" strike="noStrike" kern="100" cap="none" spc="0" normalizeH="0" baseline="0" noProof="0" dirty="0">
                          <a:ln>
                            <a:noFill/>
                          </a:ln>
                          <a:solidFill>
                            <a:schemeClr val="tx1"/>
                          </a:solidFill>
                          <a:effectLst/>
                          <a:uLnTx/>
                          <a:uFillTx/>
                          <a:latin typeface="Gill Sans MT" panose="020B0502020104020203" pitchFamily="34" charset="0"/>
                          <a:ea typeface="+mn-ea"/>
                          <a:cs typeface="+mn-cs"/>
                        </a:rPr>
                        <a:t>4.) If injured on the job document who witnessed and/or get a statement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CA" sz="1800" b="0" i="0" u="none" strike="noStrike" kern="100" cap="none" spc="0" normalizeH="0" baseline="0" noProof="0" dirty="0">
                        <a:ln>
                          <a:noFill/>
                        </a:ln>
                        <a:solidFill>
                          <a:schemeClr val="tx1"/>
                        </a:solidFill>
                        <a:effectLst/>
                        <a:uLnTx/>
                        <a:uFillTx/>
                        <a:latin typeface="Gill Sans MT" panose="020B05020201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CA" sz="1800" b="0" i="0" u="none" strike="noStrike" kern="100" cap="none" spc="0" normalizeH="0" baseline="0" noProof="0" dirty="0">
                          <a:ln>
                            <a:noFill/>
                          </a:ln>
                          <a:solidFill>
                            <a:schemeClr val="tx1"/>
                          </a:solidFill>
                          <a:effectLst/>
                          <a:uLnTx/>
                          <a:uFillTx/>
                          <a:latin typeface="Gill Sans MT" panose="020B0502020104020203" pitchFamily="34" charset="0"/>
                          <a:ea typeface="+mn-ea"/>
                          <a:cs typeface="+mn-cs"/>
                        </a:rPr>
                        <a:t>5.) Do not be forced to not file a claim this can result in future denial of new claims for reoccurrences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800" b="0" i="0" u="none" strike="noStrike" kern="100" cap="none" spc="0" normalizeH="0" baseline="0" noProof="0" dirty="0">
                        <a:ln>
                          <a:noFill/>
                        </a:ln>
                        <a:solidFill>
                          <a:srgbClr val="FF0000"/>
                        </a:solidFill>
                        <a:effectLst/>
                        <a:uLnTx/>
                        <a:uFillTx/>
                        <a:latin typeface="Gill Sans MT" panose="020B0502020104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800" b="0" i="0" u="none" strike="noStrike" kern="100" cap="none" spc="0" normalizeH="0" baseline="0" noProof="0" dirty="0">
                        <a:ln>
                          <a:noFill/>
                        </a:ln>
                        <a:solidFill>
                          <a:srgbClr val="FF0000"/>
                        </a:solidFill>
                        <a:effectLst/>
                        <a:uLnTx/>
                        <a:uFillTx/>
                        <a:latin typeface="Gill Sans MT" panose="020B0502020104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800" b="0" i="0" u="none" strike="noStrike" kern="100" cap="none" spc="0" normalizeH="0" baseline="0" noProof="0" dirty="0">
                        <a:ln>
                          <a:noFill/>
                        </a:ln>
                        <a:solidFill>
                          <a:srgbClr val="FF0000"/>
                        </a:solidFill>
                        <a:effectLst/>
                        <a:uLnTx/>
                        <a:uFillTx/>
                        <a:latin typeface="Gill Sans MT" panose="020B0502020104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800" b="0" i="0" u="none" strike="noStrike" kern="100" cap="none" spc="0" normalizeH="0" baseline="0" noProof="0" dirty="0">
                        <a:ln>
                          <a:noFill/>
                        </a:ln>
                        <a:solidFill>
                          <a:srgbClr val="FF0000"/>
                        </a:solidFill>
                        <a:effectLst/>
                        <a:uLnTx/>
                        <a:uFillTx/>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30932376"/>
                  </a:ext>
                </a:extLst>
              </a:tr>
            </a:tbl>
          </a:graphicData>
        </a:graphic>
      </p:graphicFrame>
    </p:spTree>
    <p:extLst>
      <p:ext uri="{BB962C8B-B14F-4D97-AF65-F5344CB8AC3E}">
        <p14:creationId xmlns:p14="http://schemas.microsoft.com/office/powerpoint/2010/main" val="2235835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42E5D-C970-BDCE-33F5-0BF527FBE729}"/>
              </a:ext>
            </a:extLst>
          </p:cNvPr>
          <p:cNvSpPr>
            <a:spLocks noGrp="1"/>
          </p:cNvSpPr>
          <p:nvPr>
            <p:ph type="title"/>
          </p:nvPr>
        </p:nvSpPr>
        <p:spPr>
          <a:xfrm>
            <a:off x="89756" y="764704"/>
            <a:ext cx="8964488" cy="4191174"/>
          </a:xfrm>
        </p:spPr>
        <p:txBody>
          <a:bodyPr>
            <a:normAutofit/>
          </a:bodyPr>
          <a:lstStyle/>
          <a:p>
            <a:pPr algn="ctr"/>
            <a:r>
              <a:rPr lang="en-US" sz="4000" dirty="0">
                <a:latin typeface="Gill Sans MT" panose="020B0502020104020203" pitchFamily="34" charset="0"/>
              </a:rPr>
              <a:t>Thank you. </a:t>
            </a:r>
            <a:br>
              <a:rPr lang="en-US" sz="4000" dirty="0">
                <a:latin typeface="Gill Sans MT" panose="020B0502020104020203" pitchFamily="34" charset="0"/>
              </a:rPr>
            </a:br>
            <a:br>
              <a:rPr lang="en-US" sz="4000" dirty="0">
                <a:latin typeface="Gill Sans MT" panose="020B0502020104020203" pitchFamily="34" charset="0"/>
              </a:rPr>
            </a:br>
            <a:r>
              <a:rPr lang="en-US" sz="4000" dirty="0">
                <a:latin typeface="Gill Sans MT" panose="020B0502020104020203" pitchFamily="34" charset="0"/>
              </a:rPr>
              <a:t>For a copy of this presentation, please contact me at carmine@ontariobuildingtrades.com</a:t>
            </a:r>
            <a:endParaRPr lang="en-CA" sz="4000" dirty="0">
              <a:latin typeface="Gill Sans MT" panose="020B0502020104020203" pitchFamily="34" charset="0"/>
            </a:endParaRPr>
          </a:p>
        </p:txBody>
      </p:sp>
      <p:sp>
        <p:nvSpPr>
          <p:cNvPr id="3" name="Footer Placeholder 2">
            <a:extLst>
              <a:ext uri="{FF2B5EF4-FFF2-40B4-BE49-F238E27FC236}">
                <a16:creationId xmlns:a16="http://schemas.microsoft.com/office/drawing/2014/main" id="{5BC8DE4A-E726-9C0F-C5D3-C42D0E40013F}"/>
              </a:ext>
            </a:extLst>
          </p:cNvPr>
          <p:cNvSpPr>
            <a:spLocks noGrp="1"/>
          </p:cNvSpPr>
          <p:nvPr>
            <p:ph type="ftr" sz="quarter" idx="11"/>
          </p:nvPr>
        </p:nvSpPr>
        <p:spPr/>
        <p:txBody>
          <a:bodyPr/>
          <a:lstStyle/>
          <a:p>
            <a:r>
              <a:rPr lang="en-CA"/>
              <a:t>PBCTCO Convention 2023</a:t>
            </a:r>
            <a:endParaRPr lang="en-CA" dirty="0"/>
          </a:p>
        </p:txBody>
      </p:sp>
    </p:spTree>
    <p:extLst>
      <p:ext uri="{BB962C8B-B14F-4D97-AF65-F5344CB8AC3E}">
        <p14:creationId xmlns:p14="http://schemas.microsoft.com/office/powerpoint/2010/main" val="4245932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7696D41-1CB4-5D3B-30AB-241AE58F1855}"/>
              </a:ext>
            </a:extLst>
          </p:cNvPr>
          <p:cNvSpPr>
            <a:spLocks noGrp="1"/>
          </p:cNvSpPr>
          <p:nvPr>
            <p:ph type="title"/>
          </p:nvPr>
        </p:nvSpPr>
        <p:spPr>
          <a:xfrm>
            <a:off x="628650" y="620688"/>
            <a:ext cx="7886700" cy="1070000"/>
          </a:xfrm>
        </p:spPr>
        <p:txBody>
          <a:bodyPr>
            <a:noAutofit/>
          </a:bodyPr>
          <a:lstStyle/>
          <a:p>
            <a:pPr algn="ctr"/>
            <a:r>
              <a:rPr lang="en-CA" sz="4000" dirty="0">
                <a:latin typeface="Gill Sans MT" panose="020B0502020104020203" pitchFamily="34" charset="0"/>
              </a:rPr>
              <a:t>Opioids and the Construction Industry</a:t>
            </a:r>
          </a:p>
        </p:txBody>
      </p:sp>
      <p:sp>
        <p:nvSpPr>
          <p:cNvPr id="2" name="Footer Placeholder 1">
            <a:extLst>
              <a:ext uri="{FF2B5EF4-FFF2-40B4-BE49-F238E27FC236}">
                <a16:creationId xmlns:a16="http://schemas.microsoft.com/office/drawing/2014/main" id="{70888415-2988-7614-3C79-8673765C3A2D}"/>
              </a:ext>
            </a:extLst>
          </p:cNvPr>
          <p:cNvSpPr>
            <a:spLocks noGrp="1"/>
          </p:cNvSpPr>
          <p:nvPr>
            <p:ph type="ftr" sz="quarter" idx="11"/>
          </p:nvPr>
        </p:nvSpPr>
        <p:spPr/>
        <p:txBody>
          <a:bodyPr/>
          <a:lstStyle/>
          <a:p>
            <a:r>
              <a:rPr lang="en-CA"/>
              <a:t>PBCTCO Convention 2023</a:t>
            </a:r>
            <a:endParaRPr lang="en-CA" dirty="0"/>
          </a:p>
        </p:txBody>
      </p:sp>
      <p:pic>
        <p:nvPicPr>
          <p:cNvPr id="12" name="Content Placeholder 11">
            <a:extLst>
              <a:ext uri="{FF2B5EF4-FFF2-40B4-BE49-F238E27FC236}">
                <a16:creationId xmlns:a16="http://schemas.microsoft.com/office/drawing/2014/main" id="{70C731F3-E37A-96F0-5DBD-8D57E3BF5ACC}"/>
              </a:ext>
            </a:extLst>
          </p:cNvPr>
          <p:cNvPicPr>
            <a:picLocks noGrp="1" noChangeAspect="1"/>
          </p:cNvPicPr>
          <p:nvPr>
            <p:ph idx="1"/>
          </p:nvPr>
        </p:nvPicPr>
        <p:blipFill>
          <a:blip r:embed="rId2"/>
          <a:stretch>
            <a:fillRect/>
          </a:stretch>
        </p:blipFill>
        <p:spPr>
          <a:xfrm>
            <a:off x="199864" y="2204864"/>
            <a:ext cx="8744271" cy="2878509"/>
          </a:xfrm>
        </p:spPr>
      </p:pic>
    </p:spTree>
    <p:extLst>
      <p:ext uri="{BB962C8B-B14F-4D97-AF65-F5344CB8AC3E}">
        <p14:creationId xmlns:p14="http://schemas.microsoft.com/office/powerpoint/2010/main" val="559202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E03601-7D22-F79C-483D-604F4B8B3BB2}"/>
              </a:ext>
            </a:extLst>
          </p:cNvPr>
          <p:cNvSpPr>
            <a:spLocks noGrp="1"/>
          </p:cNvSpPr>
          <p:nvPr>
            <p:ph type="title"/>
          </p:nvPr>
        </p:nvSpPr>
        <p:spPr>
          <a:xfrm>
            <a:off x="840699" y="687480"/>
            <a:ext cx="5605629" cy="994172"/>
          </a:xfrm>
        </p:spPr>
        <p:txBody>
          <a:bodyPr>
            <a:normAutofit/>
          </a:bodyPr>
          <a:lstStyle/>
          <a:p>
            <a:r>
              <a:rPr lang="en-US" sz="3000" b="1" dirty="0">
                <a:effectLst/>
                <a:latin typeface="Gill Sans MT" panose="020B0502020104020203" pitchFamily="34" charset="0"/>
                <a:ea typeface="Yu Mincho" panose="02020400000000000000" pitchFamily="18" charset="-128"/>
                <a:cs typeface="Avenir LT Std 65 Medium"/>
              </a:rPr>
              <a:t>Men in Trades are Disproportionately Impacted</a:t>
            </a:r>
            <a:endParaRPr lang="en-CA" sz="3000" dirty="0">
              <a:latin typeface="Gill Sans MT" panose="020B0502020104020203" pitchFamily="34" charset="0"/>
            </a:endParaRPr>
          </a:p>
        </p:txBody>
      </p:sp>
      <p:sp>
        <p:nvSpPr>
          <p:cNvPr id="3" name="Content Placeholder 2">
            <a:extLst>
              <a:ext uri="{FF2B5EF4-FFF2-40B4-BE49-F238E27FC236}">
                <a16:creationId xmlns:a16="http://schemas.microsoft.com/office/drawing/2014/main" id="{67D5FE48-CEF2-16FA-6AFD-0691FC904B10}"/>
              </a:ext>
            </a:extLst>
          </p:cNvPr>
          <p:cNvSpPr>
            <a:spLocks noGrp="1"/>
          </p:cNvSpPr>
          <p:nvPr>
            <p:ph idx="1"/>
          </p:nvPr>
        </p:nvSpPr>
        <p:spPr>
          <a:xfrm>
            <a:off x="852321" y="2227943"/>
            <a:ext cx="5033221" cy="3788227"/>
          </a:xfrm>
        </p:spPr>
        <p:txBody>
          <a:bodyPr anchor="ctr">
            <a:normAutofit/>
          </a:bodyPr>
          <a:lstStyle/>
          <a:p>
            <a:r>
              <a:rPr lang="en-CA" sz="2400" dirty="0">
                <a:effectLst/>
                <a:latin typeface="Gill Sans MT" panose="020B0502020104020203" pitchFamily="34" charset="0"/>
                <a:ea typeface="Yu Mincho" panose="02020400000000000000" pitchFamily="18" charset="-128"/>
                <a:cs typeface="Arial" panose="020B0604020202020204" pitchFamily="34" charset="0"/>
              </a:rPr>
              <a:t>Since 2016, around ¾ of opioid-related deaths were men. </a:t>
            </a:r>
          </a:p>
          <a:p>
            <a:pPr marL="0" indent="0">
              <a:buNone/>
            </a:pPr>
            <a:endParaRPr lang="en-CA" sz="2400" dirty="0">
              <a:effectLst/>
              <a:latin typeface="Gill Sans MT" panose="020B0502020104020203" pitchFamily="34" charset="0"/>
              <a:ea typeface="Yu Mincho" panose="02020400000000000000" pitchFamily="18" charset="-128"/>
              <a:cs typeface="Arial" panose="020B0604020202020204" pitchFamily="34" charset="0"/>
            </a:endParaRPr>
          </a:p>
          <a:p>
            <a:r>
              <a:rPr lang="en-CA" sz="2400" dirty="0">
                <a:latin typeface="Gill Sans MT" panose="020B0502020104020203" pitchFamily="34" charset="0"/>
                <a:ea typeface="Yu Mincho" panose="02020400000000000000" pitchFamily="18" charset="-128"/>
                <a:cs typeface="Arial" panose="020B0604020202020204" pitchFamily="34" charset="0"/>
              </a:rPr>
              <a:t>Men in trades are overly represented.</a:t>
            </a:r>
          </a:p>
          <a:p>
            <a:endParaRPr lang="en-CA" sz="2400" dirty="0">
              <a:latin typeface="Gill Sans MT" panose="020B0502020104020203" pitchFamily="34" charset="0"/>
              <a:ea typeface="Yu Mincho" panose="02020400000000000000" pitchFamily="18" charset="-128"/>
              <a:cs typeface="Arial" panose="020B0604020202020204" pitchFamily="34" charset="0"/>
            </a:endParaRPr>
          </a:p>
          <a:p>
            <a:r>
              <a:rPr lang="en-CA" sz="2400" dirty="0">
                <a:latin typeface="Gill Sans MT" panose="020B0502020104020203" pitchFamily="34" charset="0"/>
                <a:ea typeface="Yu Mincho" panose="02020400000000000000" pitchFamily="18" charset="-128"/>
                <a:cs typeface="Arial" panose="020B0604020202020204" pitchFamily="34" charset="0"/>
              </a:rPr>
              <a:t>Of people who were employed at the time of death, </a:t>
            </a:r>
            <a:r>
              <a:rPr lang="en-CA" sz="2400" b="1" dirty="0">
                <a:latin typeface="Gill Sans MT" panose="020B0502020104020203" pitchFamily="34" charset="0"/>
                <a:ea typeface="Yu Mincho" panose="02020400000000000000" pitchFamily="18" charset="-128"/>
                <a:cs typeface="Arial" panose="020B0604020202020204" pitchFamily="34" charset="0"/>
              </a:rPr>
              <a:t>30-50% were employed in trades.</a:t>
            </a:r>
            <a:endParaRPr lang="en-CA" sz="2400" dirty="0">
              <a:latin typeface="Gill Sans MT" panose="020B0502020104020203" pitchFamily="34" charset="0"/>
              <a:ea typeface="Yu Mincho" panose="02020400000000000000" pitchFamily="18" charset="-128"/>
              <a:cs typeface="Arial" panose="020B0604020202020204" pitchFamily="34" charset="0"/>
            </a:endParaRPr>
          </a:p>
          <a:p>
            <a:pPr lvl="1"/>
            <a:endParaRPr lang="en-CA" sz="2100" dirty="0">
              <a:latin typeface="Arial Narrow" panose="020B0606020202030204" pitchFamily="34" charset="0"/>
            </a:endParaRPr>
          </a:p>
        </p:txBody>
      </p:sp>
      <p:sp>
        <p:nvSpPr>
          <p:cNvPr id="4" name="Footer Placeholder 3">
            <a:extLst>
              <a:ext uri="{FF2B5EF4-FFF2-40B4-BE49-F238E27FC236}">
                <a16:creationId xmlns:a16="http://schemas.microsoft.com/office/drawing/2014/main" id="{6BEFCFF5-AD3B-3CCD-0A69-24928A908A49}"/>
              </a:ext>
            </a:extLst>
          </p:cNvPr>
          <p:cNvSpPr>
            <a:spLocks noGrp="1"/>
          </p:cNvSpPr>
          <p:nvPr>
            <p:ph type="ftr" sz="quarter" idx="11"/>
          </p:nvPr>
        </p:nvSpPr>
        <p:spPr>
          <a:xfrm>
            <a:off x="2866861" y="6429806"/>
            <a:ext cx="3670627" cy="273844"/>
          </a:xfrm>
        </p:spPr>
        <p:txBody>
          <a:bodyPr>
            <a:normAutofit/>
          </a:bodyPr>
          <a:lstStyle/>
          <a:p>
            <a:pPr algn="l">
              <a:spcAft>
                <a:spcPts val="600"/>
              </a:spcAft>
            </a:pPr>
            <a:r>
              <a:rPr lang="en-CA" sz="1100" dirty="0">
                <a:solidFill>
                  <a:schemeClr val="tx1">
                    <a:lumMod val="50000"/>
                    <a:lumOff val="50000"/>
                  </a:schemeClr>
                </a:solidFill>
              </a:rPr>
              <a:t>PBCTCO Convention 2023</a:t>
            </a:r>
          </a:p>
        </p:txBody>
      </p:sp>
      <p:sp>
        <p:nvSpPr>
          <p:cNvPr id="44" name="Rectangle 4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Oval 4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Graphic 5" descr="Crane with solid fill">
            <a:extLst>
              <a:ext uri="{FF2B5EF4-FFF2-40B4-BE49-F238E27FC236}">
                <a16:creationId xmlns:a16="http://schemas.microsoft.com/office/drawing/2014/main" id="{2DB2056C-17A7-1F04-6193-03EC032ECB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3681490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E03601-7D22-F79C-483D-604F4B8B3BB2}"/>
              </a:ext>
            </a:extLst>
          </p:cNvPr>
          <p:cNvSpPr>
            <a:spLocks noGrp="1"/>
          </p:cNvSpPr>
          <p:nvPr>
            <p:ph type="title"/>
          </p:nvPr>
        </p:nvSpPr>
        <p:spPr>
          <a:xfrm>
            <a:off x="840699" y="687480"/>
            <a:ext cx="5605629" cy="994172"/>
          </a:xfrm>
        </p:spPr>
        <p:txBody>
          <a:bodyPr>
            <a:normAutofit/>
          </a:bodyPr>
          <a:lstStyle/>
          <a:p>
            <a:r>
              <a:rPr lang="en-US" sz="3000" dirty="0">
                <a:latin typeface="Gill Sans MT" panose="020B0502020104020203" pitchFamily="34" charset="0"/>
                <a:ea typeface="Yu Mincho" panose="02020400000000000000" pitchFamily="18" charset="-128"/>
                <a:cs typeface="Avenir LT Std 65 Medium"/>
              </a:rPr>
              <a:t>Hard, Physical Labour Takes a Toll</a:t>
            </a:r>
            <a:endParaRPr lang="en-CA" sz="3000" dirty="0">
              <a:latin typeface="Gill Sans MT" panose="020B0502020104020203" pitchFamily="34" charset="0"/>
            </a:endParaRPr>
          </a:p>
        </p:txBody>
      </p:sp>
      <p:sp>
        <p:nvSpPr>
          <p:cNvPr id="3" name="Content Placeholder 2">
            <a:extLst>
              <a:ext uri="{FF2B5EF4-FFF2-40B4-BE49-F238E27FC236}">
                <a16:creationId xmlns:a16="http://schemas.microsoft.com/office/drawing/2014/main" id="{67D5FE48-CEF2-16FA-6AFD-0691FC904B10}"/>
              </a:ext>
            </a:extLst>
          </p:cNvPr>
          <p:cNvSpPr>
            <a:spLocks noGrp="1"/>
          </p:cNvSpPr>
          <p:nvPr>
            <p:ph idx="1"/>
          </p:nvPr>
        </p:nvSpPr>
        <p:spPr>
          <a:xfrm>
            <a:off x="395536" y="1916832"/>
            <a:ext cx="5451795" cy="4723931"/>
          </a:xfrm>
        </p:spPr>
        <p:txBody>
          <a:bodyPr anchor="ctr">
            <a:normAutofit fontScale="92500" lnSpcReduction="20000"/>
          </a:bodyPr>
          <a:lstStyle/>
          <a:p>
            <a:r>
              <a:rPr lang="en-CA" sz="2600" dirty="0">
                <a:effectLst/>
                <a:latin typeface="Gill Sans MT" panose="020B0502020104020203" pitchFamily="34" charset="0"/>
                <a:ea typeface="Yu Mincho" panose="02020400000000000000" pitchFamily="18" charset="-128"/>
                <a:cs typeface="Arial" panose="020B0604020202020204" pitchFamily="34" charset="0"/>
              </a:rPr>
              <a:t>Hard physical labour takes a toll on the body.</a:t>
            </a:r>
          </a:p>
          <a:p>
            <a:endParaRPr lang="en-CA" sz="2600" dirty="0">
              <a:latin typeface="Gill Sans MT" panose="020B0502020104020203" pitchFamily="34" charset="0"/>
              <a:ea typeface="Yu Mincho" panose="02020400000000000000" pitchFamily="18" charset="-128"/>
              <a:cs typeface="Arial" panose="020B0604020202020204" pitchFamily="34" charset="0"/>
            </a:endParaRPr>
          </a:p>
          <a:p>
            <a:r>
              <a:rPr lang="en-CA" sz="2600" dirty="0">
                <a:effectLst/>
                <a:latin typeface="Gill Sans MT" panose="020B0502020104020203" pitchFamily="34" charset="0"/>
                <a:ea typeface="Yu Mincho" panose="02020400000000000000" pitchFamily="18" charset="-128"/>
                <a:cs typeface="Arial" panose="020B0604020202020204" pitchFamily="34" charset="0"/>
              </a:rPr>
              <a:t>It increases the risk of injury and can result in pain. </a:t>
            </a:r>
          </a:p>
          <a:p>
            <a:endParaRPr lang="en-CA" sz="2600" dirty="0">
              <a:latin typeface="Gill Sans MT" panose="020B0502020104020203" pitchFamily="34" charset="0"/>
              <a:ea typeface="Yu Mincho" panose="02020400000000000000" pitchFamily="18" charset="-128"/>
              <a:cs typeface="Arial" panose="020B0604020202020204" pitchFamily="34" charset="0"/>
            </a:endParaRPr>
          </a:p>
          <a:p>
            <a:r>
              <a:rPr lang="en-CA" sz="2600" dirty="0">
                <a:effectLst/>
                <a:latin typeface="Gill Sans MT" panose="020B0502020104020203" pitchFamily="34" charset="0"/>
                <a:ea typeface="Yu Mincho" panose="02020400000000000000" pitchFamily="18" charset="-128"/>
                <a:cs typeface="Arial" panose="020B0604020202020204" pitchFamily="34" charset="0"/>
              </a:rPr>
              <a:t>When taken properly, pain medication like prescription opioids, can help manage pain.</a:t>
            </a:r>
          </a:p>
          <a:p>
            <a:endParaRPr lang="en-CA" sz="2600" dirty="0">
              <a:latin typeface="Gill Sans MT" panose="020B0502020104020203" pitchFamily="34" charset="0"/>
              <a:ea typeface="Yu Mincho" panose="02020400000000000000" pitchFamily="18" charset="-128"/>
              <a:cs typeface="Arial" panose="020B0604020202020204" pitchFamily="34" charset="0"/>
            </a:endParaRPr>
          </a:p>
          <a:p>
            <a:r>
              <a:rPr lang="en-CA" sz="2600" dirty="0">
                <a:latin typeface="Gill Sans MT" panose="020B0502020104020203" pitchFamily="34" charset="0"/>
                <a:ea typeface="Yu Mincho" panose="02020400000000000000" pitchFamily="18" charset="-128"/>
                <a:cs typeface="Arial" panose="020B0604020202020204" pitchFamily="34" charset="0"/>
              </a:rPr>
              <a:t>S</a:t>
            </a:r>
            <a:r>
              <a:rPr lang="en-CA" sz="2600" dirty="0">
                <a:effectLst/>
                <a:latin typeface="Gill Sans MT" panose="020B0502020104020203" pitchFamily="34" charset="0"/>
                <a:ea typeface="Yu Mincho" panose="02020400000000000000" pitchFamily="18" charset="-128"/>
                <a:cs typeface="Arial" panose="020B0604020202020204" pitchFamily="34" charset="0"/>
              </a:rPr>
              <a:t>ome workers take higher doses of opioids or seek illegal opioids to keep working through pain which creates a </a:t>
            </a:r>
            <a:r>
              <a:rPr lang="en-CA" sz="2600" b="1" dirty="0">
                <a:effectLst/>
                <a:latin typeface="Gill Sans MT" panose="020B0502020104020203" pitchFamily="34" charset="0"/>
                <a:ea typeface="Yu Mincho" panose="02020400000000000000" pitchFamily="18" charset="-128"/>
                <a:cs typeface="Arial" panose="020B0604020202020204" pitchFamily="34" charset="0"/>
              </a:rPr>
              <a:t>higher risk for addiction &amp; harms</a:t>
            </a:r>
            <a:r>
              <a:rPr lang="en-CA" sz="2600" dirty="0">
                <a:effectLst/>
                <a:latin typeface="Gill Sans MT" panose="020B0502020104020203" pitchFamily="34" charset="0"/>
                <a:ea typeface="Yu Mincho" panose="02020400000000000000" pitchFamily="18" charset="-128"/>
                <a:cs typeface="Arial" panose="020B0604020202020204" pitchFamily="34" charset="0"/>
              </a:rPr>
              <a:t>.</a:t>
            </a:r>
          </a:p>
          <a:p>
            <a:endParaRPr lang="en-CA" sz="1600" dirty="0">
              <a:latin typeface="Arial Narrow" panose="020B0606020202030204" pitchFamily="34" charset="0"/>
              <a:ea typeface="Yu Mincho" panose="02020400000000000000" pitchFamily="18" charset="-128"/>
              <a:cs typeface="Arial" panose="020B0604020202020204" pitchFamily="34" charset="0"/>
            </a:endParaRPr>
          </a:p>
          <a:p>
            <a:endParaRPr lang="en-CA" sz="1600" dirty="0">
              <a:latin typeface="Arial Narrow" panose="020B0606020202030204" pitchFamily="34" charset="0"/>
              <a:ea typeface="Yu Mincho" panose="02020400000000000000" pitchFamily="18" charset="-128"/>
              <a:cs typeface="Arial" panose="020B0604020202020204" pitchFamily="34" charset="0"/>
            </a:endParaRPr>
          </a:p>
        </p:txBody>
      </p:sp>
      <p:sp>
        <p:nvSpPr>
          <p:cNvPr id="28" name="Rectangle 27">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3" name="Graphic 10" descr="Muscle Arm">
            <a:extLst>
              <a:ext uri="{FF2B5EF4-FFF2-40B4-BE49-F238E27FC236}">
                <a16:creationId xmlns:a16="http://schemas.microsoft.com/office/drawing/2014/main" id="{6B23675E-BE23-5C86-79A5-46739BB764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
        <p:nvSpPr>
          <p:cNvPr id="2" name="Footer Placeholder 1">
            <a:extLst>
              <a:ext uri="{FF2B5EF4-FFF2-40B4-BE49-F238E27FC236}">
                <a16:creationId xmlns:a16="http://schemas.microsoft.com/office/drawing/2014/main" id="{7A0A6E86-EA03-9244-8B0E-807501F14AC0}"/>
              </a:ext>
            </a:extLst>
          </p:cNvPr>
          <p:cNvSpPr>
            <a:spLocks noGrp="1"/>
          </p:cNvSpPr>
          <p:nvPr>
            <p:ph type="ftr" sz="quarter" idx="11"/>
          </p:nvPr>
        </p:nvSpPr>
        <p:spPr/>
        <p:txBody>
          <a:bodyPr/>
          <a:lstStyle/>
          <a:p>
            <a:r>
              <a:rPr lang="en-CA" dirty="0"/>
              <a:t>PBCTCO Convention 2023</a:t>
            </a:r>
          </a:p>
        </p:txBody>
      </p:sp>
    </p:spTree>
    <p:extLst>
      <p:ext uri="{BB962C8B-B14F-4D97-AF65-F5344CB8AC3E}">
        <p14:creationId xmlns:p14="http://schemas.microsoft.com/office/powerpoint/2010/main" val="3792398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2">
            <a:extLst>
              <a:ext uri="{FF2B5EF4-FFF2-40B4-BE49-F238E27FC236}">
                <a16:creationId xmlns:a16="http://schemas.microsoft.com/office/drawing/2014/main" id="{205A1EFB-1A0C-8A77-4513-DB0DC489C36B}"/>
              </a:ext>
            </a:extLst>
          </p:cNvPr>
          <p:cNvGraphicFramePr>
            <a:graphicFrameLocks noGrp="1"/>
          </p:cNvGraphicFramePr>
          <p:nvPr>
            <p:ph idx="1"/>
            <p:extLst>
              <p:ext uri="{D42A27DB-BD31-4B8C-83A1-F6EECF244321}">
                <p14:modId xmlns:p14="http://schemas.microsoft.com/office/powerpoint/2010/main" val="898179671"/>
              </p:ext>
            </p:extLst>
          </p:nvPr>
        </p:nvGraphicFramePr>
        <p:xfrm>
          <a:off x="628650" y="2132856"/>
          <a:ext cx="7886700" cy="4116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a:extLst>
              <a:ext uri="{FF2B5EF4-FFF2-40B4-BE49-F238E27FC236}">
                <a16:creationId xmlns:a16="http://schemas.microsoft.com/office/drawing/2014/main" id="{AEE03601-7D22-F79C-483D-604F4B8B3BB2}"/>
              </a:ext>
            </a:extLst>
          </p:cNvPr>
          <p:cNvSpPr>
            <a:spLocks noGrp="1"/>
          </p:cNvSpPr>
          <p:nvPr>
            <p:ph type="title"/>
          </p:nvPr>
        </p:nvSpPr>
        <p:spPr>
          <a:xfrm>
            <a:off x="628650" y="620688"/>
            <a:ext cx="7886700" cy="1070000"/>
          </a:xfrm>
        </p:spPr>
        <p:txBody>
          <a:bodyPr>
            <a:normAutofit/>
          </a:bodyPr>
          <a:lstStyle/>
          <a:p>
            <a:pPr algn="ctr"/>
            <a:r>
              <a:rPr lang="en-US" sz="4000" b="1" dirty="0">
                <a:effectLst/>
                <a:latin typeface="Gill Sans MT" panose="020B0502020104020203" pitchFamily="34" charset="0"/>
                <a:ea typeface="Yu Mincho" panose="02020400000000000000" pitchFamily="18" charset="-128"/>
                <a:cs typeface="Avenir LT Std 65 Medium"/>
              </a:rPr>
              <a:t>Work Hard, Play </a:t>
            </a:r>
            <a:r>
              <a:rPr lang="en-US" sz="4000" dirty="0">
                <a:latin typeface="Gill Sans MT" panose="020B0502020104020203" pitchFamily="34" charset="0"/>
                <a:ea typeface="Yu Mincho" panose="02020400000000000000" pitchFamily="18" charset="-128"/>
                <a:cs typeface="Avenir LT Std 65 Medium"/>
              </a:rPr>
              <a:t>H</a:t>
            </a:r>
            <a:r>
              <a:rPr lang="en-US" sz="4000" b="1" dirty="0">
                <a:effectLst/>
                <a:latin typeface="Gill Sans MT" panose="020B0502020104020203" pitchFamily="34" charset="0"/>
                <a:ea typeface="Yu Mincho" panose="02020400000000000000" pitchFamily="18" charset="-128"/>
                <a:cs typeface="Avenir LT Std 65 Medium"/>
              </a:rPr>
              <a:t>ard</a:t>
            </a:r>
            <a:endParaRPr lang="en-CA" sz="4000" dirty="0">
              <a:latin typeface="Gill Sans MT" panose="020B0502020104020203" pitchFamily="34" charset="0"/>
            </a:endParaRPr>
          </a:p>
        </p:txBody>
      </p:sp>
      <p:sp>
        <p:nvSpPr>
          <p:cNvPr id="2" name="Footer Placeholder 1">
            <a:extLst>
              <a:ext uri="{FF2B5EF4-FFF2-40B4-BE49-F238E27FC236}">
                <a16:creationId xmlns:a16="http://schemas.microsoft.com/office/drawing/2014/main" id="{43A2A09B-C6ED-EFB5-1C93-6E7F9F1C12E7}"/>
              </a:ext>
            </a:extLst>
          </p:cNvPr>
          <p:cNvSpPr>
            <a:spLocks noGrp="1"/>
          </p:cNvSpPr>
          <p:nvPr>
            <p:ph type="ftr" sz="quarter" idx="11"/>
          </p:nvPr>
        </p:nvSpPr>
        <p:spPr/>
        <p:txBody>
          <a:bodyPr/>
          <a:lstStyle/>
          <a:p>
            <a:r>
              <a:rPr lang="en-CA"/>
              <a:t>PBCTCO Convention 2023</a:t>
            </a:r>
            <a:endParaRPr lang="en-CA" dirty="0"/>
          </a:p>
        </p:txBody>
      </p:sp>
    </p:spTree>
    <p:extLst>
      <p:ext uri="{BB962C8B-B14F-4D97-AF65-F5344CB8AC3E}">
        <p14:creationId xmlns:p14="http://schemas.microsoft.com/office/powerpoint/2010/main" val="4060750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A11BC-83C7-0AAD-CE95-A31F7BBBC700}"/>
              </a:ext>
            </a:extLst>
          </p:cNvPr>
          <p:cNvSpPr>
            <a:spLocks noGrp="1"/>
          </p:cNvSpPr>
          <p:nvPr>
            <p:ph type="title"/>
          </p:nvPr>
        </p:nvSpPr>
        <p:spPr>
          <a:xfrm>
            <a:off x="657518" y="404664"/>
            <a:ext cx="7010826" cy="1616203"/>
          </a:xfrm>
        </p:spPr>
        <p:txBody>
          <a:bodyPr anchor="b">
            <a:normAutofit fontScale="90000"/>
          </a:bodyPr>
          <a:lstStyle/>
          <a:p>
            <a:pPr algn="ctr"/>
            <a:br>
              <a:rPr lang="en-CA" sz="2600" dirty="0">
                <a:effectLst/>
                <a:latin typeface="+mn-lt"/>
                <a:ea typeface="Yu Mincho" panose="02020400000000000000" pitchFamily="18" charset="-128"/>
                <a:cs typeface="Arial" panose="020B0604020202020204" pitchFamily="34" charset="0"/>
              </a:rPr>
            </a:br>
            <a:r>
              <a:rPr lang="en-CA" dirty="0">
                <a:effectLst/>
                <a:latin typeface="Gill Sans MT" panose="020B0502020104020203" pitchFamily="34" charset="0"/>
                <a:ea typeface="Yu Mincho" panose="02020400000000000000" pitchFamily="18" charset="-128"/>
                <a:cs typeface="Arial" panose="020B0604020202020204" pitchFamily="34" charset="0"/>
              </a:rPr>
              <a:t>Five </a:t>
            </a:r>
            <a:r>
              <a:rPr lang="en-CA" dirty="0">
                <a:latin typeface="Gill Sans MT" panose="020B0502020104020203" pitchFamily="34" charset="0"/>
                <a:ea typeface="Yu Mincho" panose="02020400000000000000" pitchFamily="18" charset="-128"/>
                <a:cs typeface="Arial" panose="020B0604020202020204" pitchFamily="34" charset="0"/>
              </a:rPr>
              <a:t>D</a:t>
            </a:r>
            <a:r>
              <a:rPr lang="en-CA" dirty="0">
                <a:effectLst/>
                <a:latin typeface="Gill Sans MT" panose="020B0502020104020203" pitchFamily="34" charset="0"/>
                <a:ea typeface="Yu Mincho" panose="02020400000000000000" pitchFamily="18" charset="-128"/>
                <a:cs typeface="Arial" panose="020B0604020202020204" pitchFamily="34" charset="0"/>
              </a:rPr>
              <a:t>rivers of Drug </a:t>
            </a:r>
            <a:r>
              <a:rPr lang="en-CA" dirty="0">
                <a:latin typeface="Gill Sans MT" panose="020B0502020104020203" pitchFamily="34" charset="0"/>
                <a:ea typeface="Yu Mincho" panose="02020400000000000000" pitchFamily="18" charset="-128"/>
                <a:cs typeface="Arial" panose="020B0604020202020204" pitchFamily="34" charset="0"/>
              </a:rPr>
              <a:t>D</a:t>
            </a:r>
            <a:r>
              <a:rPr lang="en-CA" dirty="0">
                <a:effectLst/>
                <a:latin typeface="Gill Sans MT" panose="020B0502020104020203" pitchFamily="34" charset="0"/>
                <a:ea typeface="Yu Mincho" panose="02020400000000000000" pitchFamily="18" charset="-128"/>
                <a:cs typeface="Arial" panose="020B0604020202020204" pitchFamily="34" charset="0"/>
              </a:rPr>
              <a:t>ependency</a:t>
            </a:r>
            <a:br>
              <a:rPr lang="en-CA" sz="2600" b="1" dirty="0">
                <a:effectLst/>
                <a:latin typeface="Avenir"/>
                <a:ea typeface="Yu Mincho" panose="02020400000000000000" pitchFamily="18" charset="-128"/>
                <a:cs typeface="Avenir LT Std 65 Medium"/>
              </a:rPr>
            </a:br>
            <a:endParaRPr lang="en-CA" sz="2600" dirty="0"/>
          </a:p>
        </p:txBody>
      </p:sp>
      <p:sp>
        <p:nvSpPr>
          <p:cNvPr id="3" name="Content Placeholder 2">
            <a:extLst>
              <a:ext uri="{FF2B5EF4-FFF2-40B4-BE49-F238E27FC236}">
                <a16:creationId xmlns:a16="http://schemas.microsoft.com/office/drawing/2014/main" id="{ADB4F97A-AABF-1A75-7184-5660A70C0FB0}"/>
              </a:ext>
            </a:extLst>
          </p:cNvPr>
          <p:cNvSpPr>
            <a:spLocks noGrp="1"/>
          </p:cNvSpPr>
          <p:nvPr>
            <p:ph idx="1"/>
          </p:nvPr>
        </p:nvSpPr>
        <p:spPr>
          <a:xfrm>
            <a:off x="349617" y="2256461"/>
            <a:ext cx="3989297" cy="3447832"/>
          </a:xfrm>
        </p:spPr>
        <p:txBody>
          <a:bodyPr anchor="t">
            <a:normAutofit fontScale="92500"/>
          </a:bodyPr>
          <a:lstStyle/>
          <a:p>
            <a:pPr marL="0" indent="0">
              <a:buNone/>
            </a:pPr>
            <a:r>
              <a:rPr lang="en-CA" sz="2600" dirty="0">
                <a:effectLst/>
                <a:latin typeface="Gill Sans MT" panose="020B0502020104020203" pitchFamily="34" charset="0"/>
                <a:ea typeface="Yu Mincho" panose="02020400000000000000" pitchFamily="18" charset="-128"/>
                <a:cs typeface="Arial" panose="020B0604020202020204" pitchFamily="34" charset="0"/>
              </a:rPr>
              <a:t>The </a:t>
            </a:r>
            <a:r>
              <a:rPr lang="en-CA" sz="2600" dirty="0" err="1">
                <a:effectLst/>
                <a:latin typeface="Gill Sans MT" panose="020B0502020104020203" pitchFamily="34" charset="0"/>
                <a:ea typeface="Yu Mincho" panose="02020400000000000000" pitchFamily="18" charset="-128"/>
                <a:cs typeface="Arial" panose="020B0604020202020204" pitchFamily="34" charset="0"/>
              </a:rPr>
              <a:t>DeNovoTreatment</a:t>
            </a:r>
            <a:r>
              <a:rPr lang="en-CA" sz="2600" dirty="0">
                <a:effectLst/>
                <a:latin typeface="Gill Sans MT" panose="020B0502020104020203" pitchFamily="34" charset="0"/>
                <a:ea typeface="Yu Mincho" panose="02020400000000000000" pitchFamily="18" charset="-128"/>
                <a:cs typeface="Arial" panose="020B0604020202020204" pitchFamily="34" charset="0"/>
              </a:rPr>
              <a:t> Centre (</a:t>
            </a:r>
            <a:r>
              <a:rPr lang="en-CA" sz="2600" u="sng" dirty="0">
                <a:effectLst/>
                <a:latin typeface="Gill Sans MT" panose="020B0502020104020203" pitchFamily="34" charset="0"/>
                <a:ea typeface="Yu Mincho" panose="02020400000000000000" pitchFamily="18" charset="-128"/>
                <a:cs typeface="Arial" panose="020B0604020202020204" pitchFamily="34" charset="0"/>
                <a:hlinkClick r:id="rId2"/>
              </a:rPr>
              <a:t>https://denovo.ca/</a:t>
            </a:r>
            <a:r>
              <a:rPr lang="en-CA" sz="2600" dirty="0">
                <a:effectLst/>
                <a:latin typeface="Gill Sans MT" panose="020B0502020104020203" pitchFamily="34" charset="0"/>
                <a:ea typeface="Yu Mincho" panose="02020400000000000000" pitchFamily="18" charset="-128"/>
                <a:cs typeface="Arial" panose="020B0604020202020204" pitchFamily="34" charset="0"/>
              </a:rPr>
              <a:t>) conducted a study in 2021 called the “5 Drivers of Substance Addiction/Suicide”</a:t>
            </a:r>
            <a:r>
              <a:rPr lang="en-CA" sz="2600" b="1" dirty="0">
                <a:latin typeface="Gill Sans MT" panose="020B0502020104020203" pitchFamily="34" charset="0"/>
                <a:ea typeface="Yu Mincho" panose="02020400000000000000" pitchFamily="18" charset="-128"/>
                <a:cs typeface="Arial" panose="020B0604020202020204" pitchFamily="34" charset="0"/>
              </a:rPr>
              <a:t>.</a:t>
            </a:r>
          </a:p>
          <a:p>
            <a:pPr marL="0" indent="0">
              <a:buNone/>
            </a:pPr>
            <a:endParaRPr lang="en-CA" sz="2600" b="1" dirty="0">
              <a:effectLst/>
              <a:latin typeface="Gill Sans MT" panose="020B0502020104020203" pitchFamily="34" charset="0"/>
              <a:ea typeface="Yu Mincho" panose="02020400000000000000" pitchFamily="18" charset="-128"/>
              <a:cs typeface="Arial" panose="020B0604020202020204" pitchFamily="34" charset="0"/>
            </a:endParaRPr>
          </a:p>
          <a:p>
            <a:pPr marL="0" indent="0">
              <a:buNone/>
            </a:pPr>
            <a:r>
              <a:rPr lang="en-CA" sz="2600" dirty="0">
                <a:effectLst/>
                <a:latin typeface="Gill Sans MT" panose="020B0502020104020203" pitchFamily="34" charset="0"/>
                <a:ea typeface="Yu Mincho" panose="02020400000000000000" pitchFamily="18" charset="-128"/>
                <a:cs typeface="Arial" panose="020B0604020202020204" pitchFamily="34" charset="0"/>
              </a:rPr>
              <a:t> </a:t>
            </a:r>
            <a:r>
              <a:rPr lang="en-CA" sz="2600" dirty="0">
                <a:latin typeface="Gill Sans MT" panose="020B0502020104020203" pitchFamily="34" charset="0"/>
                <a:ea typeface="Yu Mincho" panose="02020400000000000000" pitchFamily="18" charset="-128"/>
                <a:cs typeface="Arial" panose="020B0604020202020204" pitchFamily="34" charset="0"/>
              </a:rPr>
              <a:t>W</a:t>
            </a:r>
            <a:r>
              <a:rPr lang="en-CA" sz="2600" dirty="0">
                <a:effectLst/>
                <a:latin typeface="Gill Sans MT" panose="020B0502020104020203" pitchFamily="34" charset="0"/>
                <a:ea typeface="Yu Mincho" panose="02020400000000000000" pitchFamily="18" charset="-128"/>
                <a:cs typeface="Arial" panose="020B0604020202020204" pitchFamily="34" charset="0"/>
              </a:rPr>
              <a:t>hich lists the five key causes leading people to substance dependency and/or to suicide.</a:t>
            </a:r>
          </a:p>
          <a:p>
            <a:endParaRPr lang="en-CA" sz="1700" dirty="0">
              <a:effectLst/>
              <a:latin typeface="Avenir"/>
              <a:ea typeface="Yu Mincho" panose="02020400000000000000" pitchFamily="18" charset="-128"/>
              <a:cs typeface="Arial" panose="020B0604020202020204" pitchFamily="34" charset="0"/>
            </a:endParaRPr>
          </a:p>
          <a:p>
            <a:endParaRPr lang="en-CA" sz="1700" dirty="0"/>
          </a:p>
        </p:txBody>
      </p:sp>
      <p:pic>
        <p:nvPicPr>
          <p:cNvPr id="6" name="Picture 5" descr="A green and grey rectangular boxes with text&#10;&#10;Description automatically generated">
            <a:extLst>
              <a:ext uri="{FF2B5EF4-FFF2-40B4-BE49-F238E27FC236}">
                <a16:creationId xmlns:a16="http://schemas.microsoft.com/office/drawing/2014/main" id="{5D6796E4-88DE-3498-88A0-0F82837F064F}"/>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4705499" y="1850340"/>
            <a:ext cx="3989297" cy="3989297"/>
          </a:xfrm>
          <a:prstGeom prst="rect">
            <a:avLst/>
          </a:prstGeom>
        </p:spPr>
      </p:pic>
      <p:grpSp>
        <p:nvGrpSpPr>
          <p:cNvPr id="18" name="Group 10">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68" y="6737718"/>
            <a:ext cx="9155399" cy="123363"/>
            <a:chOff x="-5025" y="6737718"/>
            <a:chExt cx="12207200" cy="123363"/>
          </a:xfrm>
        </p:grpSpPr>
        <p:sp>
          <p:nvSpPr>
            <p:cNvPr id="20" name="Rectangle 11">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2">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a:extLst>
              <a:ext uri="{FF2B5EF4-FFF2-40B4-BE49-F238E27FC236}">
                <a16:creationId xmlns:a16="http://schemas.microsoft.com/office/drawing/2014/main" id="{0B8D6300-58BC-5134-DC16-1835BD843958}"/>
              </a:ext>
            </a:extLst>
          </p:cNvPr>
          <p:cNvSpPr>
            <a:spLocks noGrp="1"/>
          </p:cNvSpPr>
          <p:nvPr>
            <p:ph type="ftr" sz="quarter" idx="11"/>
          </p:nvPr>
        </p:nvSpPr>
        <p:spPr/>
        <p:txBody>
          <a:bodyPr/>
          <a:lstStyle/>
          <a:p>
            <a:r>
              <a:rPr lang="en-CA"/>
              <a:t>PBCTCO Convention 2023</a:t>
            </a:r>
            <a:endParaRPr lang="en-CA" dirty="0"/>
          </a:p>
        </p:txBody>
      </p:sp>
    </p:spTree>
    <p:extLst>
      <p:ext uri="{BB962C8B-B14F-4D97-AF65-F5344CB8AC3E}">
        <p14:creationId xmlns:p14="http://schemas.microsoft.com/office/powerpoint/2010/main" val="3195167488"/>
      </p:ext>
    </p:extLst>
  </p:cSld>
  <p:clrMapOvr>
    <a:masterClrMapping/>
  </p:clrMapOvr>
</p:sld>
</file>

<file path=ppt/theme/theme1.xml><?xml version="1.0" encoding="utf-8"?>
<a:theme xmlns:a="http://schemas.openxmlformats.org/drawingml/2006/main" name="1_Custom Design">
  <a:themeElements>
    <a:clrScheme name="Custom 1">
      <a:dk1>
        <a:sysClr val="windowText" lastClr="000000"/>
      </a:dk1>
      <a:lt1>
        <a:sysClr val="window" lastClr="FFFFFF"/>
      </a:lt1>
      <a:dk2>
        <a:srgbClr val="17406D"/>
      </a:dk2>
      <a:lt2>
        <a:srgbClr val="DBEFF9"/>
      </a:lt2>
      <a:accent1>
        <a:srgbClr val="0B5394"/>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Custom 1">
      <a:dk1>
        <a:sysClr val="windowText" lastClr="000000"/>
      </a:dk1>
      <a:lt1>
        <a:sysClr val="window" lastClr="FFFFFF"/>
      </a:lt1>
      <a:dk2>
        <a:srgbClr val="17406D"/>
      </a:dk2>
      <a:lt2>
        <a:srgbClr val="DBEFF9"/>
      </a:lt2>
      <a:accent1>
        <a:srgbClr val="0B5394"/>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23AB631-2C77-48E2-965F-5E9DD09909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47213</TotalTime>
  <Words>3275</Words>
  <Application>Microsoft Office PowerPoint</Application>
  <PresentationFormat>On-screen Show (4:3)</PresentationFormat>
  <Paragraphs>345</Paragraphs>
  <Slides>47</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47</vt:i4>
      </vt:variant>
    </vt:vector>
  </HeadingPairs>
  <TitlesOfParts>
    <vt:vector size="58" baseType="lpstr">
      <vt:lpstr>Arial</vt:lpstr>
      <vt:lpstr>Arial Black</vt:lpstr>
      <vt:lpstr>Arial Narrow</vt:lpstr>
      <vt:lpstr>Avenir</vt:lpstr>
      <vt:lpstr>Calibri</vt:lpstr>
      <vt:lpstr>Calibri Light</vt:lpstr>
      <vt:lpstr>Gill Sans MT</vt:lpstr>
      <vt:lpstr>Symbol</vt:lpstr>
      <vt:lpstr>Times New Roman</vt:lpstr>
      <vt:lpstr>1_Custom Design</vt:lpstr>
      <vt:lpstr>2_Custom Design</vt:lpstr>
      <vt:lpstr>PowerPoint Presentation</vt:lpstr>
      <vt:lpstr>Construction Background</vt:lpstr>
      <vt:lpstr>Construction Background</vt:lpstr>
      <vt:lpstr>Opioids and the Construction Community</vt:lpstr>
      <vt:lpstr>Opioids and the Construction Industry</vt:lpstr>
      <vt:lpstr>Men in Trades are Disproportionately Impacted</vt:lpstr>
      <vt:lpstr>Hard, Physical Labour Takes a Toll</vt:lpstr>
      <vt:lpstr>Work Hard, Play Hard</vt:lpstr>
      <vt:lpstr> Five Drivers of Drug Dependency </vt:lpstr>
      <vt:lpstr>Five Drivers of Drug Dependency</vt:lpstr>
      <vt:lpstr>Five Drivers of Drug Dependency</vt:lpstr>
      <vt:lpstr>Five Drivers of Drug Dependency</vt:lpstr>
      <vt:lpstr>Workplace Barriers </vt:lpstr>
      <vt:lpstr>1.  Stigma &amp; Compensation Landscape:  Not Supportive</vt:lpstr>
      <vt:lpstr>1.  Stigma &amp; Compensation Landscape: Not Supportive</vt:lpstr>
      <vt:lpstr>1.  Stigma &amp; Compensation Landscape: Not Supportive</vt:lpstr>
      <vt:lpstr>2. Reluctance of Workers to Report &amp; Seek Treatment</vt:lpstr>
      <vt:lpstr>2. Reluctance of Workers to Report &amp; Seek Treatment</vt:lpstr>
      <vt:lpstr>Moving Towards a Total Worker Health (TWH) Perspective </vt:lpstr>
      <vt:lpstr>Moving Towards a Total Worker Health (TWH) Perspective </vt:lpstr>
      <vt:lpstr>Chronic Pain in the Construction Workplace  Dr. Don Castaldi  </vt:lpstr>
      <vt:lpstr>Construction Workers &amp;  Chronic Pain </vt:lpstr>
      <vt:lpstr>Leading Approach to Chronic Pain</vt:lpstr>
      <vt:lpstr>PowerPoint Presentation</vt:lpstr>
      <vt:lpstr>Protective Emotional Brain</vt:lpstr>
      <vt:lpstr>PowerPoint Presentation</vt:lpstr>
      <vt:lpstr>Real Time Profile </vt:lpstr>
      <vt:lpstr>Real Time Profile</vt:lpstr>
      <vt:lpstr>Real Time Profile</vt:lpstr>
      <vt:lpstr>Real Time Profile</vt:lpstr>
      <vt:lpstr>Meta-Analysis of Opioids and Chronic Pain (2018) Journal American Medical Association</vt:lpstr>
      <vt:lpstr>Limitations - Vulnerability to Current Approach</vt:lpstr>
      <vt:lpstr>Limitations - Vulnerability to Current Approach</vt:lpstr>
      <vt:lpstr>Active Wellness a Biopsychosocial-Emotional Approach</vt:lpstr>
      <vt:lpstr>Active Wellness a Biopsychosocial-Emotional Approach</vt:lpstr>
      <vt:lpstr>Active Wellness; Optimal Mind Body Conditioning &amp; Preparedness </vt:lpstr>
      <vt:lpstr>Active Wellness; Optimal Mind Body Conditioning &amp; Preparedness </vt:lpstr>
      <vt:lpstr>Policy and Program Activities Across the Continuum of Care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a copy of this presentation, please contact me at carmine@ontariobuildingtrades.com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Communication]</dc:title>
  <dc:creator>fil savoia</dc:creator>
  <cp:keywords/>
  <cp:lastModifiedBy>Carmine Tiano</cp:lastModifiedBy>
  <cp:revision>502</cp:revision>
  <cp:lastPrinted>2023-09-27T13:55:32Z</cp:lastPrinted>
  <dcterms:created xsi:type="dcterms:W3CDTF">2017-05-06T19:36:56Z</dcterms:created>
  <dcterms:modified xsi:type="dcterms:W3CDTF">2023-10-04T18:15:10Z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TC103853799990</vt:lpwstr>
  </property>
  <property fmtid="{D5CDD505-2E9C-101B-9397-08002B2CF9AE}" pid="3" name="MSIP_Label_034a106e-6316-442c-ad35-738afd673d2b_Enabled">
    <vt:lpwstr>true</vt:lpwstr>
  </property>
  <property fmtid="{D5CDD505-2E9C-101B-9397-08002B2CF9AE}" pid="4" name="MSIP_Label_034a106e-6316-442c-ad35-738afd673d2b_SetDate">
    <vt:lpwstr>2022-01-30T22:35:17Z</vt:lpwstr>
  </property>
  <property fmtid="{D5CDD505-2E9C-101B-9397-08002B2CF9AE}" pid="5" name="MSIP_Label_034a106e-6316-442c-ad35-738afd673d2b_Method">
    <vt:lpwstr>Standard</vt:lpwstr>
  </property>
  <property fmtid="{D5CDD505-2E9C-101B-9397-08002B2CF9AE}" pid="6" name="MSIP_Label_034a106e-6316-442c-ad35-738afd673d2b_Name">
    <vt:lpwstr>034a106e-6316-442c-ad35-738afd673d2b</vt:lpwstr>
  </property>
  <property fmtid="{D5CDD505-2E9C-101B-9397-08002B2CF9AE}" pid="7" name="MSIP_Label_034a106e-6316-442c-ad35-738afd673d2b_SiteId">
    <vt:lpwstr>cddc1229-ac2a-4b97-b78a-0e5cacb5865c</vt:lpwstr>
  </property>
  <property fmtid="{D5CDD505-2E9C-101B-9397-08002B2CF9AE}" pid="8" name="MSIP_Label_034a106e-6316-442c-ad35-738afd673d2b_ActionId">
    <vt:lpwstr>84fe8e74-c04c-4d97-aee9-fd8ec7e9574f</vt:lpwstr>
  </property>
  <property fmtid="{D5CDD505-2E9C-101B-9397-08002B2CF9AE}" pid="9" name="MSIP_Label_034a106e-6316-442c-ad35-738afd673d2b_ContentBits">
    <vt:lpwstr>0</vt:lpwstr>
  </property>
</Properties>
</file>