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681" r:id="rId2"/>
    <p:sldId id="675" r:id="rId3"/>
    <p:sldId id="676" r:id="rId4"/>
    <p:sldId id="683" r:id="rId5"/>
    <p:sldId id="685" r:id="rId6"/>
    <p:sldId id="688" r:id="rId7"/>
    <p:sldId id="689" r:id="rId8"/>
    <p:sldId id="686" r:id="rId9"/>
    <p:sldId id="273" r:id="rId10"/>
    <p:sldId id="674" r:id="rId11"/>
    <p:sldId id="687" r:id="rId12"/>
    <p:sldId id="275" r:id="rId13"/>
    <p:sldId id="277" r:id="rId14"/>
    <p:sldId id="281" r:id="rId15"/>
    <p:sldId id="690" r:id="rId16"/>
    <p:sldId id="269" r:id="rId17"/>
    <p:sldId id="260" r:id="rId18"/>
    <p:sldId id="268" r:id="rId19"/>
    <p:sldId id="316" r:id="rId20"/>
    <p:sldId id="267" r:id="rId21"/>
    <p:sldId id="691" r:id="rId22"/>
    <p:sldId id="310" r:id="rId23"/>
    <p:sldId id="678" r:id="rId24"/>
    <p:sldId id="314" r:id="rId25"/>
    <p:sldId id="679" r:id="rId26"/>
    <p:sldId id="295" r:id="rId27"/>
    <p:sldId id="296" r:id="rId28"/>
    <p:sldId id="265" r:id="rId29"/>
    <p:sldId id="312" r:id="rId30"/>
    <p:sldId id="680" r:id="rId31"/>
    <p:sldId id="300" r:id="rId32"/>
    <p:sldId id="297" r:id="rId33"/>
    <p:sldId id="301" r:id="rId34"/>
    <p:sldId id="299" r:id="rId35"/>
    <p:sldId id="302" r:id="rId36"/>
    <p:sldId id="298" r:id="rId37"/>
    <p:sldId id="262" r:id="rId38"/>
    <p:sldId id="305" r:id="rId39"/>
    <p:sldId id="306" r:id="rId40"/>
    <p:sldId id="261" r:id="rId41"/>
    <p:sldId id="307" r:id="rId42"/>
    <p:sldId id="259" r:id="rId43"/>
    <p:sldId id="308" r:id="rId44"/>
    <p:sldId id="309" r:id="rId45"/>
    <p:sldId id="692" r:id="rId4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4F4A58-3175-4CDB-BE53-603310851826}" type="doc">
      <dgm:prSet loTypeId="urn:microsoft.com/office/officeart/2005/8/layout/process3" loCatId="process" qsTypeId="urn:microsoft.com/office/officeart/2005/8/quickstyle/simple5" qsCatId="simple" csTypeId="urn:microsoft.com/office/officeart/2005/8/colors/colorful4" csCatId="colorful" phldr="1"/>
      <dgm:spPr/>
      <dgm:t>
        <a:bodyPr/>
        <a:lstStyle/>
        <a:p>
          <a:endParaRPr lang="en-CA"/>
        </a:p>
      </dgm:t>
    </dgm:pt>
    <dgm:pt modelId="{AFA2D493-4FA4-4222-9C69-6D5C151C20D4}">
      <dgm:prSet phldrT="[Text]" phldr="1"/>
      <dgm:spPr/>
      <dgm:t>
        <a:bodyPr/>
        <a:lstStyle/>
        <a:p>
          <a:endParaRPr lang="en-CA"/>
        </a:p>
      </dgm:t>
    </dgm:pt>
    <dgm:pt modelId="{221926DC-297F-48DC-B2D0-898E5B943A8A}" type="parTrans" cxnId="{6E62CA0F-ABBC-4E23-AFFE-E7D39BAC0AA1}">
      <dgm:prSet/>
      <dgm:spPr/>
      <dgm:t>
        <a:bodyPr/>
        <a:lstStyle/>
        <a:p>
          <a:endParaRPr lang="en-CA"/>
        </a:p>
      </dgm:t>
    </dgm:pt>
    <dgm:pt modelId="{82EB1D90-6045-43B0-83A4-C233D26B7852}" type="sibTrans" cxnId="{6E62CA0F-ABBC-4E23-AFFE-E7D39BAC0AA1}">
      <dgm:prSet/>
      <dgm:spPr/>
      <dgm:t>
        <a:bodyPr/>
        <a:lstStyle/>
        <a:p>
          <a:endParaRPr lang="en-CA"/>
        </a:p>
      </dgm:t>
    </dgm:pt>
    <dgm:pt modelId="{7BDA3670-B71D-4C53-A446-AFC0C5061A6A}">
      <dgm:prSet phldrT="[Text]" phldr="1"/>
      <dgm:spPr/>
      <dgm:t>
        <a:bodyPr/>
        <a:lstStyle/>
        <a:p>
          <a:endParaRPr lang="en-CA"/>
        </a:p>
      </dgm:t>
    </dgm:pt>
    <dgm:pt modelId="{8119BD3E-A0B8-4EE0-BA0A-C66EA83E3334}" type="parTrans" cxnId="{C3D47DD2-44CD-4030-9F42-6653FB7013D8}">
      <dgm:prSet/>
      <dgm:spPr/>
      <dgm:t>
        <a:bodyPr/>
        <a:lstStyle/>
        <a:p>
          <a:endParaRPr lang="en-CA"/>
        </a:p>
      </dgm:t>
    </dgm:pt>
    <dgm:pt modelId="{1988ADD9-186A-41BD-ACD7-CCCC2772833E}" type="sibTrans" cxnId="{C3D47DD2-44CD-4030-9F42-6653FB7013D8}">
      <dgm:prSet/>
      <dgm:spPr/>
      <dgm:t>
        <a:bodyPr/>
        <a:lstStyle/>
        <a:p>
          <a:endParaRPr lang="en-CA"/>
        </a:p>
      </dgm:t>
    </dgm:pt>
    <dgm:pt modelId="{732254F8-FC26-4C25-81F9-001AB75EEB58}">
      <dgm:prSet phldrT="[Text]" phldr="1"/>
      <dgm:spPr/>
      <dgm:t>
        <a:bodyPr/>
        <a:lstStyle/>
        <a:p>
          <a:endParaRPr lang="en-CA"/>
        </a:p>
      </dgm:t>
    </dgm:pt>
    <dgm:pt modelId="{B0134CBB-ABF5-4886-BC22-94BAF22A3DCE}" type="parTrans" cxnId="{C1FB0937-49FD-4B7D-B7A6-7EB33407FE49}">
      <dgm:prSet/>
      <dgm:spPr/>
      <dgm:t>
        <a:bodyPr/>
        <a:lstStyle/>
        <a:p>
          <a:endParaRPr lang="en-CA"/>
        </a:p>
      </dgm:t>
    </dgm:pt>
    <dgm:pt modelId="{AE2299EF-9A4D-4F79-9562-B98DA7FC6CDB}" type="sibTrans" cxnId="{C1FB0937-49FD-4B7D-B7A6-7EB33407FE49}">
      <dgm:prSet/>
      <dgm:spPr/>
      <dgm:t>
        <a:bodyPr/>
        <a:lstStyle/>
        <a:p>
          <a:endParaRPr lang="en-CA"/>
        </a:p>
      </dgm:t>
    </dgm:pt>
    <dgm:pt modelId="{123FAD1E-0251-4A29-96A8-DE4830A05695}">
      <dgm:prSet phldrT="[Text]" phldr="1"/>
      <dgm:spPr/>
      <dgm:t>
        <a:bodyPr/>
        <a:lstStyle/>
        <a:p>
          <a:endParaRPr lang="en-CA"/>
        </a:p>
      </dgm:t>
    </dgm:pt>
    <dgm:pt modelId="{583DF259-AD71-4111-A0CA-9706B098D1F6}" type="parTrans" cxnId="{6D9C8AD1-5FF4-4D9F-815C-4F1756A98A84}">
      <dgm:prSet/>
      <dgm:spPr/>
      <dgm:t>
        <a:bodyPr/>
        <a:lstStyle/>
        <a:p>
          <a:endParaRPr lang="en-CA"/>
        </a:p>
      </dgm:t>
    </dgm:pt>
    <dgm:pt modelId="{1C06BA9F-A94E-410A-85B3-EF5D96A892C3}" type="sibTrans" cxnId="{6D9C8AD1-5FF4-4D9F-815C-4F1756A98A84}">
      <dgm:prSet/>
      <dgm:spPr/>
      <dgm:t>
        <a:bodyPr/>
        <a:lstStyle/>
        <a:p>
          <a:endParaRPr lang="en-CA"/>
        </a:p>
      </dgm:t>
    </dgm:pt>
    <dgm:pt modelId="{A4E78D56-1881-4F3D-8A54-D3FF50EC90F5}">
      <dgm:prSet phldrT="[Text]" phldr="1"/>
      <dgm:spPr/>
      <dgm:t>
        <a:bodyPr/>
        <a:lstStyle/>
        <a:p>
          <a:endParaRPr lang="en-CA"/>
        </a:p>
      </dgm:t>
    </dgm:pt>
    <dgm:pt modelId="{318A5CF3-896F-465F-9A80-3ED30F556861}" type="parTrans" cxnId="{70008D96-93C1-40F8-A6F9-7D12219D8B30}">
      <dgm:prSet/>
      <dgm:spPr/>
      <dgm:t>
        <a:bodyPr/>
        <a:lstStyle/>
        <a:p>
          <a:endParaRPr lang="en-CA"/>
        </a:p>
      </dgm:t>
    </dgm:pt>
    <dgm:pt modelId="{2D372E36-11A0-4EF8-B962-9C23CD39FA66}" type="sibTrans" cxnId="{70008D96-93C1-40F8-A6F9-7D12219D8B30}">
      <dgm:prSet/>
      <dgm:spPr/>
      <dgm:t>
        <a:bodyPr/>
        <a:lstStyle/>
        <a:p>
          <a:endParaRPr lang="en-CA"/>
        </a:p>
      </dgm:t>
    </dgm:pt>
    <dgm:pt modelId="{2A1AD182-C689-49FE-9690-2F522925D726}">
      <dgm:prSet phldrT="[Text]" phldr="1"/>
      <dgm:spPr/>
      <dgm:t>
        <a:bodyPr/>
        <a:lstStyle/>
        <a:p>
          <a:endParaRPr lang="en-CA"/>
        </a:p>
      </dgm:t>
    </dgm:pt>
    <dgm:pt modelId="{1BFC6134-A553-4503-B9E3-19CEED4F9BCE}" type="parTrans" cxnId="{65ABDA2F-41FE-40D0-85CF-DA12320DE400}">
      <dgm:prSet/>
      <dgm:spPr/>
      <dgm:t>
        <a:bodyPr/>
        <a:lstStyle/>
        <a:p>
          <a:endParaRPr lang="en-CA"/>
        </a:p>
      </dgm:t>
    </dgm:pt>
    <dgm:pt modelId="{81A24A08-ABE7-4B43-8772-73C273E71CA5}" type="sibTrans" cxnId="{65ABDA2F-41FE-40D0-85CF-DA12320DE400}">
      <dgm:prSet/>
      <dgm:spPr/>
      <dgm:t>
        <a:bodyPr/>
        <a:lstStyle/>
        <a:p>
          <a:endParaRPr lang="en-CA"/>
        </a:p>
      </dgm:t>
    </dgm:pt>
    <dgm:pt modelId="{7257151F-076F-4FAC-8C6E-90D3AFBFDD50}" type="pres">
      <dgm:prSet presAssocID="{7E4F4A58-3175-4CDB-BE53-603310851826}" presName="linearFlow" presStyleCnt="0">
        <dgm:presLayoutVars>
          <dgm:dir/>
          <dgm:animLvl val="lvl"/>
          <dgm:resizeHandles val="exact"/>
        </dgm:presLayoutVars>
      </dgm:prSet>
      <dgm:spPr/>
    </dgm:pt>
    <dgm:pt modelId="{E21A420F-A2CB-462C-B716-50139BB2CE13}" type="pres">
      <dgm:prSet presAssocID="{AFA2D493-4FA4-4222-9C69-6D5C151C20D4}" presName="composite" presStyleCnt="0"/>
      <dgm:spPr/>
    </dgm:pt>
    <dgm:pt modelId="{C17AE6F7-392C-46DE-8E4C-9E7EE237F5B4}" type="pres">
      <dgm:prSet presAssocID="{AFA2D493-4FA4-4222-9C69-6D5C151C20D4}" presName="parTx" presStyleLbl="node1" presStyleIdx="0" presStyleCnt="3">
        <dgm:presLayoutVars>
          <dgm:chMax val="0"/>
          <dgm:chPref val="0"/>
          <dgm:bulletEnabled val="1"/>
        </dgm:presLayoutVars>
      </dgm:prSet>
      <dgm:spPr/>
    </dgm:pt>
    <dgm:pt modelId="{D5E8BF25-AE7C-4101-8995-D30F615AE593}" type="pres">
      <dgm:prSet presAssocID="{AFA2D493-4FA4-4222-9C69-6D5C151C20D4}" presName="parSh" presStyleLbl="node1" presStyleIdx="0" presStyleCnt="3"/>
      <dgm:spPr/>
    </dgm:pt>
    <dgm:pt modelId="{FABE9132-29DE-4A6C-AEC8-D59CFE9A3BDB}" type="pres">
      <dgm:prSet presAssocID="{AFA2D493-4FA4-4222-9C69-6D5C151C20D4}" presName="desTx" presStyleLbl="fgAcc1" presStyleIdx="0" presStyleCnt="3" custScaleX="126830" custScaleY="124060" custLinFactNeighborX="-1041" custLinFactNeighborY="10162">
        <dgm:presLayoutVars>
          <dgm:bulletEnabled val="1"/>
        </dgm:presLayoutVars>
      </dgm:prSet>
      <dgm:spPr/>
    </dgm:pt>
    <dgm:pt modelId="{BB0F9A9C-C292-4CB6-95E1-08D5BBFBE41E}" type="pres">
      <dgm:prSet presAssocID="{82EB1D90-6045-43B0-83A4-C233D26B7852}" presName="sibTrans" presStyleLbl="sibTrans2D1" presStyleIdx="0" presStyleCnt="2"/>
      <dgm:spPr/>
    </dgm:pt>
    <dgm:pt modelId="{BC29BBD0-08D9-46EE-ACE0-59AF052AD074}" type="pres">
      <dgm:prSet presAssocID="{82EB1D90-6045-43B0-83A4-C233D26B7852}" presName="connTx" presStyleLbl="sibTrans2D1" presStyleIdx="0" presStyleCnt="2"/>
      <dgm:spPr/>
    </dgm:pt>
    <dgm:pt modelId="{A1C02276-ADF7-4DC9-8D0E-EF9069E8FC72}" type="pres">
      <dgm:prSet presAssocID="{732254F8-FC26-4C25-81F9-001AB75EEB58}" presName="composite" presStyleCnt="0"/>
      <dgm:spPr/>
    </dgm:pt>
    <dgm:pt modelId="{8BDC4368-8C49-40F9-B417-9E2BBACC8D44}" type="pres">
      <dgm:prSet presAssocID="{732254F8-FC26-4C25-81F9-001AB75EEB58}" presName="parTx" presStyleLbl="node1" presStyleIdx="0" presStyleCnt="3">
        <dgm:presLayoutVars>
          <dgm:chMax val="0"/>
          <dgm:chPref val="0"/>
          <dgm:bulletEnabled val="1"/>
        </dgm:presLayoutVars>
      </dgm:prSet>
      <dgm:spPr/>
    </dgm:pt>
    <dgm:pt modelId="{454D33DC-7989-4737-80D4-12FF4648B1CF}" type="pres">
      <dgm:prSet presAssocID="{732254F8-FC26-4C25-81F9-001AB75EEB58}" presName="parSh" presStyleLbl="node1" presStyleIdx="1" presStyleCnt="3"/>
      <dgm:spPr/>
    </dgm:pt>
    <dgm:pt modelId="{AE1CD0AC-A561-4F42-B0C0-C81845D2B72D}" type="pres">
      <dgm:prSet presAssocID="{732254F8-FC26-4C25-81F9-001AB75EEB58}" presName="desTx" presStyleLbl="fgAcc1" presStyleIdx="1" presStyleCnt="3" custScaleX="126830" custScaleY="124060" custLinFactNeighborX="-1041" custLinFactNeighborY="10162">
        <dgm:presLayoutVars>
          <dgm:bulletEnabled val="1"/>
        </dgm:presLayoutVars>
      </dgm:prSet>
      <dgm:spPr/>
    </dgm:pt>
    <dgm:pt modelId="{68A59C2E-CDF0-428E-96A3-BEF6DC66182B}" type="pres">
      <dgm:prSet presAssocID="{AE2299EF-9A4D-4F79-9562-B98DA7FC6CDB}" presName="sibTrans" presStyleLbl="sibTrans2D1" presStyleIdx="1" presStyleCnt="2"/>
      <dgm:spPr/>
    </dgm:pt>
    <dgm:pt modelId="{E0F909C6-E673-422A-B405-E99DB6B6E3AC}" type="pres">
      <dgm:prSet presAssocID="{AE2299EF-9A4D-4F79-9562-B98DA7FC6CDB}" presName="connTx" presStyleLbl="sibTrans2D1" presStyleIdx="1" presStyleCnt="2"/>
      <dgm:spPr/>
    </dgm:pt>
    <dgm:pt modelId="{98B7A208-6FA3-46EE-B6BA-8FC1936A5618}" type="pres">
      <dgm:prSet presAssocID="{A4E78D56-1881-4F3D-8A54-D3FF50EC90F5}" presName="composite" presStyleCnt="0"/>
      <dgm:spPr/>
    </dgm:pt>
    <dgm:pt modelId="{08108584-ADC6-4808-8B35-CB22360CEE57}" type="pres">
      <dgm:prSet presAssocID="{A4E78D56-1881-4F3D-8A54-D3FF50EC90F5}" presName="parTx" presStyleLbl="node1" presStyleIdx="1" presStyleCnt="3">
        <dgm:presLayoutVars>
          <dgm:chMax val="0"/>
          <dgm:chPref val="0"/>
          <dgm:bulletEnabled val="1"/>
        </dgm:presLayoutVars>
      </dgm:prSet>
      <dgm:spPr/>
    </dgm:pt>
    <dgm:pt modelId="{8BF88A1C-5F8A-4C4D-8ED1-1383FCA294C2}" type="pres">
      <dgm:prSet presAssocID="{A4E78D56-1881-4F3D-8A54-D3FF50EC90F5}" presName="parSh" presStyleLbl="node1" presStyleIdx="2" presStyleCnt="3"/>
      <dgm:spPr/>
    </dgm:pt>
    <dgm:pt modelId="{EE30BAC3-3FA9-4B9A-B088-5C8C002BC3E9}" type="pres">
      <dgm:prSet presAssocID="{A4E78D56-1881-4F3D-8A54-D3FF50EC90F5}" presName="desTx" presStyleLbl="fgAcc1" presStyleIdx="2" presStyleCnt="3" custScaleX="126830" custScaleY="124060" custLinFactNeighborX="-1041" custLinFactNeighborY="10162">
        <dgm:presLayoutVars>
          <dgm:bulletEnabled val="1"/>
        </dgm:presLayoutVars>
      </dgm:prSet>
      <dgm:spPr/>
    </dgm:pt>
  </dgm:ptLst>
  <dgm:cxnLst>
    <dgm:cxn modelId="{6E62CA0F-ABBC-4E23-AFFE-E7D39BAC0AA1}" srcId="{7E4F4A58-3175-4CDB-BE53-603310851826}" destId="{AFA2D493-4FA4-4222-9C69-6D5C151C20D4}" srcOrd="0" destOrd="0" parTransId="{221926DC-297F-48DC-B2D0-898E5B943A8A}" sibTransId="{82EB1D90-6045-43B0-83A4-C233D26B7852}"/>
    <dgm:cxn modelId="{6F4C0528-38B5-4553-85E3-4CDA6075C1A3}" type="presOf" srcId="{A4E78D56-1881-4F3D-8A54-D3FF50EC90F5}" destId="{8BF88A1C-5F8A-4C4D-8ED1-1383FCA294C2}" srcOrd="1" destOrd="0" presId="urn:microsoft.com/office/officeart/2005/8/layout/process3"/>
    <dgm:cxn modelId="{65ABDA2F-41FE-40D0-85CF-DA12320DE400}" srcId="{A4E78D56-1881-4F3D-8A54-D3FF50EC90F5}" destId="{2A1AD182-C689-49FE-9690-2F522925D726}" srcOrd="0" destOrd="0" parTransId="{1BFC6134-A553-4503-B9E3-19CEED4F9BCE}" sibTransId="{81A24A08-ABE7-4B43-8772-73C273E71CA5}"/>
    <dgm:cxn modelId="{C1FB0937-49FD-4B7D-B7A6-7EB33407FE49}" srcId="{7E4F4A58-3175-4CDB-BE53-603310851826}" destId="{732254F8-FC26-4C25-81F9-001AB75EEB58}" srcOrd="1" destOrd="0" parTransId="{B0134CBB-ABF5-4886-BC22-94BAF22A3DCE}" sibTransId="{AE2299EF-9A4D-4F79-9562-B98DA7FC6CDB}"/>
    <dgm:cxn modelId="{18486162-7318-410F-A15F-C82C6FC14524}" type="presOf" srcId="{82EB1D90-6045-43B0-83A4-C233D26B7852}" destId="{BB0F9A9C-C292-4CB6-95E1-08D5BBFBE41E}" srcOrd="0" destOrd="0" presId="urn:microsoft.com/office/officeart/2005/8/layout/process3"/>
    <dgm:cxn modelId="{3AC64744-C6DD-4B49-A47B-F668E2AF9494}" type="presOf" srcId="{2A1AD182-C689-49FE-9690-2F522925D726}" destId="{EE30BAC3-3FA9-4B9A-B088-5C8C002BC3E9}" srcOrd="0" destOrd="0" presId="urn:microsoft.com/office/officeart/2005/8/layout/process3"/>
    <dgm:cxn modelId="{AD25A546-15FF-4F49-A6DF-D331E022D9EF}" type="presOf" srcId="{AFA2D493-4FA4-4222-9C69-6D5C151C20D4}" destId="{D5E8BF25-AE7C-4101-8995-D30F615AE593}" srcOrd="1" destOrd="0" presId="urn:microsoft.com/office/officeart/2005/8/layout/process3"/>
    <dgm:cxn modelId="{032FE452-BABB-45DA-B430-B910424FA6F5}" type="presOf" srcId="{123FAD1E-0251-4A29-96A8-DE4830A05695}" destId="{AE1CD0AC-A561-4F42-B0C0-C81845D2B72D}" srcOrd="0" destOrd="0" presId="urn:microsoft.com/office/officeart/2005/8/layout/process3"/>
    <dgm:cxn modelId="{2A297355-C777-4809-A243-74722FF46211}" type="presOf" srcId="{AE2299EF-9A4D-4F79-9562-B98DA7FC6CDB}" destId="{68A59C2E-CDF0-428E-96A3-BEF6DC66182B}" srcOrd="0" destOrd="0" presId="urn:microsoft.com/office/officeart/2005/8/layout/process3"/>
    <dgm:cxn modelId="{E0E6AB88-331D-487B-89D3-60D7C0C9B807}" type="presOf" srcId="{7E4F4A58-3175-4CDB-BE53-603310851826}" destId="{7257151F-076F-4FAC-8C6E-90D3AFBFDD50}" srcOrd="0" destOrd="0" presId="urn:microsoft.com/office/officeart/2005/8/layout/process3"/>
    <dgm:cxn modelId="{2AF2D58C-3044-4FE5-A8C1-867E8A91D6B7}" type="presOf" srcId="{82EB1D90-6045-43B0-83A4-C233D26B7852}" destId="{BC29BBD0-08D9-46EE-ACE0-59AF052AD074}" srcOrd="1" destOrd="0" presId="urn:microsoft.com/office/officeart/2005/8/layout/process3"/>
    <dgm:cxn modelId="{70008D96-93C1-40F8-A6F9-7D12219D8B30}" srcId="{7E4F4A58-3175-4CDB-BE53-603310851826}" destId="{A4E78D56-1881-4F3D-8A54-D3FF50EC90F5}" srcOrd="2" destOrd="0" parTransId="{318A5CF3-896F-465F-9A80-3ED30F556861}" sibTransId="{2D372E36-11A0-4EF8-B962-9C23CD39FA66}"/>
    <dgm:cxn modelId="{E3D4E29A-CD66-46CB-897E-3A2BBF5C0E2D}" type="presOf" srcId="{7BDA3670-B71D-4C53-A446-AFC0C5061A6A}" destId="{FABE9132-29DE-4A6C-AEC8-D59CFE9A3BDB}" srcOrd="0" destOrd="0" presId="urn:microsoft.com/office/officeart/2005/8/layout/process3"/>
    <dgm:cxn modelId="{1D6806B0-B747-4568-844C-D5F327BBE4DC}" type="presOf" srcId="{A4E78D56-1881-4F3D-8A54-D3FF50EC90F5}" destId="{08108584-ADC6-4808-8B35-CB22360CEE57}" srcOrd="0" destOrd="0" presId="urn:microsoft.com/office/officeart/2005/8/layout/process3"/>
    <dgm:cxn modelId="{70EAB0C4-708D-4495-8FFE-C603B0A1CE84}" type="presOf" srcId="{AE2299EF-9A4D-4F79-9562-B98DA7FC6CDB}" destId="{E0F909C6-E673-422A-B405-E99DB6B6E3AC}" srcOrd="1" destOrd="0" presId="urn:microsoft.com/office/officeart/2005/8/layout/process3"/>
    <dgm:cxn modelId="{6D9C8AD1-5FF4-4D9F-815C-4F1756A98A84}" srcId="{732254F8-FC26-4C25-81F9-001AB75EEB58}" destId="{123FAD1E-0251-4A29-96A8-DE4830A05695}" srcOrd="0" destOrd="0" parTransId="{583DF259-AD71-4111-A0CA-9706B098D1F6}" sibTransId="{1C06BA9F-A94E-410A-85B3-EF5D96A892C3}"/>
    <dgm:cxn modelId="{C3D47DD2-44CD-4030-9F42-6653FB7013D8}" srcId="{AFA2D493-4FA4-4222-9C69-6D5C151C20D4}" destId="{7BDA3670-B71D-4C53-A446-AFC0C5061A6A}" srcOrd="0" destOrd="0" parTransId="{8119BD3E-A0B8-4EE0-BA0A-C66EA83E3334}" sibTransId="{1988ADD9-186A-41BD-ACD7-CCCC2772833E}"/>
    <dgm:cxn modelId="{25F78AE7-53A2-430E-AEFB-55DE1ACFB2C4}" type="presOf" srcId="{732254F8-FC26-4C25-81F9-001AB75EEB58}" destId="{454D33DC-7989-4737-80D4-12FF4648B1CF}" srcOrd="1" destOrd="0" presId="urn:microsoft.com/office/officeart/2005/8/layout/process3"/>
    <dgm:cxn modelId="{D0A642EC-43A5-4309-AC59-C5FEC09967EC}" type="presOf" srcId="{732254F8-FC26-4C25-81F9-001AB75EEB58}" destId="{8BDC4368-8C49-40F9-B417-9E2BBACC8D44}" srcOrd="0" destOrd="0" presId="urn:microsoft.com/office/officeart/2005/8/layout/process3"/>
    <dgm:cxn modelId="{107544FD-E05A-40B2-8D2B-23014A953046}" type="presOf" srcId="{AFA2D493-4FA4-4222-9C69-6D5C151C20D4}" destId="{C17AE6F7-392C-46DE-8E4C-9E7EE237F5B4}" srcOrd="0" destOrd="0" presId="urn:microsoft.com/office/officeart/2005/8/layout/process3"/>
    <dgm:cxn modelId="{327CAB95-BD57-448D-9B8E-7CD7D424C1FF}" type="presParOf" srcId="{7257151F-076F-4FAC-8C6E-90D3AFBFDD50}" destId="{E21A420F-A2CB-462C-B716-50139BB2CE13}" srcOrd="0" destOrd="0" presId="urn:microsoft.com/office/officeart/2005/8/layout/process3"/>
    <dgm:cxn modelId="{2A25E292-9D4F-4F8D-9A4E-1B2B2AB08E03}" type="presParOf" srcId="{E21A420F-A2CB-462C-B716-50139BB2CE13}" destId="{C17AE6F7-392C-46DE-8E4C-9E7EE237F5B4}" srcOrd="0" destOrd="0" presId="urn:microsoft.com/office/officeart/2005/8/layout/process3"/>
    <dgm:cxn modelId="{A5F20756-0B76-4A0A-8A2C-CA4C32DE6800}" type="presParOf" srcId="{E21A420F-A2CB-462C-B716-50139BB2CE13}" destId="{D5E8BF25-AE7C-4101-8995-D30F615AE593}" srcOrd="1" destOrd="0" presId="urn:microsoft.com/office/officeart/2005/8/layout/process3"/>
    <dgm:cxn modelId="{7F265CE8-9F91-4D99-A915-6DDD5A150A60}" type="presParOf" srcId="{E21A420F-A2CB-462C-B716-50139BB2CE13}" destId="{FABE9132-29DE-4A6C-AEC8-D59CFE9A3BDB}" srcOrd="2" destOrd="0" presId="urn:microsoft.com/office/officeart/2005/8/layout/process3"/>
    <dgm:cxn modelId="{01071C52-BFAF-4C4F-AF34-38920B36B114}" type="presParOf" srcId="{7257151F-076F-4FAC-8C6E-90D3AFBFDD50}" destId="{BB0F9A9C-C292-4CB6-95E1-08D5BBFBE41E}" srcOrd="1" destOrd="0" presId="urn:microsoft.com/office/officeart/2005/8/layout/process3"/>
    <dgm:cxn modelId="{057CAB3F-4D9C-4B72-B77B-754530802D0E}" type="presParOf" srcId="{BB0F9A9C-C292-4CB6-95E1-08D5BBFBE41E}" destId="{BC29BBD0-08D9-46EE-ACE0-59AF052AD074}" srcOrd="0" destOrd="0" presId="urn:microsoft.com/office/officeart/2005/8/layout/process3"/>
    <dgm:cxn modelId="{8F366BA4-5DA7-46FD-9552-9D011EB55D50}" type="presParOf" srcId="{7257151F-076F-4FAC-8C6E-90D3AFBFDD50}" destId="{A1C02276-ADF7-4DC9-8D0E-EF9069E8FC72}" srcOrd="2" destOrd="0" presId="urn:microsoft.com/office/officeart/2005/8/layout/process3"/>
    <dgm:cxn modelId="{F801A1A5-2E5E-411E-872C-3B5803A3DADE}" type="presParOf" srcId="{A1C02276-ADF7-4DC9-8D0E-EF9069E8FC72}" destId="{8BDC4368-8C49-40F9-B417-9E2BBACC8D44}" srcOrd="0" destOrd="0" presId="urn:microsoft.com/office/officeart/2005/8/layout/process3"/>
    <dgm:cxn modelId="{F57542DE-8251-4DF0-9459-E2C68C37D10F}" type="presParOf" srcId="{A1C02276-ADF7-4DC9-8D0E-EF9069E8FC72}" destId="{454D33DC-7989-4737-80D4-12FF4648B1CF}" srcOrd="1" destOrd="0" presId="urn:microsoft.com/office/officeart/2005/8/layout/process3"/>
    <dgm:cxn modelId="{26246422-9E55-4E71-901A-93C0387CB3FE}" type="presParOf" srcId="{A1C02276-ADF7-4DC9-8D0E-EF9069E8FC72}" destId="{AE1CD0AC-A561-4F42-B0C0-C81845D2B72D}" srcOrd="2" destOrd="0" presId="urn:microsoft.com/office/officeart/2005/8/layout/process3"/>
    <dgm:cxn modelId="{64AFCF32-E478-4922-BD6C-42A2E75A6158}" type="presParOf" srcId="{7257151F-076F-4FAC-8C6E-90D3AFBFDD50}" destId="{68A59C2E-CDF0-428E-96A3-BEF6DC66182B}" srcOrd="3" destOrd="0" presId="urn:microsoft.com/office/officeart/2005/8/layout/process3"/>
    <dgm:cxn modelId="{30CFADEE-B4C7-4F43-9B2C-36CC6C8253E3}" type="presParOf" srcId="{68A59C2E-CDF0-428E-96A3-BEF6DC66182B}" destId="{E0F909C6-E673-422A-B405-E99DB6B6E3AC}" srcOrd="0" destOrd="0" presId="urn:microsoft.com/office/officeart/2005/8/layout/process3"/>
    <dgm:cxn modelId="{D70D892B-62E4-4130-BC40-F3B3711E0403}" type="presParOf" srcId="{7257151F-076F-4FAC-8C6E-90D3AFBFDD50}" destId="{98B7A208-6FA3-46EE-B6BA-8FC1936A5618}" srcOrd="4" destOrd="0" presId="urn:microsoft.com/office/officeart/2005/8/layout/process3"/>
    <dgm:cxn modelId="{4FA18620-C89C-49C9-A4A6-883EFE804033}" type="presParOf" srcId="{98B7A208-6FA3-46EE-B6BA-8FC1936A5618}" destId="{08108584-ADC6-4808-8B35-CB22360CEE57}" srcOrd="0" destOrd="0" presId="urn:microsoft.com/office/officeart/2005/8/layout/process3"/>
    <dgm:cxn modelId="{50D43F0E-548C-47CE-B66F-5E5AEF22ADCD}" type="presParOf" srcId="{98B7A208-6FA3-46EE-B6BA-8FC1936A5618}" destId="{8BF88A1C-5F8A-4C4D-8ED1-1383FCA294C2}" srcOrd="1" destOrd="0" presId="urn:microsoft.com/office/officeart/2005/8/layout/process3"/>
    <dgm:cxn modelId="{065A7872-9541-4A80-B2E7-4013637D661A}" type="presParOf" srcId="{98B7A208-6FA3-46EE-B6BA-8FC1936A5618}" destId="{EE30BAC3-3FA9-4B9A-B088-5C8C002BC3E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6AC0CD-CC9C-4EE3-ADEE-EF44BB58B85E}"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CA"/>
        </a:p>
      </dgm:t>
    </dgm:pt>
    <dgm:pt modelId="{A0FF7119-A523-4B64-BC96-BA43C8CE2A10}">
      <dgm:prSet phldrT="[Text]" phldr="1"/>
      <dgm:spPr/>
      <dgm:t>
        <a:bodyPr/>
        <a:lstStyle/>
        <a:p>
          <a:endParaRPr lang="en-CA">
            <a:solidFill>
              <a:schemeClr val="tx1"/>
            </a:solidFill>
          </a:endParaRPr>
        </a:p>
      </dgm:t>
    </dgm:pt>
    <dgm:pt modelId="{19532859-0AFD-439F-B174-3256D5398B49}" type="parTrans" cxnId="{98A3E009-26D0-4297-8AB2-E1618C8DC8A8}">
      <dgm:prSet/>
      <dgm:spPr/>
      <dgm:t>
        <a:bodyPr/>
        <a:lstStyle/>
        <a:p>
          <a:endParaRPr lang="en-CA"/>
        </a:p>
      </dgm:t>
    </dgm:pt>
    <dgm:pt modelId="{EF15B13D-B1A3-4EED-8CFF-01990AD6AD9B}" type="sibTrans" cxnId="{98A3E009-26D0-4297-8AB2-E1618C8DC8A8}">
      <dgm:prSet/>
      <dgm:spPr/>
      <dgm:t>
        <a:bodyPr/>
        <a:lstStyle/>
        <a:p>
          <a:endParaRPr lang="en-CA"/>
        </a:p>
      </dgm:t>
    </dgm:pt>
    <dgm:pt modelId="{02EF0F90-D55B-47FC-BE34-12F29888F376}">
      <dgm:prSet phldrT="[Text]" phldr="1"/>
      <dgm:spPr/>
      <dgm:t>
        <a:bodyPr/>
        <a:lstStyle/>
        <a:p>
          <a:endParaRPr lang="en-CA">
            <a:solidFill>
              <a:schemeClr val="tx1"/>
            </a:solidFill>
          </a:endParaRPr>
        </a:p>
      </dgm:t>
    </dgm:pt>
    <dgm:pt modelId="{D6E05E8B-6CDD-4DB3-BD7E-FCB3A981761D}" type="parTrans" cxnId="{1635B26B-306C-462E-8C14-59ED366A380D}">
      <dgm:prSet/>
      <dgm:spPr/>
      <dgm:t>
        <a:bodyPr/>
        <a:lstStyle/>
        <a:p>
          <a:endParaRPr lang="en-CA"/>
        </a:p>
      </dgm:t>
    </dgm:pt>
    <dgm:pt modelId="{4EAF2636-B941-44E7-B6CF-16DA8BA3C07B}" type="sibTrans" cxnId="{1635B26B-306C-462E-8C14-59ED366A380D}">
      <dgm:prSet/>
      <dgm:spPr/>
      <dgm:t>
        <a:bodyPr/>
        <a:lstStyle/>
        <a:p>
          <a:endParaRPr lang="en-CA"/>
        </a:p>
      </dgm:t>
    </dgm:pt>
    <dgm:pt modelId="{DC96E323-4AFD-47FA-9F12-E573FCC0D5A3}">
      <dgm:prSet phldrT="[Text]" phldr="1"/>
      <dgm:spPr/>
      <dgm:t>
        <a:bodyPr/>
        <a:lstStyle/>
        <a:p>
          <a:endParaRPr lang="en-CA">
            <a:solidFill>
              <a:schemeClr val="tx1"/>
            </a:solidFill>
          </a:endParaRPr>
        </a:p>
      </dgm:t>
    </dgm:pt>
    <dgm:pt modelId="{4A04CF94-665B-4865-8111-FD1C136B23CB}" type="parTrans" cxnId="{D0EAB638-8D03-4968-8C0C-D8A3E49B3F7F}">
      <dgm:prSet/>
      <dgm:spPr/>
      <dgm:t>
        <a:bodyPr/>
        <a:lstStyle/>
        <a:p>
          <a:endParaRPr lang="en-CA"/>
        </a:p>
      </dgm:t>
    </dgm:pt>
    <dgm:pt modelId="{48767E72-E395-4D4E-BED1-A5C8833598A9}" type="sibTrans" cxnId="{D0EAB638-8D03-4968-8C0C-D8A3E49B3F7F}">
      <dgm:prSet/>
      <dgm:spPr/>
      <dgm:t>
        <a:bodyPr/>
        <a:lstStyle/>
        <a:p>
          <a:endParaRPr lang="en-CA"/>
        </a:p>
      </dgm:t>
    </dgm:pt>
    <dgm:pt modelId="{071C7CA2-C693-4F8C-A8DF-E5E8E2ACE4ED}">
      <dgm:prSet phldrT="[Text]" phldr="1"/>
      <dgm:spPr/>
      <dgm:t>
        <a:bodyPr/>
        <a:lstStyle/>
        <a:p>
          <a:endParaRPr lang="en-CA">
            <a:solidFill>
              <a:schemeClr val="tx1"/>
            </a:solidFill>
          </a:endParaRPr>
        </a:p>
      </dgm:t>
    </dgm:pt>
    <dgm:pt modelId="{6470AEBD-C8E7-47ED-BD0E-5015E7EA8766}" type="parTrans" cxnId="{41502AC0-2B1C-454D-8E50-88ADE9704588}">
      <dgm:prSet/>
      <dgm:spPr/>
      <dgm:t>
        <a:bodyPr/>
        <a:lstStyle/>
        <a:p>
          <a:endParaRPr lang="en-CA"/>
        </a:p>
      </dgm:t>
    </dgm:pt>
    <dgm:pt modelId="{C2E5F563-E988-495C-82BE-CF9453CB7516}" type="sibTrans" cxnId="{41502AC0-2B1C-454D-8E50-88ADE9704588}">
      <dgm:prSet/>
      <dgm:spPr/>
      <dgm:t>
        <a:bodyPr/>
        <a:lstStyle/>
        <a:p>
          <a:endParaRPr lang="en-CA"/>
        </a:p>
      </dgm:t>
    </dgm:pt>
    <dgm:pt modelId="{DA6E7045-0ADA-4505-ABFB-83F94B3B6803}">
      <dgm:prSet phldrT="[Text]" phldr="1"/>
      <dgm:spPr/>
      <dgm:t>
        <a:bodyPr/>
        <a:lstStyle/>
        <a:p>
          <a:endParaRPr lang="en-CA">
            <a:solidFill>
              <a:schemeClr val="tx1"/>
            </a:solidFill>
          </a:endParaRPr>
        </a:p>
      </dgm:t>
    </dgm:pt>
    <dgm:pt modelId="{8B436186-9B8B-4EE6-BDE0-B752053C6B8F}" type="parTrans" cxnId="{AADA10DC-8185-448D-B4E5-D0DE7640442A}">
      <dgm:prSet/>
      <dgm:spPr/>
      <dgm:t>
        <a:bodyPr/>
        <a:lstStyle/>
        <a:p>
          <a:endParaRPr lang="en-CA"/>
        </a:p>
      </dgm:t>
    </dgm:pt>
    <dgm:pt modelId="{81BCF05E-6083-4008-9215-6C3E3EC7261A}" type="sibTrans" cxnId="{AADA10DC-8185-448D-B4E5-D0DE7640442A}">
      <dgm:prSet/>
      <dgm:spPr/>
      <dgm:t>
        <a:bodyPr/>
        <a:lstStyle/>
        <a:p>
          <a:endParaRPr lang="en-CA"/>
        </a:p>
      </dgm:t>
    </dgm:pt>
    <dgm:pt modelId="{0F589E8B-FA0D-4D4A-A0F8-8BCC6CF903CB}">
      <dgm:prSet phldrT="[Text]" phldr="1"/>
      <dgm:spPr/>
      <dgm:t>
        <a:bodyPr/>
        <a:lstStyle/>
        <a:p>
          <a:endParaRPr lang="en-CA">
            <a:solidFill>
              <a:schemeClr val="tx1"/>
            </a:solidFill>
          </a:endParaRPr>
        </a:p>
      </dgm:t>
    </dgm:pt>
    <dgm:pt modelId="{92786A42-BB89-47B4-8E1C-66F1638B76AC}" type="parTrans" cxnId="{79DAB15F-690C-4620-A79B-6F2D752710D3}">
      <dgm:prSet/>
      <dgm:spPr/>
      <dgm:t>
        <a:bodyPr/>
        <a:lstStyle/>
        <a:p>
          <a:endParaRPr lang="en-CA"/>
        </a:p>
      </dgm:t>
    </dgm:pt>
    <dgm:pt modelId="{F5A2AF90-DE09-42BE-85C7-16E42AFC997B}" type="sibTrans" cxnId="{79DAB15F-690C-4620-A79B-6F2D752710D3}">
      <dgm:prSet/>
      <dgm:spPr/>
      <dgm:t>
        <a:bodyPr/>
        <a:lstStyle/>
        <a:p>
          <a:endParaRPr lang="en-CA"/>
        </a:p>
      </dgm:t>
    </dgm:pt>
    <dgm:pt modelId="{4F84F3B5-9CAC-491A-A07C-8A0D61366944}" type="pres">
      <dgm:prSet presAssocID="{9A6AC0CD-CC9C-4EE3-ADEE-EF44BB58B85E}" presName="composite" presStyleCnt="0">
        <dgm:presLayoutVars>
          <dgm:chMax val="1"/>
          <dgm:dir/>
          <dgm:resizeHandles val="exact"/>
        </dgm:presLayoutVars>
      </dgm:prSet>
      <dgm:spPr/>
    </dgm:pt>
    <dgm:pt modelId="{2E95B37A-320F-4061-9C7E-48AAA835BA70}" type="pres">
      <dgm:prSet presAssocID="{A0FF7119-A523-4B64-BC96-BA43C8CE2A10}" presName="roof" presStyleLbl="dkBgShp" presStyleIdx="0" presStyleCnt="2" custScaleY="77799" custLinFactNeighborX="-1036" custLinFactNeighborY="-23390"/>
      <dgm:spPr/>
    </dgm:pt>
    <dgm:pt modelId="{4AB2BBE4-A7BD-4F75-AE82-E1C1ACB23AAA}" type="pres">
      <dgm:prSet presAssocID="{A0FF7119-A523-4B64-BC96-BA43C8CE2A10}" presName="pillars" presStyleCnt="0"/>
      <dgm:spPr/>
    </dgm:pt>
    <dgm:pt modelId="{0CD64F7A-B711-4E5F-81F2-FDE17E1E3E3B}" type="pres">
      <dgm:prSet presAssocID="{A0FF7119-A523-4B64-BC96-BA43C8CE2A10}" presName="pillar1" presStyleLbl="node1" presStyleIdx="0" presStyleCnt="5" custScaleY="116819">
        <dgm:presLayoutVars>
          <dgm:bulletEnabled val="1"/>
        </dgm:presLayoutVars>
      </dgm:prSet>
      <dgm:spPr/>
    </dgm:pt>
    <dgm:pt modelId="{509791E8-A52B-4686-BBEF-F16D39195482}" type="pres">
      <dgm:prSet presAssocID="{DC96E323-4AFD-47FA-9F12-E573FCC0D5A3}" presName="pillarX" presStyleLbl="node1" presStyleIdx="1" presStyleCnt="5" custScaleY="116819">
        <dgm:presLayoutVars>
          <dgm:bulletEnabled val="1"/>
        </dgm:presLayoutVars>
      </dgm:prSet>
      <dgm:spPr/>
    </dgm:pt>
    <dgm:pt modelId="{6D2F8184-0436-4E7A-8335-900AEDF7C58E}" type="pres">
      <dgm:prSet presAssocID="{071C7CA2-C693-4F8C-A8DF-E5E8E2ACE4ED}" presName="pillarX" presStyleLbl="node1" presStyleIdx="2" presStyleCnt="5" custScaleY="116819">
        <dgm:presLayoutVars>
          <dgm:bulletEnabled val="1"/>
        </dgm:presLayoutVars>
      </dgm:prSet>
      <dgm:spPr/>
    </dgm:pt>
    <dgm:pt modelId="{38EFF94C-8F83-413D-B7D6-FD12D89BECA8}" type="pres">
      <dgm:prSet presAssocID="{DA6E7045-0ADA-4505-ABFB-83F94B3B6803}" presName="pillarX" presStyleLbl="node1" presStyleIdx="3" presStyleCnt="5" custScaleY="116819">
        <dgm:presLayoutVars>
          <dgm:bulletEnabled val="1"/>
        </dgm:presLayoutVars>
      </dgm:prSet>
      <dgm:spPr/>
    </dgm:pt>
    <dgm:pt modelId="{531D3536-891F-4CCF-BEEE-3027F25AC7BF}" type="pres">
      <dgm:prSet presAssocID="{0F589E8B-FA0D-4D4A-A0F8-8BCC6CF903CB}" presName="pillarX" presStyleLbl="node1" presStyleIdx="4" presStyleCnt="5" custScaleY="116819">
        <dgm:presLayoutVars>
          <dgm:bulletEnabled val="1"/>
        </dgm:presLayoutVars>
      </dgm:prSet>
      <dgm:spPr/>
    </dgm:pt>
    <dgm:pt modelId="{19C8BD6C-53A8-4B5A-9C08-C6E71456D375}" type="pres">
      <dgm:prSet presAssocID="{A0FF7119-A523-4B64-BC96-BA43C8CE2A10}" presName="base" presStyleLbl="dkBgShp" presStyleIdx="1" presStyleCnt="2" custScaleY="17860" custLinFactY="4676" custLinFactNeighborY="100000"/>
      <dgm:spPr/>
    </dgm:pt>
  </dgm:ptLst>
  <dgm:cxnLst>
    <dgm:cxn modelId="{98A3E009-26D0-4297-8AB2-E1618C8DC8A8}" srcId="{9A6AC0CD-CC9C-4EE3-ADEE-EF44BB58B85E}" destId="{A0FF7119-A523-4B64-BC96-BA43C8CE2A10}" srcOrd="0" destOrd="0" parTransId="{19532859-0AFD-439F-B174-3256D5398B49}" sibTransId="{EF15B13D-B1A3-4EED-8CFF-01990AD6AD9B}"/>
    <dgm:cxn modelId="{D481FD28-F0B2-472A-97F5-E24399CA5BF5}" type="presOf" srcId="{02EF0F90-D55B-47FC-BE34-12F29888F376}" destId="{0CD64F7A-B711-4E5F-81F2-FDE17E1E3E3B}" srcOrd="0" destOrd="0" presId="urn:microsoft.com/office/officeart/2005/8/layout/hList3"/>
    <dgm:cxn modelId="{BF93B037-12E9-4077-91A5-BBA9D9AA30E1}" type="presOf" srcId="{0F589E8B-FA0D-4D4A-A0F8-8BCC6CF903CB}" destId="{531D3536-891F-4CCF-BEEE-3027F25AC7BF}" srcOrd="0" destOrd="0" presId="urn:microsoft.com/office/officeart/2005/8/layout/hList3"/>
    <dgm:cxn modelId="{D0EAB638-8D03-4968-8C0C-D8A3E49B3F7F}" srcId="{A0FF7119-A523-4B64-BC96-BA43C8CE2A10}" destId="{DC96E323-4AFD-47FA-9F12-E573FCC0D5A3}" srcOrd="1" destOrd="0" parTransId="{4A04CF94-665B-4865-8111-FD1C136B23CB}" sibTransId="{48767E72-E395-4D4E-BED1-A5C8833598A9}"/>
    <dgm:cxn modelId="{79DAB15F-690C-4620-A79B-6F2D752710D3}" srcId="{A0FF7119-A523-4B64-BC96-BA43C8CE2A10}" destId="{0F589E8B-FA0D-4D4A-A0F8-8BCC6CF903CB}" srcOrd="4" destOrd="0" parTransId="{92786A42-BB89-47B4-8E1C-66F1638B76AC}" sibTransId="{F5A2AF90-DE09-42BE-85C7-16E42AFC997B}"/>
    <dgm:cxn modelId="{BAF3684A-7C10-4781-93A4-AC2F542CF6B4}" type="presOf" srcId="{DA6E7045-0ADA-4505-ABFB-83F94B3B6803}" destId="{38EFF94C-8F83-413D-B7D6-FD12D89BECA8}" srcOrd="0" destOrd="0" presId="urn:microsoft.com/office/officeart/2005/8/layout/hList3"/>
    <dgm:cxn modelId="{1635B26B-306C-462E-8C14-59ED366A380D}" srcId="{A0FF7119-A523-4B64-BC96-BA43C8CE2A10}" destId="{02EF0F90-D55B-47FC-BE34-12F29888F376}" srcOrd="0" destOrd="0" parTransId="{D6E05E8B-6CDD-4DB3-BD7E-FCB3A981761D}" sibTransId="{4EAF2636-B941-44E7-B6CF-16DA8BA3C07B}"/>
    <dgm:cxn modelId="{F326B34D-5194-4205-81A4-6DC76DC94355}" type="presOf" srcId="{A0FF7119-A523-4B64-BC96-BA43C8CE2A10}" destId="{2E95B37A-320F-4061-9C7E-48AAA835BA70}" srcOrd="0" destOrd="0" presId="urn:microsoft.com/office/officeart/2005/8/layout/hList3"/>
    <dgm:cxn modelId="{4A1E1B6E-7A2D-4D0D-8024-8DECBA39709B}" type="presOf" srcId="{071C7CA2-C693-4F8C-A8DF-E5E8E2ACE4ED}" destId="{6D2F8184-0436-4E7A-8335-900AEDF7C58E}" srcOrd="0" destOrd="0" presId="urn:microsoft.com/office/officeart/2005/8/layout/hList3"/>
    <dgm:cxn modelId="{CBD9FBB0-BF1F-4B49-96A8-2CD925E51613}" type="presOf" srcId="{9A6AC0CD-CC9C-4EE3-ADEE-EF44BB58B85E}" destId="{4F84F3B5-9CAC-491A-A07C-8A0D61366944}" srcOrd="0" destOrd="0" presId="urn:microsoft.com/office/officeart/2005/8/layout/hList3"/>
    <dgm:cxn modelId="{41502AC0-2B1C-454D-8E50-88ADE9704588}" srcId="{A0FF7119-A523-4B64-BC96-BA43C8CE2A10}" destId="{071C7CA2-C693-4F8C-A8DF-E5E8E2ACE4ED}" srcOrd="2" destOrd="0" parTransId="{6470AEBD-C8E7-47ED-BD0E-5015E7EA8766}" sibTransId="{C2E5F563-E988-495C-82BE-CF9453CB7516}"/>
    <dgm:cxn modelId="{AADA10DC-8185-448D-B4E5-D0DE7640442A}" srcId="{A0FF7119-A523-4B64-BC96-BA43C8CE2A10}" destId="{DA6E7045-0ADA-4505-ABFB-83F94B3B6803}" srcOrd="3" destOrd="0" parTransId="{8B436186-9B8B-4EE6-BDE0-B752053C6B8F}" sibTransId="{81BCF05E-6083-4008-9215-6C3E3EC7261A}"/>
    <dgm:cxn modelId="{84F86BE9-92D3-4B17-B722-3F8EED612DF0}" type="presOf" srcId="{DC96E323-4AFD-47FA-9F12-E573FCC0D5A3}" destId="{509791E8-A52B-4686-BBEF-F16D39195482}" srcOrd="0" destOrd="0" presId="urn:microsoft.com/office/officeart/2005/8/layout/hList3"/>
    <dgm:cxn modelId="{ED053FE9-1689-4C86-A5DC-6006B1832980}" type="presParOf" srcId="{4F84F3B5-9CAC-491A-A07C-8A0D61366944}" destId="{2E95B37A-320F-4061-9C7E-48AAA835BA70}" srcOrd="0" destOrd="0" presId="urn:microsoft.com/office/officeart/2005/8/layout/hList3"/>
    <dgm:cxn modelId="{630A27A9-340A-4DA0-8BFD-08D7F4361F4B}" type="presParOf" srcId="{4F84F3B5-9CAC-491A-A07C-8A0D61366944}" destId="{4AB2BBE4-A7BD-4F75-AE82-E1C1ACB23AAA}" srcOrd="1" destOrd="0" presId="urn:microsoft.com/office/officeart/2005/8/layout/hList3"/>
    <dgm:cxn modelId="{F7315816-D3E6-412E-809A-CD7B64C57171}" type="presParOf" srcId="{4AB2BBE4-A7BD-4F75-AE82-E1C1ACB23AAA}" destId="{0CD64F7A-B711-4E5F-81F2-FDE17E1E3E3B}" srcOrd="0" destOrd="0" presId="urn:microsoft.com/office/officeart/2005/8/layout/hList3"/>
    <dgm:cxn modelId="{D0874D61-F0EB-4B7E-91CD-53CC55D07B5F}" type="presParOf" srcId="{4AB2BBE4-A7BD-4F75-AE82-E1C1ACB23AAA}" destId="{509791E8-A52B-4686-BBEF-F16D39195482}" srcOrd="1" destOrd="0" presId="urn:microsoft.com/office/officeart/2005/8/layout/hList3"/>
    <dgm:cxn modelId="{FD0FE3D6-A04E-458A-8741-6C7CECA238F9}" type="presParOf" srcId="{4AB2BBE4-A7BD-4F75-AE82-E1C1ACB23AAA}" destId="{6D2F8184-0436-4E7A-8335-900AEDF7C58E}" srcOrd="2" destOrd="0" presId="urn:microsoft.com/office/officeart/2005/8/layout/hList3"/>
    <dgm:cxn modelId="{FE037C44-6F55-4E61-A268-3D1068386CA0}" type="presParOf" srcId="{4AB2BBE4-A7BD-4F75-AE82-E1C1ACB23AAA}" destId="{38EFF94C-8F83-413D-B7D6-FD12D89BECA8}" srcOrd="3" destOrd="0" presId="urn:microsoft.com/office/officeart/2005/8/layout/hList3"/>
    <dgm:cxn modelId="{A948754B-FA31-4814-9175-BC6975632EAD}" type="presParOf" srcId="{4AB2BBE4-A7BD-4F75-AE82-E1C1ACB23AAA}" destId="{531D3536-891F-4CCF-BEEE-3027F25AC7BF}" srcOrd="4" destOrd="0" presId="urn:microsoft.com/office/officeart/2005/8/layout/hList3"/>
    <dgm:cxn modelId="{53C8432C-31A2-4FB6-9EF2-F42AE1832404}" type="presParOf" srcId="{4F84F3B5-9CAC-491A-A07C-8A0D61366944}" destId="{19C8BD6C-53A8-4B5A-9C08-C6E71456D37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8BF25-AE7C-4101-8995-D30F615AE593}">
      <dsp:nvSpPr>
        <dsp:cNvPr id="0" name=""/>
        <dsp:cNvSpPr/>
      </dsp:nvSpPr>
      <dsp:spPr>
        <a:xfrm>
          <a:off x="4563" y="439131"/>
          <a:ext cx="2312044" cy="159840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3144" tIns="263144" rIns="263144" bIns="140970" numCol="1" spcCol="1270" anchor="t" anchorCtr="0">
          <a:noAutofit/>
        </a:bodyPr>
        <a:lstStyle/>
        <a:p>
          <a:pPr marL="0" lvl="0" indent="0" algn="l" defTabSz="1644650">
            <a:lnSpc>
              <a:spcPct val="90000"/>
            </a:lnSpc>
            <a:spcBef>
              <a:spcPct val="0"/>
            </a:spcBef>
            <a:spcAft>
              <a:spcPct val="35000"/>
            </a:spcAft>
            <a:buNone/>
          </a:pPr>
          <a:endParaRPr lang="en-CA" sz="3700" kern="1200"/>
        </a:p>
      </dsp:txBody>
      <dsp:txXfrm>
        <a:off x="4563" y="439131"/>
        <a:ext cx="2312044" cy="924817"/>
      </dsp:txXfrm>
    </dsp:sp>
    <dsp:sp modelId="{FABE9132-29DE-4A6C-AEC8-D59CFE9A3BDB}">
      <dsp:nvSpPr>
        <dsp:cNvPr id="0" name=""/>
        <dsp:cNvSpPr/>
      </dsp:nvSpPr>
      <dsp:spPr>
        <a:xfrm>
          <a:off x="143885" y="1324138"/>
          <a:ext cx="2932365" cy="264396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3144" tIns="263144" rIns="263144" bIns="263144" numCol="1" spcCol="1270" anchor="t" anchorCtr="0">
          <a:noAutofit/>
        </a:bodyPr>
        <a:lstStyle/>
        <a:p>
          <a:pPr marL="285750" lvl="1" indent="-285750" algn="l" defTabSz="1644650">
            <a:lnSpc>
              <a:spcPct val="90000"/>
            </a:lnSpc>
            <a:spcBef>
              <a:spcPct val="0"/>
            </a:spcBef>
            <a:spcAft>
              <a:spcPct val="15000"/>
            </a:spcAft>
            <a:buChar char="•"/>
          </a:pPr>
          <a:endParaRPr lang="en-CA" sz="3700" kern="1200"/>
        </a:p>
      </dsp:txBody>
      <dsp:txXfrm>
        <a:off x="221324" y="1401577"/>
        <a:ext cx="2777487" cy="2489088"/>
      </dsp:txXfrm>
    </dsp:sp>
    <dsp:sp modelId="{BB0F9A9C-C292-4CB6-95E1-08D5BBFBE41E}">
      <dsp:nvSpPr>
        <dsp:cNvPr id="0" name=""/>
        <dsp:cNvSpPr/>
      </dsp:nvSpPr>
      <dsp:spPr>
        <a:xfrm>
          <a:off x="2744645" y="613724"/>
          <a:ext cx="907440" cy="57563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CA" sz="2400" kern="1200"/>
        </a:p>
      </dsp:txBody>
      <dsp:txXfrm>
        <a:off x="2744645" y="728850"/>
        <a:ext cx="734750" cy="345380"/>
      </dsp:txXfrm>
    </dsp:sp>
    <dsp:sp modelId="{454D33DC-7989-4737-80D4-12FF4648B1CF}">
      <dsp:nvSpPr>
        <dsp:cNvPr id="0" name=""/>
        <dsp:cNvSpPr/>
      </dsp:nvSpPr>
      <dsp:spPr>
        <a:xfrm>
          <a:off x="4028758" y="439131"/>
          <a:ext cx="2312044" cy="1598400"/>
        </a:xfrm>
        <a:prstGeom prst="roundRect">
          <a:avLst>
            <a:gd name="adj" fmla="val 10000"/>
          </a:avLst>
        </a:prstGeom>
        <a:gradFill rotWithShape="0">
          <a:gsLst>
            <a:gs pos="0">
              <a:schemeClr val="accent4">
                <a:hueOff val="-3499725"/>
                <a:satOff val="-34629"/>
                <a:lumOff val="-3921"/>
                <a:alphaOff val="0"/>
                <a:satMod val="103000"/>
                <a:lumMod val="102000"/>
                <a:tint val="94000"/>
              </a:schemeClr>
            </a:gs>
            <a:gs pos="50000">
              <a:schemeClr val="accent4">
                <a:hueOff val="-3499725"/>
                <a:satOff val="-34629"/>
                <a:lumOff val="-3921"/>
                <a:alphaOff val="0"/>
                <a:satMod val="110000"/>
                <a:lumMod val="100000"/>
                <a:shade val="100000"/>
              </a:schemeClr>
            </a:gs>
            <a:gs pos="100000">
              <a:schemeClr val="accent4">
                <a:hueOff val="-3499725"/>
                <a:satOff val="-34629"/>
                <a:lumOff val="-39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3144" tIns="263144" rIns="263144" bIns="140970" numCol="1" spcCol="1270" anchor="t" anchorCtr="0">
          <a:noAutofit/>
        </a:bodyPr>
        <a:lstStyle/>
        <a:p>
          <a:pPr marL="0" lvl="0" indent="0" algn="l" defTabSz="1644650">
            <a:lnSpc>
              <a:spcPct val="90000"/>
            </a:lnSpc>
            <a:spcBef>
              <a:spcPct val="0"/>
            </a:spcBef>
            <a:spcAft>
              <a:spcPct val="35000"/>
            </a:spcAft>
            <a:buNone/>
          </a:pPr>
          <a:endParaRPr lang="en-CA" sz="3700" kern="1200"/>
        </a:p>
      </dsp:txBody>
      <dsp:txXfrm>
        <a:off x="4028758" y="439131"/>
        <a:ext cx="2312044" cy="924817"/>
      </dsp:txXfrm>
    </dsp:sp>
    <dsp:sp modelId="{AE1CD0AC-A561-4F42-B0C0-C81845D2B72D}">
      <dsp:nvSpPr>
        <dsp:cNvPr id="0" name=""/>
        <dsp:cNvSpPr/>
      </dsp:nvSpPr>
      <dsp:spPr>
        <a:xfrm>
          <a:off x="4168080" y="1324138"/>
          <a:ext cx="2932365" cy="264396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499725"/>
              <a:satOff val="-34629"/>
              <a:lumOff val="-39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3144" tIns="263144" rIns="263144" bIns="263144" numCol="1" spcCol="1270" anchor="t" anchorCtr="0">
          <a:noAutofit/>
        </a:bodyPr>
        <a:lstStyle/>
        <a:p>
          <a:pPr marL="285750" lvl="1" indent="-285750" algn="l" defTabSz="1644650">
            <a:lnSpc>
              <a:spcPct val="90000"/>
            </a:lnSpc>
            <a:spcBef>
              <a:spcPct val="0"/>
            </a:spcBef>
            <a:spcAft>
              <a:spcPct val="15000"/>
            </a:spcAft>
            <a:buChar char="•"/>
          </a:pPr>
          <a:endParaRPr lang="en-CA" sz="3700" kern="1200"/>
        </a:p>
      </dsp:txBody>
      <dsp:txXfrm>
        <a:off x="4245519" y="1401577"/>
        <a:ext cx="2777487" cy="2489088"/>
      </dsp:txXfrm>
    </dsp:sp>
    <dsp:sp modelId="{68A59C2E-CDF0-428E-96A3-BEF6DC66182B}">
      <dsp:nvSpPr>
        <dsp:cNvPr id="0" name=""/>
        <dsp:cNvSpPr/>
      </dsp:nvSpPr>
      <dsp:spPr>
        <a:xfrm>
          <a:off x="6768840" y="613724"/>
          <a:ext cx="907440" cy="575632"/>
        </a:xfrm>
        <a:prstGeom prst="rightArrow">
          <a:avLst>
            <a:gd name="adj1" fmla="val 60000"/>
            <a:gd name="adj2" fmla="val 50000"/>
          </a:avLst>
        </a:prstGeom>
        <a:gradFill rotWithShape="0">
          <a:gsLst>
            <a:gs pos="0">
              <a:schemeClr val="accent4">
                <a:hueOff val="-6999450"/>
                <a:satOff val="-69257"/>
                <a:lumOff val="-7843"/>
                <a:alphaOff val="0"/>
                <a:satMod val="103000"/>
                <a:lumMod val="102000"/>
                <a:tint val="94000"/>
              </a:schemeClr>
            </a:gs>
            <a:gs pos="50000">
              <a:schemeClr val="accent4">
                <a:hueOff val="-6999450"/>
                <a:satOff val="-69257"/>
                <a:lumOff val="-7843"/>
                <a:alphaOff val="0"/>
                <a:satMod val="110000"/>
                <a:lumMod val="100000"/>
                <a:shade val="100000"/>
              </a:schemeClr>
            </a:gs>
            <a:gs pos="100000">
              <a:schemeClr val="accent4">
                <a:hueOff val="-6999450"/>
                <a:satOff val="-69257"/>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CA" sz="2400" kern="1200"/>
        </a:p>
      </dsp:txBody>
      <dsp:txXfrm>
        <a:off x="6768840" y="728850"/>
        <a:ext cx="734750" cy="345380"/>
      </dsp:txXfrm>
    </dsp:sp>
    <dsp:sp modelId="{8BF88A1C-5F8A-4C4D-8ED1-1383FCA294C2}">
      <dsp:nvSpPr>
        <dsp:cNvPr id="0" name=""/>
        <dsp:cNvSpPr/>
      </dsp:nvSpPr>
      <dsp:spPr>
        <a:xfrm>
          <a:off x="8052954" y="439131"/>
          <a:ext cx="2312044" cy="1598400"/>
        </a:xfrm>
        <a:prstGeom prst="roundRect">
          <a:avLst>
            <a:gd name="adj" fmla="val 10000"/>
          </a:avLst>
        </a:prstGeom>
        <a:gradFill rotWithShape="0">
          <a:gsLst>
            <a:gs pos="0">
              <a:schemeClr val="accent4">
                <a:hueOff val="-6999450"/>
                <a:satOff val="-69257"/>
                <a:lumOff val="-7843"/>
                <a:alphaOff val="0"/>
                <a:satMod val="103000"/>
                <a:lumMod val="102000"/>
                <a:tint val="94000"/>
              </a:schemeClr>
            </a:gs>
            <a:gs pos="50000">
              <a:schemeClr val="accent4">
                <a:hueOff val="-6999450"/>
                <a:satOff val="-69257"/>
                <a:lumOff val="-7843"/>
                <a:alphaOff val="0"/>
                <a:satMod val="110000"/>
                <a:lumMod val="100000"/>
                <a:shade val="100000"/>
              </a:schemeClr>
            </a:gs>
            <a:gs pos="100000">
              <a:schemeClr val="accent4">
                <a:hueOff val="-6999450"/>
                <a:satOff val="-69257"/>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3144" tIns="263144" rIns="263144" bIns="140970" numCol="1" spcCol="1270" anchor="t" anchorCtr="0">
          <a:noAutofit/>
        </a:bodyPr>
        <a:lstStyle/>
        <a:p>
          <a:pPr marL="0" lvl="0" indent="0" algn="l" defTabSz="1644650">
            <a:lnSpc>
              <a:spcPct val="90000"/>
            </a:lnSpc>
            <a:spcBef>
              <a:spcPct val="0"/>
            </a:spcBef>
            <a:spcAft>
              <a:spcPct val="35000"/>
            </a:spcAft>
            <a:buNone/>
          </a:pPr>
          <a:endParaRPr lang="en-CA" sz="3700" kern="1200"/>
        </a:p>
      </dsp:txBody>
      <dsp:txXfrm>
        <a:off x="8052954" y="439131"/>
        <a:ext cx="2312044" cy="924817"/>
      </dsp:txXfrm>
    </dsp:sp>
    <dsp:sp modelId="{EE30BAC3-3FA9-4B9A-B088-5C8C002BC3E9}">
      <dsp:nvSpPr>
        <dsp:cNvPr id="0" name=""/>
        <dsp:cNvSpPr/>
      </dsp:nvSpPr>
      <dsp:spPr>
        <a:xfrm>
          <a:off x="8192276" y="1324138"/>
          <a:ext cx="2932365" cy="264396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999450"/>
              <a:satOff val="-69257"/>
              <a:lumOff val="-784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3144" tIns="263144" rIns="263144" bIns="263144" numCol="1" spcCol="1270" anchor="t" anchorCtr="0">
          <a:noAutofit/>
        </a:bodyPr>
        <a:lstStyle/>
        <a:p>
          <a:pPr marL="285750" lvl="1" indent="-285750" algn="l" defTabSz="1644650">
            <a:lnSpc>
              <a:spcPct val="90000"/>
            </a:lnSpc>
            <a:spcBef>
              <a:spcPct val="0"/>
            </a:spcBef>
            <a:spcAft>
              <a:spcPct val="15000"/>
            </a:spcAft>
            <a:buChar char="•"/>
          </a:pPr>
          <a:endParaRPr lang="en-CA" sz="3700" kern="1200"/>
        </a:p>
      </dsp:txBody>
      <dsp:txXfrm>
        <a:off x="8269715" y="1401577"/>
        <a:ext cx="2777487" cy="2489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5B37A-320F-4061-9C7E-48AAA835BA70}">
      <dsp:nvSpPr>
        <dsp:cNvPr id="0" name=""/>
        <dsp:cNvSpPr/>
      </dsp:nvSpPr>
      <dsp:spPr>
        <a:xfrm>
          <a:off x="0" y="0"/>
          <a:ext cx="11235489" cy="971712"/>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CA" sz="4500" kern="1200">
            <a:solidFill>
              <a:schemeClr val="tx1"/>
            </a:solidFill>
          </a:endParaRPr>
        </a:p>
      </dsp:txBody>
      <dsp:txXfrm>
        <a:off x="0" y="0"/>
        <a:ext cx="11235489" cy="971712"/>
      </dsp:txXfrm>
    </dsp:sp>
    <dsp:sp modelId="{0CD64F7A-B711-4E5F-81F2-FDE17E1E3E3B}">
      <dsp:nvSpPr>
        <dsp:cNvPr id="0" name=""/>
        <dsp:cNvSpPr/>
      </dsp:nvSpPr>
      <dsp:spPr>
        <a:xfrm>
          <a:off x="1371" y="994538"/>
          <a:ext cx="2246549" cy="306405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lang="en-CA" sz="6100" kern="1200">
            <a:solidFill>
              <a:schemeClr val="tx1"/>
            </a:solidFill>
          </a:endParaRPr>
        </a:p>
      </dsp:txBody>
      <dsp:txXfrm>
        <a:off x="1371" y="994538"/>
        <a:ext cx="2246549" cy="3064055"/>
      </dsp:txXfrm>
    </dsp:sp>
    <dsp:sp modelId="{509791E8-A52B-4686-BBEF-F16D39195482}">
      <dsp:nvSpPr>
        <dsp:cNvPr id="0" name=""/>
        <dsp:cNvSpPr/>
      </dsp:nvSpPr>
      <dsp:spPr>
        <a:xfrm>
          <a:off x="2247920" y="994538"/>
          <a:ext cx="2246549" cy="306405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lang="en-CA" sz="6100" kern="1200">
            <a:solidFill>
              <a:schemeClr val="tx1"/>
            </a:solidFill>
          </a:endParaRPr>
        </a:p>
      </dsp:txBody>
      <dsp:txXfrm>
        <a:off x="2247920" y="994538"/>
        <a:ext cx="2246549" cy="3064055"/>
      </dsp:txXfrm>
    </dsp:sp>
    <dsp:sp modelId="{6D2F8184-0436-4E7A-8335-900AEDF7C58E}">
      <dsp:nvSpPr>
        <dsp:cNvPr id="0" name=""/>
        <dsp:cNvSpPr/>
      </dsp:nvSpPr>
      <dsp:spPr>
        <a:xfrm>
          <a:off x="4494469" y="994538"/>
          <a:ext cx="2246549" cy="306405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lang="en-CA" sz="6100" kern="1200">
            <a:solidFill>
              <a:schemeClr val="tx1"/>
            </a:solidFill>
          </a:endParaRPr>
        </a:p>
      </dsp:txBody>
      <dsp:txXfrm>
        <a:off x="4494469" y="994538"/>
        <a:ext cx="2246549" cy="3064055"/>
      </dsp:txXfrm>
    </dsp:sp>
    <dsp:sp modelId="{38EFF94C-8F83-413D-B7D6-FD12D89BECA8}">
      <dsp:nvSpPr>
        <dsp:cNvPr id="0" name=""/>
        <dsp:cNvSpPr/>
      </dsp:nvSpPr>
      <dsp:spPr>
        <a:xfrm>
          <a:off x="6741019" y="994538"/>
          <a:ext cx="2246549" cy="306405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lang="en-CA" sz="6100" kern="1200">
            <a:solidFill>
              <a:schemeClr val="tx1"/>
            </a:solidFill>
          </a:endParaRPr>
        </a:p>
      </dsp:txBody>
      <dsp:txXfrm>
        <a:off x="6741019" y="994538"/>
        <a:ext cx="2246549" cy="3064055"/>
      </dsp:txXfrm>
    </dsp:sp>
    <dsp:sp modelId="{531D3536-891F-4CCF-BEEE-3027F25AC7BF}">
      <dsp:nvSpPr>
        <dsp:cNvPr id="0" name=""/>
        <dsp:cNvSpPr/>
      </dsp:nvSpPr>
      <dsp:spPr>
        <a:xfrm>
          <a:off x="8987568" y="994538"/>
          <a:ext cx="2246549" cy="306405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lang="en-CA" sz="6100" kern="1200">
            <a:solidFill>
              <a:schemeClr val="tx1"/>
            </a:solidFill>
          </a:endParaRPr>
        </a:p>
      </dsp:txBody>
      <dsp:txXfrm>
        <a:off x="8987568" y="994538"/>
        <a:ext cx="2246549" cy="3064055"/>
      </dsp:txXfrm>
    </dsp:sp>
    <dsp:sp modelId="{19C8BD6C-53A8-4B5A-9C08-C6E71456D375}">
      <dsp:nvSpPr>
        <dsp:cNvPr id="0" name=""/>
        <dsp:cNvSpPr/>
      </dsp:nvSpPr>
      <dsp:spPr>
        <a:xfrm>
          <a:off x="0" y="4111296"/>
          <a:ext cx="11235489" cy="5205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A1075DCF-F8DD-46C5-90B3-18E2538B5BED}" type="datetimeFigureOut">
              <a:rPr lang="en-CA" smtClean="0"/>
              <a:t>2024-10-15</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A3509369-BBCE-45B4-A5C2-5513AE870892}" type="slidenum">
              <a:rPr lang="en-CA" smtClean="0"/>
              <a:t>‹#›</a:t>
            </a:fld>
            <a:endParaRPr lang="en-CA"/>
          </a:p>
        </p:txBody>
      </p:sp>
    </p:spTree>
    <p:extLst>
      <p:ext uri="{BB962C8B-B14F-4D97-AF65-F5344CB8AC3E}">
        <p14:creationId xmlns:p14="http://schemas.microsoft.com/office/powerpoint/2010/main" val="109731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1652620-6AC4-443F-8D23-C64EC7F7D32B}" type="slidenum">
              <a:rPr lang="en-CA" smtClean="0"/>
              <a:t>17</a:t>
            </a:fld>
            <a:endParaRPr lang="en-CA"/>
          </a:p>
        </p:txBody>
      </p:sp>
    </p:spTree>
    <p:extLst>
      <p:ext uri="{BB962C8B-B14F-4D97-AF65-F5344CB8AC3E}">
        <p14:creationId xmlns:p14="http://schemas.microsoft.com/office/powerpoint/2010/main" val="2117398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2"/>
            </a:gs>
            <a:gs pos="100000">
              <a:schemeClr val="accent6"/>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9" name="Picture 8" descr="A logo for a construction company&#10;&#10;Description automatically generated">
            <a:extLst>
              <a:ext uri="{FF2B5EF4-FFF2-40B4-BE49-F238E27FC236}">
                <a16:creationId xmlns:a16="http://schemas.microsoft.com/office/drawing/2014/main" id="{16323E70-54D7-FD2D-092D-13E62DF5C2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8561" y="252556"/>
            <a:ext cx="3974878" cy="2805451"/>
          </a:xfrm>
          <a:prstGeom prst="rect">
            <a:avLst/>
          </a:prstGeom>
          <a:effectLst>
            <a:glow rad="1905000">
              <a:schemeClr val="accent2">
                <a:alpha val="43000"/>
              </a:schemeClr>
            </a:glow>
          </a:effectLst>
        </p:spPr>
      </p:pic>
      <p:sp>
        <p:nvSpPr>
          <p:cNvPr id="2" name="Title 1">
            <a:extLst>
              <a:ext uri="{FF2B5EF4-FFF2-40B4-BE49-F238E27FC236}">
                <a16:creationId xmlns:a16="http://schemas.microsoft.com/office/drawing/2014/main" id="{962ABCA1-BDEC-394D-732A-3DADDA79AACA}"/>
              </a:ext>
            </a:extLst>
          </p:cNvPr>
          <p:cNvSpPr>
            <a:spLocks noGrp="1"/>
          </p:cNvSpPr>
          <p:nvPr>
            <p:ph type="ctrTitle"/>
          </p:nvPr>
        </p:nvSpPr>
        <p:spPr>
          <a:xfrm>
            <a:off x="1524000" y="3070459"/>
            <a:ext cx="9144000" cy="1867301"/>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BB33A7F-9919-7820-84D8-9D208FE174D0}"/>
              </a:ext>
            </a:extLst>
          </p:cNvPr>
          <p:cNvSpPr>
            <a:spLocks noGrp="1"/>
          </p:cNvSpPr>
          <p:nvPr>
            <p:ph type="subTitle" idx="1"/>
          </p:nvPr>
        </p:nvSpPr>
        <p:spPr>
          <a:xfrm>
            <a:off x="1524000" y="5095584"/>
            <a:ext cx="9144000" cy="44658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7F6F7E8-F48B-00C4-CA14-834029354E33}"/>
              </a:ext>
            </a:extLst>
          </p:cNvPr>
          <p:cNvSpPr>
            <a:spLocks noGrp="1"/>
          </p:cNvSpPr>
          <p:nvPr>
            <p:ph type="dt" sz="half" idx="10"/>
          </p:nvPr>
        </p:nvSpPr>
        <p:spPr/>
        <p:txBody>
          <a:bodyPr/>
          <a:lstStyle/>
          <a:p>
            <a:fld id="{A1775D58-1A2D-44D1-91A7-AA566633B2B4}" type="datetimeFigureOut">
              <a:rPr lang="en-CA" smtClean="0"/>
              <a:t>2024-10-15</a:t>
            </a:fld>
            <a:endParaRPr lang="en-CA"/>
          </a:p>
        </p:txBody>
      </p:sp>
      <p:sp>
        <p:nvSpPr>
          <p:cNvPr id="5" name="Footer Placeholder 4">
            <a:extLst>
              <a:ext uri="{FF2B5EF4-FFF2-40B4-BE49-F238E27FC236}">
                <a16:creationId xmlns:a16="http://schemas.microsoft.com/office/drawing/2014/main" id="{BD4E5C71-8D18-A825-01C1-B17748C314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A54A84-2CB5-BB4C-3FAE-35B63BC30341}"/>
              </a:ext>
            </a:extLst>
          </p:cNvPr>
          <p:cNvSpPr>
            <a:spLocks noGrp="1"/>
          </p:cNvSpPr>
          <p:nvPr>
            <p:ph type="sldNum" sz="quarter" idx="12"/>
          </p:nvPr>
        </p:nvSpPr>
        <p:spPr/>
        <p:txBody>
          <a:bodyPr/>
          <a:lstStyle/>
          <a:p>
            <a:fld id="{7FF5926A-3DD3-407A-87C4-2BA3EFD932D6}" type="slidenum">
              <a:rPr lang="en-CA" smtClean="0"/>
              <a:t>‹#›</a:t>
            </a:fld>
            <a:endParaRPr lang="en-CA"/>
          </a:p>
        </p:txBody>
      </p:sp>
    </p:spTree>
    <p:extLst>
      <p:ext uri="{BB962C8B-B14F-4D97-AF65-F5344CB8AC3E}">
        <p14:creationId xmlns:p14="http://schemas.microsoft.com/office/powerpoint/2010/main" val="92855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850BD4-B7C3-88D3-D0A4-C07AA49353CE}"/>
              </a:ext>
            </a:extLst>
          </p:cNvPr>
          <p:cNvSpPr>
            <a:spLocks noGrp="1"/>
          </p:cNvSpPr>
          <p:nvPr>
            <p:ph type="dt" sz="half" idx="10"/>
          </p:nvPr>
        </p:nvSpPr>
        <p:spPr/>
        <p:txBody>
          <a:bodyPr/>
          <a:lstStyle/>
          <a:p>
            <a:fld id="{A1775D58-1A2D-44D1-91A7-AA566633B2B4}" type="datetimeFigureOut">
              <a:rPr lang="en-CA" smtClean="0"/>
              <a:t>2024-10-15</a:t>
            </a:fld>
            <a:endParaRPr lang="en-CA"/>
          </a:p>
        </p:txBody>
      </p:sp>
      <p:sp>
        <p:nvSpPr>
          <p:cNvPr id="3" name="Footer Placeholder 2">
            <a:extLst>
              <a:ext uri="{FF2B5EF4-FFF2-40B4-BE49-F238E27FC236}">
                <a16:creationId xmlns:a16="http://schemas.microsoft.com/office/drawing/2014/main" id="{4EF06A35-435E-20F7-F395-498B3279BD0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8473AF8-0C0B-3772-DE4F-88C99E72C352}"/>
              </a:ext>
            </a:extLst>
          </p:cNvPr>
          <p:cNvSpPr>
            <a:spLocks noGrp="1"/>
          </p:cNvSpPr>
          <p:nvPr>
            <p:ph type="sldNum" sz="quarter" idx="12"/>
          </p:nvPr>
        </p:nvSpPr>
        <p:spPr/>
        <p:txBody>
          <a:bodyPr/>
          <a:lstStyle/>
          <a:p>
            <a:fld id="{7FF5926A-3DD3-407A-87C4-2BA3EFD932D6}" type="slidenum">
              <a:rPr lang="en-CA" smtClean="0"/>
              <a:t>‹#›</a:t>
            </a:fld>
            <a:endParaRPr lang="en-CA"/>
          </a:p>
        </p:txBody>
      </p:sp>
      <p:graphicFrame>
        <p:nvGraphicFramePr>
          <p:cNvPr id="5" name="Diagram 4">
            <a:extLst>
              <a:ext uri="{FF2B5EF4-FFF2-40B4-BE49-F238E27FC236}">
                <a16:creationId xmlns:a16="http://schemas.microsoft.com/office/drawing/2014/main" id="{15730A31-D20A-0942-C2C6-450F0D29CBF5}"/>
              </a:ext>
            </a:extLst>
          </p:cNvPr>
          <p:cNvGraphicFramePr/>
          <p:nvPr userDrawn="1">
            <p:extLst>
              <p:ext uri="{D42A27DB-BD31-4B8C-83A1-F6EECF244321}">
                <p14:modId xmlns:p14="http://schemas.microsoft.com/office/powerpoint/2010/main" val="2516984985"/>
              </p:ext>
            </p:extLst>
          </p:nvPr>
        </p:nvGraphicFramePr>
        <p:xfrm>
          <a:off x="478255" y="1944938"/>
          <a:ext cx="11235489" cy="416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244A57DE-F5D0-7A14-72FE-1339396DAB50}"/>
              </a:ext>
            </a:extLst>
          </p:cNvPr>
          <p:cNvSpPr>
            <a:spLocks noGrp="1"/>
          </p:cNvSpPr>
          <p:nvPr>
            <p:ph type="title"/>
          </p:nvPr>
        </p:nvSpPr>
        <p:spPr>
          <a:xfrm>
            <a:off x="519363" y="365126"/>
            <a:ext cx="9972174" cy="789906"/>
          </a:xfrm>
        </p:spPr>
        <p:txBody>
          <a:bodyPr/>
          <a:lstStyle>
            <a:lvl1pPr algn="l">
              <a:defRPr>
                <a:solidFill>
                  <a:schemeClr val="bg1"/>
                </a:solidFill>
              </a:defRPr>
            </a:lvl1pPr>
          </a:lstStyle>
          <a:p>
            <a:r>
              <a:rPr lang="en-US"/>
              <a:t>Click to edit Master title style</a:t>
            </a:r>
            <a:endParaRPr lang="en-CA"/>
          </a:p>
        </p:txBody>
      </p:sp>
      <p:sp>
        <p:nvSpPr>
          <p:cNvPr id="7" name="Text Placeholder 2">
            <a:extLst>
              <a:ext uri="{FF2B5EF4-FFF2-40B4-BE49-F238E27FC236}">
                <a16:creationId xmlns:a16="http://schemas.microsoft.com/office/drawing/2014/main" id="{4E42A9F1-C8AD-00F1-DD0C-67FD7E934608}"/>
              </a:ext>
            </a:extLst>
          </p:cNvPr>
          <p:cNvSpPr>
            <a:spLocks noGrp="1"/>
          </p:cNvSpPr>
          <p:nvPr>
            <p:ph type="body" idx="1"/>
          </p:nvPr>
        </p:nvSpPr>
        <p:spPr>
          <a:xfrm>
            <a:off x="519363" y="1155032"/>
            <a:ext cx="9972174" cy="505327"/>
          </a:xfrm>
        </p:spPr>
        <p:txBody>
          <a:bodyPr/>
          <a:lstStyle>
            <a:lvl1pPr marL="0" indent="0">
              <a:buNone/>
              <a:defRPr sz="2400" b="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8B48B413-0CBC-7406-F661-DF6DE11CC38C}"/>
              </a:ext>
            </a:extLst>
          </p:cNvPr>
          <p:cNvPicPr>
            <a:picLocks noChangeAspect="1"/>
          </p:cNvPicPr>
          <p:nvPr userDrawn="1"/>
        </p:nvPicPr>
        <p:blipFill>
          <a:blip r:embed="rId7">
            <a:alphaModFix amt="50000"/>
            <a:extLst>
              <a:ext uri="{28A0092B-C50C-407E-A947-70E740481C1C}">
                <a14:useLocalDpi xmlns:a14="http://schemas.microsoft.com/office/drawing/2010/main" val="0"/>
              </a:ext>
            </a:extLst>
          </a:blip>
          <a:srcRect/>
          <a:stretch/>
        </p:blipFill>
        <p:spPr>
          <a:xfrm>
            <a:off x="10814131" y="339433"/>
            <a:ext cx="1079339" cy="61418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26601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5057E-F831-4FF4-58C1-AE1114AB4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EAB1391-836C-CE6F-335D-70BF8EDD3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2EEF7D7-1A0D-1D64-B375-8AF9F7E84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12082-92CC-32A2-B6D2-7E640D9897B5}"/>
              </a:ext>
            </a:extLst>
          </p:cNvPr>
          <p:cNvSpPr>
            <a:spLocks noGrp="1"/>
          </p:cNvSpPr>
          <p:nvPr>
            <p:ph type="dt" sz="half" idx="10"/>
          </p:nvPr>
        </p:nvSpPr>
        <p:spPr/>
        <p:txBody>
          <a:bodyPr/>
          <a:lstStyle/>
          <a:p>
            <a:fld id="{A1775D58-1A2D-44D1-91A7-AA566633B2B4}" type="datetimeFigureOut">
              <a:rPr lang="en-CA" smtClean="0"/>
              <a:t>2024-10-15</a:t>
            </a:fld>
            <a:endParaRPr lang="en-CA"/>
          </a:p>
        </p:txBody>
      </p:sp>
      <p:sp>
        <p:nvSpPr>
          <p:cNvPr id="6" name="Footer Placeholder 5">
            <a:extLst>
              <a:ext uri="{FF2B5EF4-FFF2-40B4-BE49-F238E27FC236}">
                <a16:creationId xmlns:a16="http://schemas.microsoft.com/office/drawing/2014/main" id="{F20B7C83-6424-92A8-5E3C-C6869DFBE4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9509342-AFAC-B50A-53E5-71F09BF93380}"/>
              </a:ext>
            </a:extLst>
          </p:cNvPr>
          <p:cNvSpPr>
            <a:spLocks noGrp="1"/>
          </p:cNvSpPr>
          <p:nvPr>
            <p:ph type="sldNum" sz="quarter" idx="12"/>
          </p:nvPr>
        </p:nvSpPr>
        <p:spPr/>
        <p:txBody>
          <a:bodyPr/>
          <a:lstStyle/>
          <a:p>
            <a:fld id="{7FF5926A-3DD3-407A-87C4-2BA3EFD932D6}" type="slidenum">
              <a:rPr lang="en-CA" smtClean="0"/>
              <a:t>‹#›</a:t>
            </a:fld>
            <a:endParaRPr lang="en-CA"/>
          </a:p>
        </p:txBody>
      </p:sp>
    </p:spTree>
    <p:extLst>
      <p:ext uri="{BB962C8B-B14F-4D97-AF65-F5344CB8AC3E}">
        <p14:creationId xmlns:p14="http://schemas.microsoft.com/office/powerpoint/2010/main" val="68562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E928B-3D2B-1050-DD26-947FA2B76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E2729B2-8ED6-CC57-8260-8A94AC4DD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6076229-CE29-1361-8812-7117D399F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0AD79-1A24-F8A5-26D4-3FDAD4C6BBE0}"/>
              </a:ext>
            </a:extLst>
          </p:cNvPr>
          <p:cNvSpPr>
            <a:spLocks noGrp="1"/>
          </p:cNvSpPr>
          <p:nvPr>
            <p:ph type="dt" sz="half" idx="10"/>
          </p:nvPr>
        </p:nvSpPr>
        <p:spPr/>
        <p:txBody>
          <a:bodyPr/>
          <a:lstStyle/>
          <a:p>
            <a:fld id="{A1775D58-1A2D-44D1-91A7-AA566633B2B4}" type="datetimeFigureOut">
              <a:rPr lang="en-CA" smtClean="0"/>
              <a:t>2024-10-15</a:t>
            </a:fld>
            <a:endParaRPr lang="en-CA"/>
          </a:p>
        </p:txBody>
      </p:sp>
      <p:sp>
        <p:nvSpPr>
          <p:cNvPr id="6" name="Footer Placeholder 5">
            <a:extLst>
              <a:ext uri="{FF2B5EF4-FFF2-40B4-BE49-F238E27FC236}">
                <a16:creationId xmlns:a16="http://schemas.microsoft.com/office/drawing/2014/main" id="{2BEA8E78-5385-4FAD-2AE1-41E667E5134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65475AB-CEFC-CD0B-C75B-8B93312B1139}"/>
              </a:ext>
            </a:extLst>
          </p:cNvPr>
          <p:cNvSpPr>
            <a:spLocks noGrp="1"/>
          </p:cNvSpPr>
          <p:nvPr>
            <p:ph type="sldNum" sz="quarter" idx="12"/>
          </p:nvPr>
        </p:nvSpPr>
        <p:spPr/>
        <p:txBody>
          <a:bodyPr/>
          <a:lstStyle/>
          <a:p>
            <a:fld id="{7FF5926A-3DD3-407A-87C4-2BA3EFD932D6}" type="slidenum">
              <a:rPr lang="en-CA" smtClean="0"/>
              <a:t>‹#›</a:t>
            </a:fld>
            <a:endParaRPr lang="en-CA"/>
          </a:p>
        </p:txBody>
      </p:sp>
    </p:spTree>
    <p:extLst>
      <p:ext uri="{BB962C8B-B14F-4D97-AF65-F5344CB8AC3E}">
        <p14:creationId xmlns:p14="http://schemas.microsoft.com/office/powerpoint/2010/main" val="158879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2E58-EF6D-E9D5-F34B-D1ACD6F4230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F318290-E8EF-AAF1-8367-33B5FF6608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365B32A-4842-D689-D769-5922BBCABCCC}"/>
              </a:ext>
            </a:extLst>
          </p:cNvPr>
          <p:cNvSpPr>
            <a:spLocks noGrp="1"/>
          </p:cNvSpPr>
          <p:nvPr>
            <p:ph type="dt" sz="half" idx="10"/>
          </p:nvPr>
        </p:nvSpPr>
        <p:spPr/>
        <p:txBody>
          <a:bodyPr/>
          <a:lstStyle/>
          <a:p>
            <a:fld id="{670D2A89-4E0C-4ECC-90DE-EE2C79745704}" type="datetimeFigureOut">
              <a:rPr lang="en-CA" smtClean="0"/>
              <a:t>2024-10-15</a:t>
            </a:fld>
            <a:endParaRPr lang="en-CA"/>
          </a:p>
        </p:txBody>
      </p:sp>
      <p:sp>
        <p:nvSpPr>
          <p:cNvPr id="5" name="Footer Placeholder 4">
            <a:extLst>
              <a:ext uri="{FF2B5EF4-FFF2-40B4-BE49-F238E27FC236}">
                <a16:creationId xmlns:a16="http://schemas.microsoft.com/office/drawing/2014/main" id="{D5B4C31C-9C42-1F77-A660-30C7D30BC5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8331B76-9EBC-6258-D378-F9FEBE279770}"/>
              </a:ext>
            </a:extLst>
          </p:cNvPr>
          <p:cNvSpPr>
            <a:spLocks noGrp="1"/>
          </p:cNvSpPr>
          <p:nvPr>
            <p:ph type="sldNum" sz="quarter" idx="12"/>
          </p:nvPr>
        </p:nvSpPr>
        <p:spPr/>
        <p:txBody>
          <a:bodyPr/>
          <a:lstStyle/>
          <a:p>
            <a:fld id="{ACA0434E-5A68-4E74-9672-1851E3BD73BB}" type="slidenum">
              <a:rPr lang="en-CA" smtClean="0"/>
              <a:t>‹#›</a:t>
            </a:fld>
            <a:endParaRPr lang="en-CA"/>
          </a:p>
        </p:txBody>
      </p:sp>
    </p:spTree>
    <p:extLst>
      <p:ext uri="{BB962C8B-B14F-4D97-AF65-F5344CB8AC3E}">
        <p14:creationId xmlns:p14="http://schemas.microsoft.com/office/powerpoint/2010/main" val="344181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gradFill flip="none" rotWithShape="1">
          <a:gsLst>
            <a:gs pos="50000">
              <a:schemeClr val="accent2"/>
            </a:gs>
            <a:gs pos="100000">
              <a:schemeClr val="accent1"/>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BCA1-BDEC-394D-732A-3DADDA79AACA}"/>
              </a:ext>
            </a:extLst>
          </p:cNvPr>
          <p:cNvSpPr>
            <a:spLocks noGrp="1"/>
          </p:cNvSpPr>
          <p:nvPr>
            <p:ph type="ctrTitle"/>
          </p:nvPr>
        </p:nvSpPr>
        <p:spPr>
          <a:xfrm>
            <a:off x="1524000" y="1499002"/>
            <a:ext cx="9144000" cy="1867301"/>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BB33A7F-9919-7820-84D8-9D208FE174D0}"/>
              </a:ext>
            </a:extLst>
          </p:cNvPr>
          <p:cNvSpPr>
            <a:spLocks noGrp="1"/>
          </p:cNvSpPr>
          <p:nvPr>
            <p:ph type="subTitle" idx="1"/>
          </p:nvPr>
        </p:nvSpPr>
        <p:spPr>
          <a:xfrm>
            <a:off x="1524000" y="4364986"/>
            <a:ext cx="9144000" cy="44658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7F6F7E8-F48B-00C4-CA14-834029354E33}"/>
              </a:ext>
            </a:extLst>
          </p:cNvPr>
          <p:cNvSpPr>
            <a:spLocks noGrp="1"/>
          </p:cNvSpPr>
          <p:nvPr>
            <p:ph type="dt" sz="half" idx="10"/>
          </p:nvPr>
        </p:nvSpPr>
        <p:spPr/>
        <p:txBody>
          <a:bodyPr/>
          <a:lstStyle/>
          <a:p>
            <a:fld id="{A1775D58-1A2D-44D1-91A7-AA566633B2B4}" type="datetimeFigureOut">
              <a:rPr lang="en-CA" smtClean="0"/>
              <a:t>2024-10-15</a:t>
            </a:fld>
            <a:endParaRPr lang="en-CA"/>
          </a:p>
        </p:txBody>
      </p:sp>
      <p:sp>
        <p:nvSpPr>
          <p:cNvPr id="5" name="Footer Placeholder 4">
            <a:extLst>
              <a:ext uri="{FF2B5EF4-FFF2-40B4-BE49-F238E27FC236}">
                <a16:creationId xmlns:a16="http://schemas.microsoft.com/office/drawing/2014/main" id="{BD4E5C71-8D18-A825-01C1-B17748C314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A54A84-2CB5-BB4C-3FAE-35B63BC30341}"/>
              </a:ext>
            </a:extLst>
          </p:cNvPr>
          <p:cNvSpPr>
            <a:spLocks noGrp="1"/>
          </p:cNvSpPr>
          <p:nvPr>
            <p:ph type="sldNum" sz="quarter" idx="12"/>
          </p:nvPr>
        </p:nvSpPr>
        <p:spPr/>
        <p:txBody>
          <a:bodyPr/>
          <a:lstStyle/>
          <a:p>
            <a:fld id="{7FF5926A-3DD3-407A-87C4-2BA3EFD932D6}" type="slidenum">
              <a:rPr lang="en-CA" smtClean="0"/>
              <a:t>‹#›</a:t>
            </a:fld>
            <a:endParaRPr lang="en-CA"/>
          </a:p>
        </p:txBody>
      </p:sp>
      <p:grpSp>
        <p:nvGrpSpPr>
          <p:cNvPr id="18" name="Group 17">
            <a:extLst>
              <a:ext uri="{FF2B5EF4-FFF2-40B4-BE49-F238E27FC236}">
                <a16:creationId xmlns:a16="http://schemas.microsoft.com/office/drawing/2014/main" id="{24FFF202-991B-C18F-417D-68C1037579DB}"/>
              </a:ext>
            </a:extLst>
          </p:cNvPr>
          <p:cNvGrpSpPr/>
          <p:nvPr userDrawn="1"/>
        </p:nvGrpSpPr>
        <p:grpSpPr>
          <a:xfrm>
            <a:off x="0" y="5591963"/>
            <a:ext cx="12192000" cy="692072"/>
            <a:chOff x="0" y="5480177"/>
            <a:chExt cx="13515439" cy="767196"/>
          </a:xfrm>
          <a:effectLst>
            <a:glow>
              <a:schemeClr val="accent1"/>
            </a:glow>
          </a:effectLst>
        </p:grpSpPr>
        <p:pic>
          <p:nvPicPr>
            <p:cNvPr id="11" name="Picture 10" descr="A blue outline of people wearing hard hats&#10;&#10;Description automatically generated">
              <a:extLst>
                <a:ext uri="{FF2B5EF4-FFF2-40B4-BE49-F238E27FC236}">
                  <a16:creationId xmlns:a16="http://schemas.microsoft.com/office/drawing/2014/main" id="{AA14F13D-D418-48EC-CC70-4DDA3415EF33}"/>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5480177"/>
              <a:ext cx="1930777" cy="767196"/>
            </a:xfrm>
            <a:prstGeom prst="rect">
              <a:avLst/>
            </a:prstGeom>
          </p:spPr>
        </p:pic>
        <p:pic>
          <p:nvPicPr>
            <p:cNvPr id="12" name="Picture 11" descr="A blue outline of people wearing hard hats&#10;&#10;Description automatically generated">
              <a:extLst>
                <a:ext uri="{FF2B5EF4-FFF2-40B4-BE49-F238E27FC236}">
                  <a16:creationId xmlns:a16="http://schemas.microsoft.com/office/drawing/2014/main" id="{00C65B8F-C769-E828-E8C9-BF5DCFCD593F}"/>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930777" y="5480177"/>
              <a:ext cx="1930777" cy="767196"/>
            </a:xfrm>
            <a:prstGeom prst="rect">
              <a:avLst/>
            </a:prstGeom>
          </p:spPr>
        </p:pic>
        <p:pic>
          <p:nvPicPr>
            <p:cNvPr id="13" name="Picture 12" descr="A blue outline of people wearing hard hats&#10;&#10;Description automatically generated">
              <a:extLst>
                <a:ext uri="{FF2B5EF4-FFF2-40B4-BE49-F238E27FC236}">
                  <a16:creationId xmlns:a16="http://schemas.microsoft.com/office/drawing/2014/main" id="{795B411F-7AB0-8289-1D7E-67C736A0CBFD}"/>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861554" y="5480177"/>
              <a:ext cx="1930777" cy="767196"/>
            </a:xfrm>
            <a:prstGeom prst="rect">
              <a:avLst/>
            </a:prstGeom>
          </p:spPr>
        </p:pic>
        <p:pic>
          <p:nvPicPr>
            <p:cNvPr id="14" name="Picture 13" descr="A blue outline of people wearing hard hats&#10;&#10;Description automatically generated">
              <a:extLst>
                <a:ext uri="{FF2B5EF4-FFF2-40B4-BE49-F238E27FC236}">
                  <a16:creationId xmlns:a16="http://schemas.microsoft.com/office/drawing/2014/main" id="{5428AF0E-A0B4-D647-5228-A5025FB7DB7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792331" y="5480177"/>
              <a:ext cx="1930777" cy="767196"/>
            </a:xfrm>
            <a:prstGeom prst="rect">
              <a:avLst/>
            </a:prstGeom>
          </p:spPr>
        </p:pic>
        <p:pic>
          <p:nvPicPr>
            <p:cNvPr id="15" name="Picture 14" descr="A blue outline of people wearing hard hats&#10;&#10;Description automatically generated">
              <a:extLst>
                <a:ext uri="{FF2B5EF4-FFF2-40B4-BE49-F238E27FC236}">
                  <a16:creationId xmlns:a16="http://schemas.microsoft.com/office/drawing/2014/main" id="{07807D3E-BA09-3303-B43F-34050E3E7935}"/>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723108" y="5480177"/>
              <a:ext cx="1930777" cy="767196"/>
            </a:xfrm>
            <a:prstGeom prst="rect">
              <a:avLst/>
            </a:prstGeom>
          </p:spPr>
        </p:pic>
        <p:pic>
          <p:nvPicPr>
            <p:cNvPr id="16" name="Picture 15" descr="A blue outline of people wearing hard hats&#10;&#10;Description automatically generated">
              <a:extLst>
                <a:ext uri="{FF2B5EF4-FFF2-40B4-BE49-F238E27FC236}">
                  <a16:creationId xmlns:a16="http://schemas.microsoft.com/office/drawing/2014/main" id="{710F1280-71FD-9CFF-6D8D-62B216C6CFB3}"/>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9653885" y="5480177"/>
              <a:ext cx="1930777" cy="767196"/>
            </a:xfrm>
            <a:prstGeom prst="rect">
              <a:avLst/>
            </a:prstGeom>
          </p:spPr>
        </p:pic>
        <p:pic>
          <p:nvPicPr>
            <p:cNvPr id="17" name="Picture 16" descr="A blue outline of people wearing hard hats&#10;&#10;Description automatically generated">
              <a:extLst>
                <a:ext uri="{FF2B5EF4-FFF2-40B4-BE49-F238E27FC236}">
                  <a16:creationId xmlns:a16="http://schemas.microsoft.com/office/drawing/2014/main" id="{6927B6A0-89DB-F1B3-9234-6D5DD0CAC980}"/>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584662" y="5480177"/>
              <a:ext cx="1930777" cy="767196"/>
            </a:xfrm>
            <a:prstGeom prst="rect">
              <a:avLst/>
            </a:prstGeom>
          </p:spPr>
        </p:pic>
      </p:grpSp>
      <p:pic>
        <p:nvPicPr>
          <p:cNvPr id="19" name="Picture 18">
            <a:extLst>
              <a:ext uri="{FF2B5EF4-FFF2-40B4-BE49-F238E27FC236}">
                <a16:creationId xmlns:a16="http://schemas.microsoft.com/office/drawing/2014/main" id="{2472CCFA-6F80-DBC7-10C1-FB49043C77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8530" y="312148"/>
            <a:ext cx="1079339" cy="61418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7272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A170D1A-CAB3-E3F6-C83B-551CAC138F98}"/>
              </a:ext>
            </a:extLst>
          </p:cNvPr>
          <p:cNvSpPr>
            <a:spLocks noGrp="1"/>
          </p:cNvSpPr>
          <p:nvPr>
            <p:ph type="pic" sz="quarter" idx="13"/>
          </p:nvPr>
        </p:nvSpPr>
        <p:spPr>
          <a:xfrm>
            <a:off x="6934200" y="1"/>
            <a:ext cx="5257800" cy="6227544"/>
          </a:xfrm>
        </p:spPr>
        <p:txBody>
          <a:bodyPr/>
          <a:lstStyle/>
          <a:p>
            <a:endParaRPr lang="en-CA"/>
          </a:p>
        </p:txBody>
      </p:sp>
      <p:sp>
        <p:nvSpPr>
          <p:cNvPr id="2" name="Title 1">
            <a:extLst>
              <a:ext uri="{FF2B5EF4-FFF2-40B4-BE49-F238E27FC236}">
                <a16:creationId xmlns:a16="http://schemas.microsoft.com/office/drawing/2014/main" id="{27A5F86B-2EBE-4EF5-30C3-0F913153E179}"/>
              </a:ext>
            </a:extLst>
          </p:cNvPr>
          <p:cNvSpPr>
            <a:spLocks noGrp="1"/>
          </p:cNvSpPr>
          <p:nvPr>
            <p:ph type="title"/>
          </p:nvPr>
        </p:nvSpPr>
        <p:spPr>
          <a:xfrm>
            <a:off x="1645919" y="365125"/>
            <a:ext cx="5014762"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64237C8-CA4E-5C50-74C4-CE59C6AA3F8F}"/>
              </a:ext>
            </a:extLst>
          </p:cNvPr>
          <p:cNvSpPr>
            <a:spLocks noGrp="1"/>
          </p:cNvSpPr>
          <p:nvPr>
            <p:ph idx="1"/>
          </p:nvPr>
        </p:nvSpPr>
        <p:spPr>
          <a:xfrm>
            <a:off x="1645920" y="1825625"/>
            <a:ext cx="5014762" cy="42034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94FDB30-6E93-13C5-62CE-D3BD4A247F62}"/>
              </a:ext>
            </a:extLst>
          </p:cNvPr>
          <p:cNvSpPr>
            <a:spLocks noGrp="1"/>
          </p:cNvSpPr>
          <p:nvPr>
            <p:ph type="dt" sz="half" idx="10"/>
          </p:nvPr>
        </p:nvSpPr>
        <p:spPr/>
        <p:txBody>
          <a:bodyPr/>
          <a:lstStyle/>
          <a:p>
            <a:fld id="{A1775D58-1A2D-44D1-91A7-AA566633B2B4}" type="datetimeFigureOut">
              <a:rPr lang="en-CA" smtClean="0"/>
              <a:t>2024-10-15</a:t>
            </a:fld>
            <a:endParaRPr lang="en-CA"/>
          </a:p>
        </p:txBody>
      </p:sp>
      <p:sp>
        <p:nvSpPr>
          <p:cNvPr id="5" name="Footer Placeholder 4">
            <a:extLst>
              <a:ext uri="{FF2B5EF4-FFF2-40B4-BE49-F238E27FC236}">
                <a16:creationId xmlns:a16="http://schemas.microsoft.com/office/drawing/2014/main" id="{001C2B2B-A110-D0B9-BB05-A62E4B5D83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1507D5-7FB1-9DDB-CBB2-928F5DADE089}"/>
              </a:ext>
            </a:extLst>
          </p:cNvPr>
          <p:cNvSpPr>
            <a:spLocks noGrp="1"/>
          </p:cNvSpPr>
          <p:nvPr>
            <p:ph type="sldNum" sz="quarter" idx="12"/>
          </p:nvPr>
        </p:nvSpPr>
        <p:spPr/>
        <p:txBody>
          <a:bodyPr/>
          <a:lstStyle/>
          <a:p>
            <a:fld id="{7FF5926A-3DD3-407A-87C4-2BA3EFD932D6}" type="slidenum">
              <a:rPr lang="en-CA" smtClean="0"/>
              <a:t>‹#›</a:t>
            </a:fld>
            <a:endParaRPr lang="en-CA"/>
          </a:p>
        </p:txBody>
      </p:sp>
      <p:pic>
        <p:nvPicPr>
          <p:cNvPr id="9" name="Picture 8">
            <a:extLst>
              <a:ext uri="{FF2B5EF4-FFF2-40B4-BE49-F238E27FC236}">
                <a16:creationId xmlns:a16="http://schemas.microsoft.com/office/drawing/2014/main" id="{E249E56E-07EA-CBF4-69B5-3EB0BEB48B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98697" y="312148"/>
            <a:ext cx="1079004" cy="614187"/>
          </a:xfrm>
          <a:prstGeom prst="rect">
            <a:avLst/>
          </a:prstGeom>
          <a:effectLst/>
        </p:spPr>
      </p:pic>
    </p:spTree>
    <p:extLst>
      <p:ext uri="{BB962C8B-B14F-4D97-AF65-F5344CB8AC3E}">
        <p14:creationId xmlns:p14="http://schemas.microsoft.com/office/powerpoint/2010/main" val="93489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A34619-C3B4-D0FA-9E57-0196240FA00C}"/>
              </a:ext>
            </a:extLst>
          </p:cNvPr>
          <p:cNvSpPr/>
          <p:nvPr userDrawn="1"/>
        </p:nvSpPr>
        <p:spPr>
          <a:xfrm>
            <a:off x="0" y="0"/>
            <a:ext cx="3808602" cy="627567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5F86B-2EBE-4EF5-30C3-0F913153E179}"/>
              </a:ext>
            </a:extLst>
          </p:cNvPr>
          <p:cNvSpPr>
            <a:spLocks noGrp="1"/>
          </p:cNvSpPr>
          <p:nvPr>
            <p:ph type="title"/>
          </p:nvPr>
        </p:nvSpPr>
        <p:spPr>
          <a:xfrm>
            <a:off x="4038600" y="365125"/>
            <a:ext cx="7315198"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64237C8-CA4E-5C50-74C4-CE59C6AA3F8F}"/>
              </a:ext>
            </a:extLst>
          </p:cNvPr>
          <p:cNvSpPr>
            <a:spLocks noGrp="1"/>
          </p:cNvSpPr>
          <p:nvPr>
            <p:ph idx="1"/>
          </p:nvPr>
        </p:nvSpPr>
        <p:spPr>
          <a:xfrm>
            <a:off x="4038600" y="1825625"/>
            <a:ext cx="7315199" cy="42034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94FDB30-6E93-13C5-62CE-D3BD4A247F62}"/>
              </a:ext>
            </a:extLst>
          </p:cNvPr>
          <p:cNvSpPr>
            <a:spLocks noGrp="1"/>
          </p:cNvSpPr>
          <p:nvPr>
            <p:ph type="dt" sz="half" idx="10"/>
          </p:nvPr>
        </p:nvSpPr>
        <p:spPr/>
        <p:txBody>
          <a:bodyPr/>
          <a:lstStyle/>
          <a:p>
            <a:fld id="{A1775D58-1A2D-44D1-91A7-AA566633B2B4}" type="datetimeFigureOut">
              <a:rPr lang="en-CA" smtClean="0"/>
              <a:t>2024-10-15</a:t>
            </a:fld>
            <a:endParaRPr lang="en-CA"/>
          </a:p>
        </p:txBody>
      </p:sp>
      <p:sp>
        <p:nvSpPr>
          <p:cNvPr id="5" name="Footer Placeholder 4">
            <a:extLst>
              <a:ext uri="{FF2B5EF4-FFF2-40B4-BE49-F238E27FC236}">
                <a16:creationId xmlns:a16="http://schemas.microsoft.com/office/drawing/2014/main" id="{001C2B2B-A110-D0B9-BB05-A62E4B5D83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1507D5-7FB1-9DDB-CBB2-928F5DADE089}"/>
              </a:ext>
            </a:extLst>
          </p:cNvPr>
          <p:cNvSpPr>
            <a:spLocks noGrp="1"/>
          </p:cNvSpPr>
          <p:nvPr>
            <p:ph type="sldNum" sz="quarter" idx="12"/>
          </p:nvPr>
        </p:nvSpPr>
        <p:spPr/>
        <p:txBody>
          <a:bodyPr/>
          <a:lstStyle/>
          <a:p>
            <a:fld id="{7FF5926A-3DD3-407A-87C4-2BA3EFD932D6}" type="slidenum">
              <a:rPr lang="en-CA" smtClean="0"/>
              <a:t>‹#›</a:t>
            </a:fld>
            <a:endParaRPr lang="en-CA"/>
          </a:p>
        </p:txBody>
      </p:sp>
      <p:pic>
        <p:nvPicPr>
          <p:cNvPr id="10" name="Picture 9">
            <a:extLst>
              <a:ext uri="{FF2B5EF4-FFF2-40B4-BE49-F238E27FC236}">
                <a16:creationId xmlns:a16="http://schemas.microsoft.com/office/drawing/2014/main" id="{EB727C78-28FB-1EDB-1B30-F05200B5B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23876" y="229509"/>
            <a:ext cx="1360848" cy="746231"/>
          </a:xfrm>
          <a:prstGeom prst="rect">
            <a:avLst/>
          </a:prstGeom>
          <a:effectLst>
            <a:outerShdw blurRad="63500" sx="102000" sy="102000" algn="ctr" rotWithShape="0">
              <a:prstClr val="black">
                <a:alpha val="40000"/>
              </a:prstClr>
            </a:outerShdw>
          </a:effectLst>
        </p:spPr>
      </p:pic>
      <p:sp>
        <p:nvSpPr>
          <p:cNvPr id="12" name="Text Placeholder 11">
            <a:extLst>
              <a:ext uri="{FF2B5EF4-FFF2-40B4-BE49-F238E27FC236}">
                <a16:creationId xmlns:a16="http://schemas.microsoft.com/office/drawing/2014/main" id="{E23C014A-7CBE-22EA-45A8-6836382DF7E4}"/>
              </a:ext>
            </a:extLst>
          </p:cNvPr>
          <p:cNvSpPr>
            <a:spLocks noGrp="1"/>
          </p:cNvSpPr>
          <p:nvPr>
            <p:ph type="body" sz="quarter" idx="13" hasCustomPrompt="1"/>
          </p:nvPr>
        </p:nvSpPr>
        <p:spPr>
          <a:xfrm>
            <a:off x="227106" y="1825625"/>
            <a:ext cx="3354389" cy="4203700"/>
          </a:xfr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edit </a:t>
            </a:r>
            <a:r>
              <a:rPr lang="en-US" err="1"/>
              <a:t>Mastetor</a:t>
            </a:r>
            <a:r>
              <a:rPr lang="en-US"/>
              <a:t>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itle 1">
            <a:extLst>
              <a:ext uri="{FF2B5EF4-FFF2-40B4-BE49-F238E27FC236}">
                <a16:creationId xmlns:a16="http://schemas.microsoft.com/office/drawing/2014/main" id="{E5D0140B-0DD7-F5D1-A7D8-8654AC354F0A}"/>
              </a:ext>
            </a:extLst>
          </p:cNvPr>
          <p:cNvSpPr txBox="1">
            <a:spLocks/>
          </p:cNvSpPr>
          <p:nvPr userDrawn="1"/>
        </p:nvSpPr>
        <p:spPr>
          <a:xfrm>
            <a:off x="227106" y="1139528"/>
            <a:ext cx="3354389" cy="517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solidFill>
                  <a:schemeClr val="bg1"/>
                </a:solidFill>
              </a:rPr>
              <a:t>Sub Title</a:t>
            </a:r>
            <a:endParaRPr lang="en-CA" sz="2800">
              <a:solidFill>
                <a:schemeClr val="bg1"/>
              </a:solidFill>
            </a:endParaRPr>
          </a:p>
        </p:txBody>
      </p:sp>
    </p:spTree>
    <p:extLst>
      <p:ext uri="{BB962C8B-B14F-4D97-AF65-F5344CB8AC3E}">
        <p14:creationId xmlns:p14="http://schemas.microsoft.com/office/powerpoint/2010/main" val="316109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A34619-C3B4-D0FA-9E57-0196240FA00C}"/>
              </a:ext>
            </a:extLst>
          </p:cNvPr>
          <p:cNvSpPr/>
          <p:nvPr userDrawn="1"/>
        </p:nvSpPr>
        <p:spPr>
          <a:xfrm>
            <a:off x="0" y="0"/>
            <a:ext cx="3808602" cy="627567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Date Placeholder 3">
            <a:extLst>
              <a:ext uri="{FF2B5EF4-FFF2-40B4-BE49-F238E27FC236}">
                <a16:creationId xmlns:a16="http://schemas.microsoft.com/office/drawing/2014/main" id="{694FDB30-6E93-13C5-62CE-D3BD4A247F62}"/>
              </a:ext>
            </a:extLst>
          </p:cNvPr>
          <p:cNvSpPr>
            <a:spLocks noGrp="1"/>
          </p:cNvSpPr>
          <p:nvPr>
            <p:ph type="dt" sz="half" idx="10"/>
          </p:nvPr>
        </p:nvSpPr>
        <p:spPr/>
        <p:txBody>
          <a:bodyPr/>
          <a:lstStyle/>
          <a:p>
            <a:fld id="{A1775D58-1A2D-44D1-91A7-AA566633B2B4}" type="datetimeFigureOut">
              <a:rPr lang="en-CA" smtClean="0"/>
              <a:t>2024-10-15</a:t>
            </a:fld>
            <a:endParaRPr lang="en-CA"/>
          </a:p>
        </p:txBody>
      </p:sp>
      <p:sp>
        <p:nvSpPr>
          <p:cNvPr id="5" name="Footer Placeholder 4">
            <a:extLst>
              <a:ext uri="{FF2B5EF4-FFF2-40B4-BE49-F238E27FC236}">
                <a16:creationId xmlns:a16="http://schemas.microsoft.com/office/drawing/2014/main" id="{001C2B2B-A110-D0B9-BB05-A62E4B5D83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1507D5-7FB1-9DDB-CBB2-928F5DADE089}"/>
              </a:ext>
            </a:extLst>
          </p:cNvPr>
          <p:cNvSpPr>
            <a:spLocks noGrp="1"/>
          </p:cNvSpPr>
          <p:nvPr>
            <p:ph type="sldNum" sz="quarter" idx="12"/>
          </p:nvPr>
        </p:nvSpPr>
        <p:spPr/>
        <p:txBody>
          <a:bodyPr/>
          <a:lstStyle/>
          <a:p>
            <a:fld id="{7FF5926A-3DD3-407A-87C4-2BA3EFD932D6}" type="slidenum">
              <a:rPr lang="en-CA" smtClean="0"/>
              <a:t>‹#›</a:t>
            </a:fld>
            <a:endParaRPr lang="en-CA"/>
          </a:p>
        </p:txBody>
      </p:sp>
      <p:pic>
        <p:nvPicPr>
          <p:cNvPr id="10" name="Picture 9">
            <a:extLst>
              <a:ext uri="{FF2B5EF4-FFF2-40B4-BE49-F238E27FC236}">
                <a16:creationId xmlns:a16="http://schemas.microsoft.com/office/drawing/2014/main" id="{EB727C78-28FB-1EDB-1B30-F05200B5B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23876" y="229509"/>
            <a:ext cx="1360848" cy="746231"/>
          </a:xfrm>
          <a:prstGeom prst="rect">
            <a:avLst/>
          </a:prstGeom>
          <a:effectLst>
            <a:outerShdw blurRad="63500" sx="102000" sy="102000" algn="ctr" rotWithShape="0">
              <a:prstClr val="black">
                <a:alpha val="40000"/>
              </a:prstClr>
            </a:outerShdw>
          </a:effectLst>
        </p:spPr>
      </p:pic>
      <p:sp>
        <p:nvSpPr>
          <p:cNvPr id="12" name="Text Placeholder 11">
            <a:extLst>
              <a:ext uri="{FF2B5EF4-FFF2-40B4-BE49-F238E27FC236}">
                <a16:creationId xmlns:a16="http://schemas.microsoft.com/office/drawing/2014/main" id="{E23C014A-7CBE-22EA-45A8-6836382DF7E4}"/>
              </a:ext>
            </a:extLst>
          </p:cNvPr>
          <p:cNvSpPr>
            <a:spLocks noGrp="1"/>
          </p:cNvSpPr>
          <p:nvPr>
            <p:ph type="body" sz="quarter" idx="13" hasCustomPrompt="1"/>
          </p:nvPr>
        </p:nvSpPr>
        <p:spPr>
          <a:xfrm>
            <a:off x="227106" y="1825625"/>
            <a:ext cx="3354389" cy="4203700"/>
          </a:xfr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edit </a:t>
            </a:r>
            <a:r>
              <a:rPr lang="en-US" err="1"/>
              <a:t>Mastetor</a:t>
            </a:r>
            <a:r>
              <a:rPr lang="en-US"/>
              <a:t>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itle 1">
            <a:extLst>
              <a:ext uri="{FF2B5EF4-FFF2-40B4-BE49-F238E27FC236}">
                <a16:creationId xmlns:a16="http://schemas.microsoft.com/office/drawing/2014/main" id="{E5D0140B-0DD7-F5D1-A7D8-8654AC354F0A}"/>
              </a:ext>
            </a:extLst>
          </p:cNvPr>
          <p:cNvSpPr txBox="1">
            <a:spLocks/>
          </p:cNvSpPr>
          <p:nvPr userDrawn="1"/>
        </p:nvSpPr>
        <p:spPr>
          <a:xfrm>
            <a:off x="227106" y="1139528"/>
            <a:ext cx="3354389" cy="517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solidFill>
                  <a:schemeClr val="bg1"/>
                </a:solidFill>
              </a:rPr>
              <a:t>Sub Title</a:t>
            </a:r>
            <a:endParaRPr lang="en-CA" sz="2800">
              <a:solidFill>
                <a:schemeClr val="bg1"/>
              </a:solidFill>
            </a:endParaRPr>
          </a:p>
        </p:txBody>
      </p:sp>
      <p:sp>
        <p:nvSpPr>
          <p:cNvPr id="9" name="Picture Placeholder 8">
            <a:extLst>
              <a:ext uri="{FF2B5EF4-FFF2-40B4-BE49-F238E27FC236}">
                <a16:creationId xmlns:a16="http://schemas.microsoft.com/office/drawing/2014/main" id="{6D2C54E6-8F1A-91B7-53F4-0634961044B5}"/>
              </a:ext>
            </a:extLst>
          </p:cNvPr>
          <p:cNvSpPr>
            <a:spLocks noGrp="1"/>
          </p:cNvSpPr>
          <p:nvPr>
            <p:ph type="pic" sz="quarter" idx="14"/>
          </p:nvPr>
        </p:nvSpPr>
        <p:spPr>
          <a:xfrm>
            <a:off x="3808413" y="0"/>
            <a:ext cx="8383587" cy="6216242"/>
          </a:xfrm>
        </p:spPr>
        <p:txBody>
          <a:bodyPr/>
          <a:lstStyle/>
          <a:p>
            <a:endParaRPr lang="en-CA"/>
          </a:p>
        </p:txBody>
      </p:sp>
    </p:spTree>
    <p:extLst>
      <p:ext uri="{BB962C8B-B14F-4D97-AF65-F5344CB8AC3E}">
        <p14:creationId xmlns:p14="http://schemas.microsoft.com/office/powerpoint/2010/main" val="352805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75000"/>
            <a:duotone>
              <a:schemeClr val="accent2">
                <a:shade val="45000"/>
                <a:satMod val="135000"/>
              </a:schemeClr>
              <a:prstClr val="white"/>
            </a:duotone>
          </a:blip>
          <a:srcRect/>
          <a:stretch>
            <a:fillRect t="-80000" b="-6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B2BBE-0F3A-BC53-C663-BCC5FEB5E316}"/>
              </a:ext>
            </a:extLst>
          </p:cNvPr>
          <p:cNvSpPr>
            <a:spLocks noGrp="1"/>
          </p:cNvSpPr>
          <p:nvPr>
            <p:ph type="title"/>
          </p:nvPr>
        </p:nvSpPr>
        <p:spPr>
          <a:xfrm>
            <a:off x="831850" y="1709739"/>
            <a:ext cx="10515600" cy="2613024"/>
          </a:xfrm>
          <a:effectLst/>
        </p:spPr>
        <p:txBody>
          <a:bodyPr anchor="b"/>
          <a:lstStyle>
            <a:lvl1pPr>
              <a:defRPr sz="6000" b="0">
                <a:solidFill>
                  <a:schemeClr val="tx2"/>
                </a:solidFill>
                <a:effectLst>
                  <a:glow rad="304800">
                    <a:schemeClr val="bg1">
                      <a:alpha val="20000"/>
                    </a:schemeClr>
                  </a:glow>
                </a:effectLst>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C78CADE-3D35-2994-C4F8-1805ECACC1D3}"/>
              </a:ext>
            </a:extLst>
          </p:cNvPr>
          <p:cNvSpPr>
            <a:spLocks noGrp="1"/>
          </p:cNvSpPr>
          <p:nvPr>
            <p:ph type="body" idx="1"/>
          </p:nvPr>
        </p:nvSpPr>
        <p:spPr>
          <a:xfrm>
            <a:off x="831850" y="4485373"/>
            <a:ext cx="10515600" cy="1443789"/>
          </a:xfrm>
        </p:spPr>
        <p:txBody>
          <a:bodyPr/>
          <a:lstStyle>
            <a:lvl1pPr marL="0" indent="0">
              <a:buNone/>
              <a:defRPr sz="2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E7AF6A-6C5C-16BE-2E65-58ADE7703A68}"/>
              </a:ext>
            </a:extLst>
          </p:cNvPr>
          <p:cNvSpPr>
            <a:spLocks noGrp="1"/>
          </p:cNvSpPr>
          <p:nvPr>
            <p:ph type="dt" sz="half" idx="10"/>
          </p:nvPr>
        </p:nvSpPr>
        <p:spPr/>
        <p:txBody>
          <a:bodyPr/>
          <a:lstStyle/>
          <a:p>
            <a:fld id="{A1775D58-1A2D-44D1-91A7-AA566633B2B4}" type="datetimeFigureOut">
              <a:rPr lang="en-CA" smtClean="0"/>
              <a:t>2024-10-15</a:t>
            </a:fld>
            <a:endParaRPr lang="en-CA"/>
          </a:p>
        </p:txBody>
      </p:sp>
      <p:sp>
        <p:nvSpPr>
          <p:cNvPr id="5" name="Footer Placeholder 4">
            <a:extLst>
              <a:ext uri="{FF2B5EF4-FFF2-40B4-BE49-F238E27FC236}">
                <a16:creationId xmlns:a16="http://schemas.microsoft.com/office/drawing/2014/main" id="{A5AC0D91-F52A-B458-C18F-10DAB66ABD9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E419416-461E-FAB2-DC20-43AECB7B76E1}"/>
              </a:ext>
            </a:extLst>
          </p:cNvPr>
          <p:cNvSpPr>
            <a:spLocks noGrp="1"/>
          </p:cNvSpPr>
          <p:nvPr>
            <p:ph type="sldNum" sz="quarter" idx="12"/>
          </p:nvPr>
        </p:nvSpPr>
        <p:spPr/>
        <p:txBody>
          <a:bodyPr/>
          <a:lstStyle/>
          <a:p>
            <a:fld id="{7FF5926A-3DD3-407A-87C4-2BA3EFD932D6}" type="slidenum">
              <a:rPr lang="en-CA" smtClean="0"/>
              <a:t>‹#›</a:t>
            </a:fld>
            <a:endParaRPr lang="en-CA"/>
          </a:p>
        </p:txBody>
      </p:sp>
      <p:pic>
        <p:nvPicPr>
          <p:cNvPr id="7" name="Picture 6">
            <a:extLst>
              <a:ext uri="{FF2B5EF4-FFF2-40B4-BE49-F238E27FC236}">
                <a16:creationId xmlns:a16="http://schemas.microsoft.com/office/drawing/2014/main" id="{58B6982C-EB7F-03DD-7273-B110143938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8697" y="312148"/>
            <a:ext cx="1079004" cy="614187"/>
          </a:xfrm>
          <a:prstGeom prst="rect">
            <a:avLst/>
          </a:prstGeom>
          <a:effectLst/>
        </p:spPr>
      </p:pic>
    </p:spTree>
    <p:extLst>
      <p:ext uri="{BB962C8B-B14F-4D97-AF65-F5344CB8AC3E}">
        <p14:creationId xmlns:p14="http://schemas.microsoft.com/office/powerpoint/2010/main" val="223543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chemeClr val="accent5"/>
            </a:gs>
            <a:gs pos="100000">
              <a:schemeClr val="tx2"/>
            </a:gs>
          </a:gsLst>
          <a:lin ang="17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7B77-8637-1731-C5EF-B3522CE14A9A}"/>
              </a:ext>
            </a:extLst>
          </p:cNvPr>
          <p:cNvSpPr>
            <a:spLocks noGrp="1"/>
          </p:cNvSpPr>
          <p:nvPr>
            <p:ph type="title"/>
          </p:nvPr>
        </p:nvSpPr>
        <p:spPr>
          <a:xfrm>
            <a:off x="1514375" y="953620"/>
            <a:ext cx="9163250" cy="1571688"/>
          </a:xfrm>
        </p:spPr>
        <p:txBody>
          <a:bodyPr>
            <a:normAutofit/>
          </a:bodyPr>
          <a:lstStyle>
            <a:lvl1pPr algn="ctr">
              <a:defRPr sz="5400">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958FC66-57E4-738B-DC85-FBE6C409661A}"/>
              </a:ext>
            </a:extLst>
          </p:cNvPr>
          <p:cNvSpPr>
            <a:spLocks noGrp="1"/>
          </p:cNvSpPr>
          <p:nvPr>
            <p:ph sz="half" idx="1"/>
          </p:nvPr>
        </p:nvSpPr>
        <p:spPr>
          <a:xfrm>
            <a:off x="838200" y="2704699"/>
            <a:ext cx="5181600" cy="3472264"/>
          </a:xfr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2EA7AC1-9929-F68B-9DD3-4B40449F548A}"/>
              </a:ext>
            </a:extLst>
          </p:cNvPr>
          <p:cNvSpPr>
            <a:spLocks noGrp="1"/>
          </p:cNvSpPr>
          <p:nvPr>
            <p:ph sz="half" idx="2"/>
          </p:nvPr>
        </p:nvSpPr>
        <p:spPr>
          <a:xfrm>
            <a:off x="6172200" y="2704697"/>
            <a:ext cx="5181600" cy="3472265"/>
          </a:xfr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E3BFE65-B074-A5FF-C64E-6E609F5F1BA2}"/>
              </a:ext>
            </a:extLst>
          </p:cNvPr>
          <p:cNvSpPr>
            <a:spLocks noGrp="1"/>
          </p:cNvSpPr>
          <p:nvPr>
            <p:ph type="dt" sz="half" idx="10"/>
          </p:nvPr>
        </p:nvSpPr>
        <p:spPr/>
        <p:txBody>
          <a:bodyPr/>
          <a:lstStyle/>
          <a:p>
            <a:fld id="{A1775D58-1A2D-44D1-91A7-AA566633B2B4}" type="datetimeFigureOut">
              <a:rPr lang="en-CA" smtClean="0"/>
              <a:t>2024-10-15</a:t>
            </a:fld>
            <a:endParaRPr lang="en-CA"/>
          </a:p>
        </p:txBody>
      </p:sp>
      <p:sp>
        <p:nvSpPr>
          <p:cNvPr id="6" name="Footer Placeholder 5">
            <a:extLst>
              <a:ext uri="{FF2B5EF4-FFF2-40B4-BE49-F238E27FC236}">
                <a16:creationId xmlns:a16="http://schemas.microsoft.com/office/drawing/2014/main" id="{35233EA4-D715-AB65-66C1-DA6A323A841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3AB8150-CEA4-EDFA-6922-340B9E6430C4}"/>
              </a:ext>
            </a:extLst>
          </p:cNvPr>
          <p:cNvSpPr>
            <a:spLocks noGrp="1"/>
          </p:cNvSpPr>
          <p:nvPr>
            <p:ph type="sldNum" sz="quarter" idx="12"/>
          </p:nvPr>
        </p:nvSpPr>
        <p:spPr/>
        <p:txBody>
          <a:bodyPr/>
          <a:lstStyle/>
          <a:p>
            <a:fld id="{7FF5926A-3DD3-407A-87C4-2BA3EFD932D6}" type="slidenum">
              <a:rPr lang="en-CA" smtClean="0"/>
              <a:t>‹#›</a:t>
            </a:fld>
            <a:endParaRPr lang="en-CA"/>
          </a:p>
        </p:txBody>
      </p:sp>
      <p:pic>
        <p:nvPicPr>
          <p:cNvPr id="9" name="Picture 8">
            <a:extLst>
              <a:ext uri="{FF2B5EF4-FFF2-40B4-BE49-F238E27FC236}">
                <a16:creationId xmlns:a16="http://schemas.microsoft.com/office/drawing/2014/main" id="{059C8B80-FBE5-2B5B-2F87-63E51E39CF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4131" y="339433"/>
            <a:ext cx="1079339" cy="614187"/>
          </a:xfrm>
          <a:prstGeom prst="rect">
            <a:avLst/>
          </a:prstGeom>
          <a:effectLst>
            <a:outerShdw blurRad="63500" sx="102000" sy="102000" algn="ctr" rotWithShape="0">
              <a:prstClr val="black">
                <a:alpha val="40000"/>
              </a:prstClr>
            </a:outerShdw>
          </a:effectLst>
        </p:spPr>
      </p:pic>
      <p:pic>
        <p:nvPicPr>
          <p:cNvPr id="10" name="Picture 9" descr="A blue and white outline of people wearing hard hats&#10;&#10;Description automatically generated">
            <a:extLst>
              <a:ext uri="{FF2B5EF4-FFF2-40B4-BE49-F238E27FC236}">
                <a16:creationId xmlns:a16="http://schemas.microsoft.com/office/drawing/2014/main" id="{F6B3C0DB-F804-CC0B-BF18-0E591DC13D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00613"/>
            <a:ext cx="1684421" cy="669307"/>
          </a:xfrm>
          <a:prstGeom prst="rect">
            <a:avLst/>
          </a:prstGeom>
        </p:spPr>
      </p:pic>
    </p:spTree>
    <p:extLst>
      <p:ext uri="{BB962C8B-B14F-4D97-AF65-F5344CB8AC3E}">
        <p14:creationId xmlns:p14="http://schemas.microsoft.com/office/powerpoint/2010/main" val="175528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1C11-3E75-5140-CE29-3265F9AF7DCC}"/>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3423392-7911-A02F-CB39-A84CF92808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70278E-11A6-03D0-D159-E0D67DC721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985BB9A-E31B-2728-9CF2-7F5C34CCF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F00D99-20A4-FC36-7625-49289AD92B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A27060B-CB0E-A1B1-1FC5-AC08B72C7131}"/>
              </a:ext>
            </a:extLst>
          </p:cNvPr>
          <p:cNvSpPr>
            <a:spLocks noGrp="1"/>
          </p:cNvSpPr>
          <p:nvPr>
            <p:ph type="dt" sz="half" idx="10"/>
          </p:nvPr>
        </p:nvSpPr>
        <p:spPr/>
        <p:txBody>
          <a:bodyPr/>
          <a:lstStyle/>
          <a:p>
            <a:fld id="{A1775D58-1A2D-44D1-91A7-AA566633B2B4}" type="datetimeFigureOut">
              <a:rPr lang="en-CA" smtClean="0"/>
              <a:t>2024-10-15</a:t>
            </a:fld>
            <a:endParaRPr lang="en-CA"/>
          </a:p>
        </p:txBody>
      </p:sp>
      <p:sp>
        <p:nvSpPr>
          <p:cNvPr id="8" name="Footer Placeholder 7">
            <a:extLst>
              <a:ext uri="{FF2B5EF4-FFF2-40B4-BE49-F238E27FC236}">
                <a16:creationId xmlns:a16="http://schemas.microsoft.com/office/drawing/2014/main" id="{F6244CD6-E3F9-F502-6BB4-44959CDB350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0D48EFC-2561-5A7C-62A6-4A25CD12FB12}"/>
              </a:ext>
            </a:extLst>
          </p:cNvPr>
          <p:cNvSpPr>
            <a:spLocks noGrp="1"/>
          </p:cNvSpPr>
          <p:nvPr>
            <p:ph type="sldNum" sz="quarter" idx="12"/>
          </p:nvPr>
        </p:nvSpPr>
        <p:spPr/>
        <p:txBody>
          <a:bodyPr/>
          <a:lstStyle/>
          <a:p>
            <a:fld id="{7FF5926A-3DD3-407A-87C4-2BA3EFD932D6}" type="slidenum">
              <a:rPr lang="en-CA" smtClean="0"/>
              <a:t>‹#›</a:t>
            </a:fld>
            <a:endParaRPr lang="en-CA"/>
          </a:p>
        </p:txBody>
      </p:sp>
    </p:spTree>
    <p:extLst>
      <p:ext uri="{BB962C8B-B14F-4D97-AF65-F5344CB8AC3E}">
        <p14:creationId xmlns:p14="http://schemas.microsoft.com/office/powerpoint/2010/main" val="62067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5B9FC8A-78A7-545E-2FFE-6100D6D75AD2}"/>
              </a:ext>
            </a:extLst>
          </p:cNvPr>
          <p:cNvSpPr>
            <a:spLocks noGrp="1"/>
          </p:cNvSpPr>
          <p:nvPr>
            <p:ph type="dt" sz="half" idx="10"/>
          </p:nvPr>
        </p:nvSpPr>
        <p:spPr/>
        <p:txBody>
          <a:bodyPr/>
          <a:lstStyle/>
          <a:p>
            <a:fld id="{A1775D58-1A2D-44D1-91A7-AA566633B2B4}" type="datetimeFigureOut">
              <a:rPr lang="en-CA" smtClean="0"/>
              <a:t>2024-10-15</a:t>
            </a:fld>
            <a:endParaRPr lang="en-CA"/>
          </a:p>
        </p:txBody>
      </p:sp>
      <p:sp>
        <p:nvSpPr>
          <p:cNvPr id="4" name="Footer Placeholder 3">
            <a:extLst>
              <a:ext uri="{FF2B5EF4-FFF2-40B4-BE49-F238E27FC236}">
                <a16:creationId xmlns:a16="http://schemas.microsoft.com/office/drawing/2014/main" id="{1EF5F3B3-445B-4C0F-FBFE-62CE143FC52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3FAB95D-187A-7DF4-A09C-FEAF378288A5}"/>
              </a:ext>
            </a:extLst>
          </p:cNvPr>
          <p:cNvSpPr>
            <a:spLocks noGrp="1"/>
          </p:cNvSpPr>
          <p:nvPr>
            <p:ph type="sldNum" sz="quarter" idx="12"/>
          </p:nvPr>
        </p:nvSpPr>
        <p:spPr/>
        <p:txBody>
          <a:bodyPr/>
          <a:lstStyle/>
          <a:p>
            <a:fld id="{7FF5926A-3DD3-407A-87C4-2BA3EFD932D6}" type="slidenum">
              <a:rPr lang="en-CA" smtClean="0"/>
              <a:t>‹#›</a:t>
            </a:fld>
            <a:endParaRPr lang="en-CA"/>
          </a:p>
        </p:txBody>
      </p:sp>
      <p:graphicFrame>
        <p:nvGraphicFramePr>
          <p:cNvPr id="13" name="Diagram 12">
            <a:extLst>
              <a:ext uri="{FF2B5EF4-FFF2-40B4-BE49-F238E27FC236}">
                <a16:creationId xmlns:a16="http://schemas.microsoft.com/office/drawing/2014/main" id="{E01BCB64-8D7A-211D-7742-A365249F48D5}"/>
              </a:ext>
            </a:extLst>
          </p:cNvPr>
          <p:cNvGraphicFramePr/>
          <p:nvPr userDrawn="1">
            <p:extLst>
              <p:ext uri="{D42A27DB-BD31-4B8C-83A1-F6EECF244321}">
                <p14:modId xmlns:p14="http://schemas.microsoft.com/office/powerpoint/2010/main" val="948798983"/>
              </p:ext>
            </p:extLst>
          </p:nvPr>
        </p:nvGraphicFramePr>
        <p:xfrm>
          <a:off x="519363" y="1660358"/>
          <a:ext cx="11153274" cy="4190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itle 1">
            <a:extLst>
              <a:ext uri="{FF2B5EF4-FFF2-40B4-BE49-F238E27FC236}">
                <a16:creationId xmlns:a16="http://schemas.microsoft.com/office/drawing/2014/main" id="{9A30D35E-E2DF-969E-DFF0-E79C7EFEB1BD}"/>
              </a:ext>
            </a:extLst>
          </p:cNvPr>
          <p:cNvSpPr>
            <a:spLocks noGrp="1"/>
          </p:cNvSpPr>
          <p:nvPr>
            <p:ph type="title"/>
          </p:nvPr>
        </p:nvSpPr>
        <p:spPr>
          <a:xfrm>
            <a:off x="519363" y="365126"/>
            <a:ext cx="9972174" cy="789906"/>
          </a:xfrm>
        </p:spPr>
        <p:txBody>
          <a:bodyPr/>
          <a:lstStyle>
            <a:lvl1pPr algn="l">
              <a:defRPr>
                <a:solidFill>
                  <a:schemeClr val="bg1"/>
                </a:solidFill>
              </a:defRPr>
            </a:lvl1pPr>
          </a:lstStyle>
          <a:p>
            <a:r>
              <a:rPr lang="en-US"/>
              <a:t>Click to edit Master title style</a:t>
            </a:r>
            <a:endParaRPr lang="en-CA"/>
          </a:p>
        </p:txBody>
      </p:sp>
      <p:pic>
        <p:nvPicPr>
          <p:cNvPr id="15" name="Picture 14">
            <a:extLst>
              <a:ext uri="{FF2B5EF4-FFF2-40B4-BE49-F238E27FC236}">
                <a16:creationId xmlns:a16="http://schemas.microsoft.com/office/drawing/2014/main" id="{B662C821-2F0F-C7BD-12C7-AE25C8D32249}"/>
              </a:ext>
            </a:extLst>
          </p:cNvPr>
          <p:cNvPicPr>
            <a:picLocks noChangeAspect="1"/>
          </p:cNvPicPr>
          <p:nvPr userDrawn="1"/>
        </p:nvPicPr>
        <p:blipFill>
          <a:blip r:embed="rId7">
            <a:alphaModFix amt="50000"/>
            <a:extLst>
              <a:ext uri="{28A0092B-C50C-407E-A947-70E740481C1C}">
                <a14:useLocalDpi xmlns:a14="http://schemas.microsoft.com/office/drawing/2010/main" val="0"/>
              </a:ext>
            </a:extLst>
          </a:blip>
          <a:srcRect/>
          <a:stretch/>
        </p:blipFill>
        <p:spPr>
          <a:xfrm>
            <a:off x="10814131" y="339433"/>
            <a:ext cx="1079339" cy="614187"/>
          </a:xfrm>
          <a:prstGeom prst="rect">
            <a:avLst/>
          </a:prstGeom>
          <a:effectLst>
            <a:outerShdw blurRad="63500" sx="102000" sy="102000" algn="ctr" rotWithShape="0">
              <a:prstClr val="black">
                <a:alpha val="40000"/>
              </a:prstClr>
            </a:outerShdw>
          </a:effectLst>
        </p:spPr>
      </p:pic>
      <p:sp>
        <p:nvSpPr>
          <p:cNvPr id="16" name="Text Placeholder 2">
            <a:extLst>
              <a:ext uri="{FF2B5EF4-FFF2-40B4-BE49-F238E27FC236}">
                <a16:creationId xmlns:a16="http://schemas.microsoft.com/office/drawing/2014/main" id="{E6A655BF-7098-4BE9-208F-8062336D4E8F}"/>
              </a:ext>
            </a:extLst>
          </p:cNvPr>
          <p:cNvSpPr>
            <a:spLocks noGrp="1"/>
          </p:cNvSpPr>
          <p:nvPr>
            <p:ph type="body" idx="1"/>
          </p:nvPr>
        </p:nvSpPr>
        <p:spPr>
          <a:xfrm>
            <a:off x="519363" y="1155032"/>
            <a:ext cx="9972174" cy="505327"/>
          </a:xfrm>
        </p:spPr>
        <p:txBody>
          <a:bodyPr/>
          <a:lstStyle>
            <a:lvl1pPr marL="0" indent="0">
              <a:buNone/>
              <a:defRPr sz="2400" b="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00070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gs>
            <a:gs pos="100000">
              <a:schemeClr val="bg1"/>
            </a:gs>
          </a:gsLst>
          <a:lin ang="17400000" scaled="0"/>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3BC1D62-AE3A-0DBA-6F1C-B125237F3F25}"/>
              </a:ext>
            </a:extLst>
          </p:cNvPr>
          <p:cNvSpPr/>
          <p:nvPr userDrawn="1"/>
        </p:nvSpPr>
        <p:spPr>
          <a:xfrm>
            <a:off x="0" y="6224631"/>
            <a:ext cx="12192000" cy="6333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n>
                <a:noFill/>
              </a:ln>
            </a:endParaRPr>
          </a:p>
        </p:txBody>
      </p:sp>
      <p:grpSp>
        <p:nvGrpSpPr>
          <p:cNvPr id="15" name="Group 14">
            <a:extLst>
              <a:ext uri="{FF2B5EF4-FFF2-40B4-BE49-F238E27FC236}">
                <a16:creationId xmlns:a16="http://schemas.microsoft.com/office/drawing/2014/main" id="{C336D1DA-3D26-B610-8430-31BFEFC934DE}"/>
              </a:ext>
            </a:extLst>
          </p:cNvPr>
          <p:cNvGrpSpPr/>
          <p:nvPr userDrawn="1"/>
        </p:nvGrpSpPr>
        <p:grpSpPr>
          <a:xfrm>
            <a:off x="0" y="6515638"/>
            <a:ext cx="12192000" cy="330235"/>
            <a:chOff x="74910" y="4349"/>
            <a:chExt cx="12189929" cy="327366"/>
          </a:xfrm>
          <a:effectLst/>
        </p:grpSpPr>
        <p:pic>
          <p:nvPicPr>
            <p:cNvPr id="16" name="Picture 15">
              <a:extLst>
                <a:ext uri="{FF2B5EF4-FFF2-40B4-BE49-F238E27FC236}">
                  <a16:creationId xmlns:a16="http://schemas.microsoft.com/office/drawing/2014/main" id="{DC35490C-3522-469A-ECAE-A528A97F761F}"/>
                </a:ext>
              </a:extLst>
            </p:cNvPr>
            <p:cNvPicPr>
              <a:picLocks noChangeAspect="1"/>
            </p:cNvPicPr>
            <p:nvPr userDrawn="1"/>
          </p:nvPicPr>
          <p:blipFill rotWithShape="1">
            <a:blip r:embed="rId15">
              <a:alphaModFix/>
              <a:extLst>
                <a:ext uri="{28A0092B-C50C-407E-A947-70E740481C1C}">
                  <a14:useLocalDpi xmlns:a14="http://schemas.microsoft.com/office/drawing/2010/main" val="0"/>
                </a:ext>
              </a:extLst>
            </a:blip>
            <a:srcRect t="4903"/>
            <a:stretch/>
          </p:blipFill>
          <p:spPr>
            <a:xfrm>
              <a:off x="5019261" y="4349"/>
              <a:ext cx="7245578" cy="327365"/>
            </a:xfrm>
            <a:prstGeom prst="rect">
              <a:avLst/>
            </a:prstGeom>
            <a:effectLst/>
          </p:spPr>
        </p:pic>
        <p:sp>
          <p:nvSpPr>
            <p:cNvPr id="17" name="Rectangle 16">
              <a:extLst>
                <a:ext uri="{FF2B5EF4-FFF2-40B4-BE49-F238E27FC236}">
                  <a16:creationId xmlns:a16="http://schemas.microsoft.com/office/drawing/2014/main" id="{833E89CC-C412-71D1-0750-4173B89AFAF7}"/>
                </a:ext>
              </a:extLst>
            </p:cNvPr>
            <p:cNvSpPr/>
            <p:nvPr userDrawn="1"/>
          </p:nvSpPr>
          <p:spPr>
            <a:xfrm>
              <a:off x="74910" y="4350"/>
              <a:ext cx="4944351" cy="32736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Title Placeholder 1">
            <a:extLst>
              <a:ext uri="{FF2B5EF4-FFF2-40B4-BE49-F238E27FC236}">
                <a16:creationId xmlns:a16="http://schemas.microsoft.com/office/drawing/2014/main" id="{005C4250-0154-E07C-6BB8-7AA2C7459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F0B25C6-F56D-EEDB-A605-C901AFB4732D}"/>
              </a:ext>
            </a:extLst>
          </p:cNvPr>
          <p:cNvSpPr>
            <a:spLocks noGrp="1"/>
          </p:cNvSpPr>
          <p:nvPr>
            <p:ph type="body" idx="1"/>
          </p:nvPr>
        </p:nvSpPr>
        <p:spPr>
          <a:xfrm>
            <a:off x="838200" y="1825625"/>
            <a:ext cx="10515600" cy="4203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0328B7C-BF83-511A-B770-E2722C216E6F}"/>
              </a:ext>
            </a:extLst>
          </p:cNvPr>
          <p:cNvSpPr>
            <a:spLocks noGrp="1"/>
          </p:cNvSpPr>
          <p:nvPr>
            <p:ph type="dt" sz="half" idx="2"/>
          </p:nvPr>
        </p:nvSpPr>
        <p:spPr>
          <a:xfrm>
            <a:off x="838200" y="6356351"/>
            <a:ext cx="2743200" cy="162216"/>
          </a:xfrm>
          <a:prstGeom prst="rect">
            <a:avLst/>
          </a:prstGeom>
        </p:spPr>
        <p:txBody>
          <a:bodyPr vert="horz" lIns="91440" tIns="45720" rIns="91440" bIns="45720" rtlCol="0" anchor="ctr"/>
          <a:lstStyle>
            <a:lvl1pPr algn="l">
              <a:defRPr sz="1200">
                <a:solidFill>
                  <a:schemeClr val="tx1">
                    <a:tint val="82000"/>
                  </a:schemeClr>
                </a:solidFill>
              </a:defRPr>
            </a:lvl1pPr>
          </a:lstStyle>
          <a:p>
            <a:fld id="{A1775D58-1A2D-44D1-91A7-AA566633B2B4}" type="datetimeFigureOut">
              <a:rPr lang="en-CA" smtClean="0"/>
              <a:t>2024-10-15</a:t>
            </a:fld>
            <a:endParaRPr lang="en-CA"/>
          </a:p>
        </p:txBody>
      </p:sp>
      <p:sp>
        <p:nvSpPr>
          <p:cNvPr id="5" name="Footer Placeholder 4">
            <a:extLst>
              <a:ext uri="{FF2B5EF4-FFF2-40B4-BE49-F238E27FC236}">
                <a16:creationId xmlns:a16="http://schemas.microsoft.com/office/drawing/2014/main" id="{B452B84E-A71A-7F9F-B8BA-10CCD7378586}"/>
              </a:ext>
            </a:extLst>
          </p:cNvPr>
          <p:cNvSpPr>
            <a:spLocks noGrp="1"/>
          </p:cNvSpPr>
          <p:nvPr>
            <p:ph type="ftr" sz="quarter" idx="3"/>
          </p:nvPr>
        </p:nvSpPr>
        <p:spPr>
          <a:xfrm>
            <a:off x="4038600" y="6356351"/>
            <a:ext cx="4114800" cy="162216"/>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C727DE37-4EC4-2DAC-A181-9DD7EB767470}"/>
              </a:ext>
            </a:extLst>
          </p:cNvPr>
          <p:cNvSpPr>
            <a:spLocks noGrp="1"/>
          </p:cNvSpPr>
          <p:nvPr>
            <p:ph type="sldNum" sz="quarter" idx="4"/>
          </p:nvPr>
        </p:nvSpPr>
        <p:spPr>
          <a:xfrm>
            <a:off x="8610600" y="6356351"/>
            <a:ext cx="2743200" cy="162216"/>
          </a:xfrm>
          <a:prstGeom prst="rect">
            <a:avLst/>
          </a:prstGeom>
        </p:spPr>
        <p:txBody>
          <a:bodyPr vert="horz" lIns="91440" tIns="45720" rIns="91440" bIns="45720" rtlCol="0" anchor="ctr"/>
          <a:lstStyle>
            <a:lvl1pPr algn="r">
              <a:defRPr sz="1200">
                <a:solidFill>
                  <a:schemeClr val="tx1">
                    <a:tint val="82000"/>
                  </a:schemeClr>
                </a:solidFill>
              </a:defRPr>
            </a:lvl1pPr>
          </a:lstStyle>
          <a:p>
            <a:fld id="{7FF5926A-3DD3-407A-87C4-2BA3EFD932D6}" type="slidenum">
              <a:rPr lang="en-CA" smtClean="0"/>
              <a:t>‹#›</a:t>
            </a:fld>
            <a:endParaRPr lang="en-CA"/>
          </a:p>
        </p:txBody>
      </p:sp>
    </p:spTree>
    <p:extLst>
      <p:ext uri="{BB962C8B-B14F-4D97-AF65-F5344CB8AC3E}">
        <p14:creationId xmlns:p14="http://schemas.microsoft.com/office/powerpoint/2010/main" val="3984803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ctaontario.ca/"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259503-F75F-90C7-BCEA-E8C348C1AA53}"/>
              </a:ext>
            </a:extLst>
          </p:cNvPr>
          <p:cNvSpPr>
            <a:spLocks noGrp="1"/>
          </p:cNvSpPr>
          <p:nvPr>
            <p:ph type="subTitle" idx="1"/>
          </p:nvPr>
        </p:nvSpPr>
        <p:spPr>
          <a:xfrm>
            <a:off x="987908" y="3205709"/>
            <a:ext cx="10216179" cy="446582"/>
          </a:xfrm>
        </p:spPr>
        <p:txBody>
          <a:bodyPr>
            <a:normAutofit/>
          </a:bodyPr>
          <a:lstStyle/>
          <a:p>
            <a:r>
              <a:rPr lang="en-US" sz="2000" b="1">
                <a:latin typeface="Gill Sans MT" panose="020B0502020104020203" pitchFamily="34" charset="0"/>
              </a:rPr>
              <a:t>By: Brad Valley, Jennifer Aziz, Matt Ferguson, &amp; </a:t>
            </a:r>
            <a:r>
              <a:rPr lang="en-US" sz="2000" b="1" err="1">
                <a:latin typeface="Gill Sans MT" panose="020B0502020104020203" pitchFamily="34" charset="0"/>
              </a:rPr>
              <a:t>Shavanni</a:t>
            </a:r>
            <a:r>
              <a:rPr lang="en-US" sz="2000" b="1">
                <a:latin typeface="Gill Sans MT" panose="020B0502020104020203" pitchFamily="34" charset="0"/>
              </a:rPr>
              <a:t> Singh </a:t>
            </a:r>
          </a:p>
        </p:txBody>
      </p:sp>
      <p:sp>
        <p:nvSpPr>
          <p:cNvPr id="5" name="TextBox 4">
            <a:extLst>
              <a:ext uri="{FF2B5EF4-FFF2-40B4-BE49-F238E27FC236}">
                <a16:creationId xmlns:a16="http://schemas.microsoft.com/office/drawing/2014/main" id="{9D4D52EC-AC81-EE25-9D12-41FC38C0DB73}"/>
              </a:ext>
            </a:extLst>
          </p:cNvPr>
          <p:cNvSpPr txBox="1"/>
          <p:nvPr/>
        </p:nvSpPr>
        <p:spPr>
          <a:xfrm>
            <a:off x="420742" y="837413"/>
            <a:ext cx="11350513" cy="2123658"/>
          </a:xfrm>
          <a:prstGeom prst="rect">
            <a:avLst/>
          </a:prstGeom>
          <a:noFill/>
        </p:spPr>
        <p:txBody>
          <a:bodyPr wrap="square">
            <a:spAutoFit/>
          </a:bodyPr>
          <a:lstStyle/>
          <a:p>
            <a:pPr algn="ctr"/>
            <a:r>
              <a:rPr kumimoji="0" lang="en-US" sz="6600" b="1" i="0" u="none" strike="noStrike" kern="1200" cap="none" spc="0" normalizeH="0" baseline="0" noProof="0">
                <a:ln>
                  <a:noFill/>
                </a:ln>
                <a:solidFill>
                  <a:prstClr val="black"/>
                </a:solidFill>
                <a:effectLst/>
                <a:uLnTx/>
                <a:uFillTx/>
                <a:latin typeface="Gill Sans MT" panose="020B0502020104020203" pitchFamily="34" charset="0"/>
                <a:ea typeface="+mj-ea"/>
                <a:cs typeface="+mj-cs"/>
              </a:rPr>
              <a:t>Workplace Safety, </a:t>
            </a:r>
            <a:br>
              <a:rPr kumimoji="0" lang="en-US" sz="6600" b="1" i="0" u="none" strike="noStrike" kern="1200" cap="none" spc="0" normalizeH="0" baseline="0" noProof="0">
                <a:ln>
                  <a:noFill/>
                </a:ln>
                <a:solidFill>
                  <a:prstClr val="black"/>
                </a:solidFill>
                <a:effectLst/>
                <a:uLnTx/>
                <a:uFillTx/>
                <a:latin typeface="Gill Sans MT" panose="020B0502020104020203" pitchFamily="34" charset="0"/>
                <a:ea typeface="+mj-ea"/>
                <a:cs typeface="+mj-cs"/>
              </a:rPr>
            </a:br>
            <a:r>
              <a:rPr kumimoji="0" lang="en-US" sz="6600" b="1" i="0" u="none" strike="noStrike" kern="1200" cap="none" spc="0" normalizeH="0" baseline="0" noProof="0">
                <a:ln>
                  <a:noFill/>
                </a:ln>
                <a:solidFill>
                  <a:prstClr val="black"/>
                </a:solidFill>
                <a:effectLst/>
                <a:uLnTx/>
                <a:uFillTx/>
                <a:latin typeface="Gill Sans MT" panose="020B0502020104020203" pitchFamily="34" charset="0"/>
                <a:ea typeface="+mj-ea"/>
                <a:cs typeface="+mj-cs"/>
              </a:rPr>
              <a:t>Insurance Facts &amp; Figures</a:t>
            </a:r>
            <a:endParaRPr lang="en-CA" sz="2000" b="1">
              <a:latin typeface="Gill Sans MT" panose="020B0502020104020203" pitchFamily="34" charset="0"/>
            </a:endParaRPr>
          </a:p>
        </p:txBody>
      </p:sp>
      <p:sp>
        <p:nvSpPr>
          <p:cNvPr id="8" name="TextBox 7">
            <a:extLst>
              <a:ext uri="{FF2B5EF4-FFF2-40B4-BE49-F238E27FC236}">
                <a16:creationId xmlns:a16="http://schemas.microsoft.com/office/drawing/2014/main" id="{D4A0BB16-BAE9-9EB4-0582-92341BF25D24}"/>
              </a:ext>
            </a:extLst>
          </p:cNvPr>
          <p:cNvSpPr txBox="1"/>
          <p:nvPr/>
        </p:nvSpPr>
        <p:spPr>
          <a:xfrm>
            <a:off x="1888854" y="3876376"/>
            <a:ext cx="8414286" cy="1231106"/>
          </a:xfrm>
          <a:prstGeom prst="rect">
            <a:avLst/>
          </a:prstGeom>
          <a:noFill/>
        </p:spPr>
        <p:txBody>
          <a:bodyPr wrap="square" rtlCol="0">
            <a:spAutoFit/>
          </a:bodyPr>
          <a:lstStyle/>
          <a:p>
            <a:pPr algn="ctr"/>
            <a:r>
              <a:rPr lang="en-CA" sz="2000">
                <a:latin typeface="+mj-lt"/>
              </a:rPr>
              <a:t>Provincial Building &amp; Construction Trades Council of Ontario </a:t>
            </a:r>
          </a:p>
          <a:p>
            <a:pPr algn="ctr"/>
            <a:endParaRPr lang="en-CA" b="1"/>
          </a:p>
          <a:p>
            <a:pPr algn="ctr"/>
            <a:r>
              <a:rPr lang="en-CA" b="1"/>
              <a:t>67</a:t>
            </a:r>
            <a:r>
              <a:rPr lang="en-CA" b="1" baseline="30000"/>
              <a:t>th</a:t>
            </a:r>
            <a:r>
              <a:rPr lang="en-CA" b="1"/>
              <a:t> Annual Convention </a:t>
            </a:r>
          </a:p>
          <a:p>
            <a:pPr algn="ctr"/>
            <a:r>
              <a:rPr lang="en-CA" b="1"/>
              <a:t>October 16</a:t>
            </a:r>
            <a:r>
              <a:rPr lang="en-CA" b="1" baseline="30000"/>
              <a:t>th</a:t>
            </a:r>
            <a:r>
              <a:rPr lang="en-CA" b="1"/>
              <a:t> 2024 Windsor, Ontario </a:t>
            </a:r>
          </a:p>
        </p:txBody>
      </p:sp>
    </p:spTree>
    <p:extLst>
      <p:ext uri="{BB962C8B-B14F-4D97-AF65-F5344CB8AC3E}">
        <p14:creationId xmlns:p14="http://schemas.microsoft.com/office/powerpoint/2010/main" val="2488069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F563E-27DA-1FBF-42D2-A2BC9CDBE731}"/>
              </a:ext>
            </a:extLst>
          </p:cNvPr>
          <p:cNvSpPr>
            <a:spLocks noGrp="1"/>
          </p:cNvSpPr>
          <p:nvPr>
            <p:ph type="title"/>
          </p:nvPr>
        </p:nvSpPr>
        <p:spPr>
          <a:xfrm>
            <a:off x="1181099" y="313001"/>
            <a:ext cx="9829800" cy="1017427"/>
          </a:xfrm>
        </p:spPr>
        <p:txBody>
          <a:bodyPr anchor="b">
            <a:noAutofit/>
          </a:bodyPr>
          <a:lstStyle/>
          <a:p>
            <a:pPr algn="ctr"/>
            <a:r>
              <a:rPr lang="en-US" sz="4000" b="1">
                <a:solidFill>
                  <a:schemeClr val="accent1"/>
                </a:solidFill>
                <a:latin typeface="Gill Sans MT" panose="020B0502020104020203" pitchFamily="34" charset="0"/>
              </a:rPr>
              <a:t>Employer premium </a:t>
            </a:r>
            <a:br>
              <a:rPr lang="en-US" sz="4000" b="1">
                <a:solidFill>
                  <a:schemeClr val="accent1"/>
                </a:solidFill>
                <a:latin typeface="Gill Sans MT" panose="020B0502020104020203" pitchFamily="34" charset="0"/>
              </a:rPr>
            </a:br>
            <a:r>
              <a:rPr lang="en-US" sz="4000" b="1">
                <a:solidFill>
                  <a:schemeClr val="accent1"/>
                </a:solidFill>
                <a:latin typeface="Gill Sans MT" panose="020B0502020104020203" pitchFamily="34" charset="0"/>
              </a:rPr>
              <a:t>decreases since 2016 </a:t>
            </a:r>
            <a:endParaRPr lang="en-CA" sz="4000" b="1">
              <a:solidFill>
                <a:schemeClr val="accent1"/>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57388223-5204-7E93-6C80-8444C6434234}"/>
              </a:ext>
            </a:extLst>
          </p:cNvPr>
          <p:cNvSpPr>
            <a:spLocks noGrp="1"/>
          </p:cNvSpPr>
          <p:nvPr>
            <p:ph idx="1"/>
          </p:nvPr>
        </p:nvSpPr>
        <p:spPr>
          <a:xfrm>
            <a:off x="676834" y="1330428"/>
            <a:ext cx="10838329" cy="4748407"/>
          </a:xfrm>
        </p:spPr>
        <p:txBody>
          <a:bodyPr anchor="ctr">
            <a:normAutofit fontScale="92500"/>
          </a:bodyPr>
          <a:lstStyle/>
          <a:p>
            <a:pPr>
              <a:lnSpc>
                <a:spcPct val="150000"/>
              </a:lnSpc>
              <a:buClr>
                <a:schemeClr val="accent1">
                  <a:lumMod val="50000"/>
                </a:schemeClr>
              </a:buClr>
            </a:pPr>
            <a:r>
              <a:rPr lang="en-US" sz="2400">
                <a:latin typeface="Gill Sans MT" panose="020B0502020104020203" pitchFamily="34" charset="0"/>
              </a:rPr>
              <a:t>Decreasing employer premiums in construction </a:t>
            </a:r>
            <a:r>
              <a:rPr lang="en-US" sz="2400" b="1">
                <a:latin typeface="Gill Sans MT" panose="020B0502020104020203" pitchFamily="34" charset="0"/>
              </a:rPr>
              <a:t>60% since 2016</a:t>
            </a:r>
            <a:endParaRPr lang="en-US" sz="2400" b="1" u="sng">
              <a:latin typeface="Gill Sans MT" panose="020B0502020104020203" pitchFamily="34" charset="0"/>
            </a:endParaRPr>
          </a:p>
          <a:p>
            <a:pPr>
              <a:lnSpc>
                <a:spcPct val="150000"/>
              </a:lnSpc>
              <a:buClr>
                <a:schemeClr val="accent1">
                  <a:lumMod val="50000"/>
                </a:schemeClr>
              </a:buClr>
              <a:buFont typeface="Arial" panose="020B0604020202020204" pitchFamily="34" charset="0"/>
              <a:buChar char="•"/>
            </a:pPr>
            <a:r>
              <a:rPr lang="en-US" sz="2400">
                <a:latin typeface="Gill Sans MT" panose="020B0502020104020203" pitchFamily="34" charset="0"/>
              </a:rPr>
              <a:t>Further gifting </a:t>
            </a:r>
            <a:r>
              <a:rPr lang="en-US" sz="2400" b="1" u="sng">
                <a:latin typeface="Gill Sans MT" panose="020B0502020104020203" pitchFamily="34" charset="0"/>
              </a:rPr>
              <a:t>$1.5 billion to all employers by WSIB (2022)</a:t>
            </a:r>
          </a:p>
          <a:p>
            <a:pPr>
              <a:lnSpc>
                <a:spcPct val="150000"/>
              </a:lnSpc>
              <a:buClr>
                <a:schemeClr val="accent1">
                  <a:lumMod val="50000"/>
                </a:schemeClr>
              </a:buClr>
            </a:pPr>
            <a:r>
              <a:rPr lang="en-US" sz="2400">
                <a:latin typeface="Gill Sans MT" panose="020B0502020104020203" pitchFamily="34" charset="0"/>
              </a:rPr>
              <a:t>Unfunded Liability (UFL) was the shortfall between the money needed to pay future benefits and the money in our insurance fund. </a:t>
            </a:r>
            <a:endParaRPr lang="en-US" sz="2400" b="1" u="sng">
              <a:latin typeface="Gill Sans MT" panose="020B0502020104020203" pitchFamily="34" charset="0"/>
            </a:endParaRPr>
          </a:p>
          <a:p>
            <a:pPr>
              <a:lnSpc>
                <a:spcPct val="150000"/>
              </a:lnSpc>
              <a:buClr>
                <a:schemeClr val="accent1">
                  <a:lumMod val="50000"/>
                </a:schemeClr>
              </a:buClr>
              <a:buFont typeface="Arial" panose="020B0604020202020204" pitchFamily="34" charset="0"/>
              <a:buChar char="•"/>
            </a:pPr>
            <a:r>
              <a:rPr lang="en-US" sz="2400">
                <a:latin typeface="Gill Sans MT" panose="020B0502020104020203" pitchFamily="34" charset="0"/>
              </a:rPr>
              <a:t>WSIB’s UFL in 2014 was $14.2 billion  </a:t>
            </a:r>
          </a:p>
          <a:p>
            <a:pPr>
              <a:lnSpc>
                <a:spcPct val="150000"/>
              </a:lnSpc>
              <a:buClr>
                <a:schemeClr val="accent1">
                  <a:lumMod val="50000"/>
                </a:schemeClr>
              </a:buClr>
              <a:buFont typeface="Arial" panose="020B0604020202020204" pitchFamily="34" charset="0"/>
              <a:buChar char="•"/>
            </a:pPr>
            <a:r>
              <a:rPr lang="en-US" sz="2400">
                <a:latin typeface="Gill Sans MT" panose="020B0502020104020203" pitchFamily="34" charset="0"/>
              </a:rPr>
              <a:t>By September 26, 2018 the WSIB announced the elimination of the UFL </a:t>
            </a:r>
          </a:p>
          <a:p>
            <a:pPr>
              <a:lnSpc>
                <a:spcPct val="150000"/>
              </a:lnSpc>
              <a:buClr>
                <a:schemeClr val="accent1">
                  <a:lumMod val="50000"/>
                </a:schemeClr>
              </a:buClr>
              <a:buFont typeface="Arial" panose="020B0604020202020204" pitchFamily="34" charset="0"/>
              <a:buChar char="•"/>
            </a:pPr>
            <a:r>
              <a:rPr lang="en-US" sz="2400">
                <a:latin typeface="Gill Sans MT" panose="020B0502020104020203" pitchFamily="34" charset="0"/>
              </a:rPr>
              <a:t>WSIB achieved a100% funding ratio nearly a decade ahead of the legislated timeline of 2027</a:t>
            </a:r>
          </a:p>
        </p:txBody>
      </p:sp>
      <p:pic>
        <p:nvPicPr>
          <p:cNvPr id="5" name="Graphic 4">
            <a:extLst>
              <a:ext uri="{FF2B5EF4-FFF2-40B4-BE49-F238E27FC236}">
                <a16:creationId xmlns:a16="http://schemas.microsoft.com/office/drawing/2014/main" id="{570EF13C-6079-FE88-ADD9-6D5BEA84BB1A}"/>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0" y="0"/>
            <a:ext cx="2106169" cy="1887344"/>
          </a:xfrm>
          <a:prstGeom prst="rect">
            <a:avLst/>
          </a:prstGeom>
        </p:spPr>
      </p:pic>
    </p:spTree>
    <p:extLst>
      <p:ext uri="{BB962C8B-B14F-4D97-AF65-F5344CB8AC3E}">
        <p14:creationId xmlns:p14="http://schemas.microsoft.com/office/powerpoint/2010/main" val="3699528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D9E1-C802-A393-2461-161212059086}"/>
              </a:ext>
            </a:extLst>
          </p:cNvPr>
          <p:cNvSpPr>
            <a:spLocks noGrp="1"/>
          </p:cNvSpPr>
          <p:nvPr>
            <p:ph type="title"/>
          </p:nvPr>
        </p:nvSpPr>
        <p:spPr>
          <a:xfrm>
            <a:off x="1677846" y="209339"/>
            <a:ext cx="8836306" cy="1325563"/>
          </a:xfrm>
        </p:spPr>
        <p:txBody>
          <a:bodyPr>
            <a:normAutofit/>
          </a:bodyPr>
          <a:lstStyle/>
          <a:p>
            <a:r>
              <a:rPr kumimoji="0" lang="en-US" b="1" i="0" u="none" strike="noStrike" kern="1200" cap="none" spc="0" normalizeH="0" baseline="0" noProof="0">
                <a:ln>
                  <a:noFill/>
                </a:ln>
                <a:solidFill>
                  <a:schemeClr val="tx2"/>
                </a:solidFill>
                <a:effectLst/>
                <a:uLnTx/>
                <a:uFillTx/>
                <a:latin typeface="Gill Sans MT" panose="020B0502020104020203" pitchFamily="34" charset="0"/>
              </a:rPr>
              <a:t>How to calculate premiums and insurable earnings</a:t>
            </a:r>
            <a:endParaRPr lang="en-CA" sz="6000">
              <a:solidFill>
                <a:schemeClr val="tx2"/>
              </a:solidFill>
              <a:latin typeface="Gill Sans MT" panose="020B0502020104020203" pitchFamily="34" charset="0"/>
            </a:endParaRPr>
          </a:p>
        </p:txBody>
      </p:sp>
      <p:sp>
        <p:nvSpPr>
          <p:cNvPr id="8" name="TextBox 7">
            <a:extLst>
              <a:ext uri="{FF2B5EF4-FFF2-40B4-BE49-F238E27FC236}">
                <a16:creationId xmlns:a16="http://schemas.microsoft.com/office/drawing/2014/main" id="{05CFEF69-F393-B0CA-8203-02F64EBB530B}"/>
              </a:ext>
            </a:extLst>
          </p:cNvPr>
          <p:cNvSpPr txBox="1"/>
          <p:nvPr/>
        </p:nvSpPr>
        <p:spPr>
          <a:xfrm>
            <a:off x="891987" y="1610354"/>
            <a:ext cx="10408023" cy="3816429"/>
          </a:xfrm>
          <a:prstGeom prst="rect">
            <a:avLst/>
          </a:prstGeom>
          <a:noFill/>
        </p:spPr>
        <p:txBody>
          <a:bodyPr wrap="square">
            <a:spAutoFit/>
          </a:bodyPr>
          <a:lstStyle/>
          <a:p>
            <a:pPr marL="228600" marR="0" lvl="0" indent="-228600" algn="l" defTabSz="914400" rtl="0" eaLnBrk="1" fontAlgn="auto" latinLnBrk="0" hangingPunct="1">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To calculate premiums, the employer multiplies employees’ gross insurable earnings by the premium rate and divides by 100</a:t>
            </a:r>
          </a:p>
          <a:p>
            <a:pPr marL="228600" marR="0" lvl="0" indent="-228600" algn="l" defTabSz="914400" rtl="0" eaLnBrk="1" fontAlgn="auto" latinLnBrk="0" hangingPunct="1">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Premium = insurable earnings x premium rate </a:t>
            </a:r>
            <a:r>
              <a:rPr kumimoji="0" lang="en-CA" sz="2400" b="0" i="0" u="none" strike="noStrike" kern="1200" cap="none" spc="0" normalizeH="0" baseline="0" noProof="0">
                <a:ln>
                  <a:noFill/>
                </a:ln>
                <a:solidFill>
                  <a:srgbClr val="202122"/>
                </a:solidFill>
                <a:effectLst/>
                <a:uLnTx/>
                <a:uFillTx/>
                <a:latin typeface="Gill Sans MT" panose="020B0502020104020203" pitchFamily="34" charset="0"/>
                <a:ea typeface="+mn-ea"/>
                <a:cs typeface="+mn-cs"/>
              </a:rPr>
              <a:t>÷100</a:t>
            </a:r>
          </a:p>
          <a:p>
            <a:pPr marL="228600" marR="0" lvl="0" indent="-228600" algn="l" defTabSz="914400" rtl="0" eaLnBrk="1" fontAlgn="auto" latinLnBrk="0" hangingPunct="1">
              <a:spcBef>
                <a:spcPts val="1200"/>
              </a:spcBef>
              <a:spcAft>
                <a:spcPts val="0"/>
              </a:spcAft>
              <a:buClrTx/>
              <a:buSzTx/>
              <a:buFont typeface="Arial" panose="020B0604020202020204" pitchFamily="34" charset="0"/>
              <a:buChar char="•"/>
              <a:tabLst/>
              <a:defRPr/>
            </a:pPr>
            <a:endParaRPr kumimoji="0" lang="en-CA" sz="2400" b="1" i="0" u="none" strike="noStrike" kern="1200" cap="none" spc="0" normalizeH="0" baseline="0" noProof="0">
              <a:ln>
                <a:noFill/>
              </a:ln>
              <a:solidFill>
                <a:srgbClr val="202122"/>
              </a:solidFill>
              <a:effectLst/>
              <a:uLnTx/>
              <a:uFillTx/>
              <a:latin typeface="Gill Sans MT" panose="020B0502020104020203" pitchFamily="34" charset="0"/>
              <a:ea typeface="+mn-ea"/>
              <a:cs typeface="+mn-cs"/>
            </a:endParaRPr>
          </a:p>
          <a:p>
            <a:pPr marL="0" marR="0" lvl="0" indent="0" algn="l" defTabSz="914400" rtl="0" eaLnBrk="1" fontAlgn="auto" latinLnBrk="0" hangingPunct="1">
              <a:spcBef>
                <a:spcPts val="1200"/>
              </a:spcBef>
              <a:spcAft>
                <a:spcPts val="0"/>
              </a:spcAft>
              <a:buClrTx/>
              <a:buSzTx/>
              <a:buFont typeface="Arial" panose="020B0604020202020204" pitchFamily="34" charset="0"/>
              <a:buNone/>
              <a:tabLst/>
              <a:defRPr/>
            </a:pPr>
            <a:r>
              <a:rPr kumimoji="0" lang="en-CA" sz="2400" b="0" i="0" u="none" strike="noStrike" kern="1200" cap="none" spc="0" normalizeH="0" baseline="0" noProof="0">
                <a:ln>
                  <a:noFill/>
                </a:ln>
                <a:solidFill>
                  <a:srgbClr val="202122"/>
                </a:solidFill>
                <a:effectLst/>
                <a:uLnTx/>
                <a:uFillTx/>
                <a:latin typeface="+mj-lt"/>
                <a:ea typeface="+mn-ea"/>
                <a:cs typeface="+mn-cs"/>
              </a:rPr>
              <a:t>Example:</a:t>
            </a:r>
          </a:p>
          <a:p>
            <a:pPr marL="228600" marR="0" lvl="0" indent="-228600" algn="l" defTabSz="914400" rtl="0" eaLnBrk="1" fontAlgn="auto" latinLnBrk="0" hangingPunct="1">
              <a:spcBef>
                <a:spcPts val="1200"/>
              </a:spcBef>
              <a:spcAft>
                <a:spcPts val="0"/>
              </a:spcAft>
              <a:buClrTx/>
              <a:buSzTx/>
              <a:buFont typeface="Arial" panose="020B0604020202020204" pitchFamily="34" charset="0"/>
              <a:buChar char="•"/>
              <a:tabLst/>
              <a:defRPr/>
            </a:pPr>
            <a:r>
              <a:rPr kumimoji="0" lang="en-CA" sz="2400" b="0" i="0" u="none" strike="noStrike" kern="1200" cap="none" spc="0" normalizeH="0" baseline="0" noProof="0">
                <a:ln>
                  <a:noFill/>
                </a:ln>
                <a:solidFill>
                  <a:srgbClr val="202122"/>
                </a:solidFill>
                <a:effectLst/>
                <a:uLnTx/>
                <a:uFillTx/>
                <a:latin typeface="Gill Sans MT" panose="020B0502020104020203" pitchFamily="34" charset="0"/>
                <a:ea typeface="+mn-ea"/>
                <a:cs typeface="+mn-cs"/>
              </a:rPr>
              <a:t>Employer in G2 “Infrastructure Construction” has 10 employees with total gross insurable earnings $800k with a premium rate in 2023 of $1.81</a:t>
            </a:r>
          </a:p>
          <a:p>
            <a:pPr marL="228600" marR="0" lvl="0" indent="-228600" algn="l" defTabSz="914400" rtl="0" eaLnBrk="1" fontAlgn="auto" latinLnBrk="0" hangingPunct="1">
              <a:spcBef>
                <a:spcPts val="1200"/>
              </a:spcBef>
              <a:spcAft>
                <a:spcPts val="0"/>
              </a:spcAft>
              <a:buClrTx/>
              <a:buSzTx/>
              <a:buFont typeface="Arial" panose="020B0604020202020204" pitchFamily="34" charset="0"/>
              <a:buChar char="•"/>
              <a:tabLst/>
              <a:defRPr/>
            </a:pPr>
            <a:r>
              <a:rPr kumimoji="0" lang="en-CA" sz="2400" b="0" i="0" u="none" strike="noStrike" kern="1200" cap="none" spc="0" normalizeH="0" baseline="0" noProof="0">
                <a:ln>
                  <a:noFill/>
                </a:ln>
                <a:solidFill>
                  <a:srgbClr val="202122"/>
                </a:solidFill>
                <a:effectLst/>
                <a:uLnTx/>
                <a:uFillTx/>
                <a:latin typeface="Gill Sans MT" panose="020B0502020104020203" pitchFamily="34" charset="0"/>
                <a:ea typeface="+mn-ea"/>
                <a:cs typeface="+mn-cs"/>
              </a:rPr>
              <a:t>$800,000 x $1.81 ÷100 = $9,440</a:t>
            </a:r>
            <a:endParaRPr kumimoji="0" lang="en-CA" sz="24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355455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1050-C9F2-9EAF-3DFD-EC103391B148}"/>
              </a:ext>
            </a:extLst>
          </p:cNvPr>
          <p:cNvSpPr>
            <a:spLocks noGrp="1"/>
          </p:cNvSpPr>
          <p:nvPr>
            <p:ph type="title"/>
          </p:nvPr>
        </p:nvSpPr>
        <p:spPr>
          <a:xfrm>
            <a:off x="1180945" y="264498"/>
            <a:ext cx="9829800" cy="1452282"/>
          </a:xfrm>
        </p:spPr>
        <p:txBody>
          <a:bodyPr anchor="b">
            <a:normAutofit/>
          </a:bodyPr>
          <a:lstStyle/>
          <a:p>
            <a:pPr algn="ctr"/>
            <a:r>
              <a:rPr lang="en-US" sz="4000" b="1">
                <a:solidFill>
                  <a:schemeClr val="tx2"/>
                </a:solidFill>
                <a:latin typeface="Gill Sans MT" panose="020B0502020104020203" pitchFamily="34" charset="0"/>
              </a:rPr>
              <a:t>Construction Employer </a:t>
            </a:r>
            <a:br>
              <a:rPr lang="en-US" sz="4000" b="1">
                <a:solidFill>
                  <a:schemeClr val="tx2"/>
                </a:solidFill>
                <a:latin typeface="Gill Sans MT" panose="020B0502020104020203" pitchFamily="34" charset="0"/>
              </a:rPr>
            </a:br>
            <a:r>
              <a:rPr lang="en-US" sz="4000" b="1">
                <a:solidFill>
                  <a:schemeClr val="tx2"/>
                </a:solidFill>
                <a:latin typeface="Gill Sans MT" panose="020B0502020104020203" pitchFamily="34" charset="0"/>
              </a:rPr>
              <a:t>Premiums &amp; Rate Groups</a:t>
            </a:r>
            <a:endParaRPr lang="en-CA" sz="4000" b="1">
              <a:solidFill>
                <a:schemeClr val="tx2"/>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606F829F-026D-CB36-428F-81DA1AA5230B}"/>
              </a:ext>
            </a:extLst>
          </p:cNvPr>
          <p:cNvSpPr>
            <a:spLocks noGrp="1"/>
          </p:cNvSpPr>
          <p:nvPr>
            <p:ph idx="1"/>
          </p:nvPr>
        </p:nvSpPr>
        <p:spPr>
          <a:xfrm>
            <a:off x="649787" y="1631576"/>
            <a:ext cx="10892117" cy="4482353"/>
          </a:xfrm>
        </p:spPr>
        <p:txBody>
          <a:bodyPr anchor="ctr">
            <a:noAutofit/>
          </a:bodyPr>
          <a:lstStyle/>
          <a:p>
            <a:pPr marL="0" indent="0">
              <a:lnSpc>
                <a:spcPct val="100000"/>
              </a:lnSpc>
              <a:spcBef>
                <a:spcPts val="1200"/>
              </a:spcBef>
              <a:buNone/>
            </a:pPr>
            <a:r>
              <a:rPr lang="en-US" sz="2200" b="1" i="0">
                <a:effectLst/>
                <a:latin typeface="Gill Sans MT" panose="020B0502020104020203" pitchFamily="34" charset="0"/>
              </a:rPr>
              <a:t>In Ontario </a:t>
            </a:r>
            <a:r>
              <a:rPr lang="en-US" sz="2200" b="1">
                <a:latin typeface="Gill Sans MT" panose="020B0502020104020203" pitchFamily="34" charset="0"/>
              </a:rPr>
              <a:t>t</a:t>
            </a:r>
            <a:r>
              <a:rPr lang="en-US" sz="2200" b="1" i="0">
                <a:effectLst/>
                <a:latin typeface="Gill Sans MT" panose="020B0502020104020203" pitchFamily="34" charset="0"/>
              </a:rPr>
              <a:t>here are six classes of construction employers</a:t>
            </a:r>
          </a:p>
          <a:p>
            <a:pPr marL="0" indent="0">
              <a:lnSpc>
                <a:spcPct val="100000"/>
              </a:lnSpc>
              <a:spcBef>
                <a:spcPts val="1200"/>
              </a:spcBef>
              <a:buNone/>
            </a:pPr>
            <a:r>
              <a:rPr lang="en-US" sz="2200" b="0" i="0">
                <a:effectLst/>
                <a:latin typeface="Gill Sans MT" panose="020B0502020104020203" pitchFamily="34" charset="0"/>
              </a:rPr>
              <a:t>Rate reductions for 2023 (amount per $100 of payroll) are as follows:</a:t>
            </a:r>
          </a:p>
          <a:p>
            <a:pPr lvl="1">
              <a:lnSpc>
                <a:spcPct val="100000"/>
              </a:lnSpc>
              <a:spcBef>
                <a:spcPts val="1200"/>
              </a:spcBef>
            </a:pPr>
            <a:r>
              <a:rPr lang="en-US" sz="2200" b="0" i="0">
                <a:effectLst/>
                <a:latin typeface="Gill Sans MT" panose="020B0502020104020203" pitchFamily="34" charset="0"/>
              </a:rPr>
              <a:t>G1 Residential Building Construction, 2023 class rate </a:t>
            </a:r>
            <a:r>
              <a:rPr lang="en-US" sz="2200" b="1" i="0">
                <a:effectLst/>
                <a:latin typeface="Gill Sans MT" panose="020B0502020104020203" pitchFamily="34" charset="0"/>
              </a:rPr>
              <a:t>$2.47</a:t>
            </a:r>
            <a:r>
              <a:rPr lang="en-US" sz="2200" b="0" i="0">
                <a:effectLst/>
                <a:latin typeface="Gill Sans MT" panose="020B0502020104020203" pitchFamily="34" charset="0"/>
              </a:rPr>
              <a:t>, 2022 rate </a:t>
            </a:r>
            <a:r>
              <a:rPr lang="en-US" sz="2200" b="1" i="0">
                <a:effectLst/>
                <a:latin typeface="Gill Sans MT" panose="020B0502020104020203" pitchFamily="34" charset="0"/>
              </a:rPr>
              <a:t>$2.63</a:t>
            </a:r>
          </a:p>
          <a:p>
            <a:pPr lvl="1">
              <a:lnSpc>
                <a:spcPct val="100000"/>
              </a:lnSpc>
              <a:spcBef>
                <a:spcPts val="1200"/>
              </a:spcBef>
            </a:pPr>
            <a:r>
              <a:rPr lang="en-US" sz="2200" b="0" i="0">
                <a:effectLst/>
                <a:latin typeface="Gill Sans MT" panose="020B0502020104020203" pitchFamily="34" charset="0"/>
              </a:rPr>
              <a:t>G2 Infrastructure Construction, 2023 rate </a:t>
            </a:r>
            <a:r>
              <a:rPr lang="en-US" sz="2200" b="1" i="0">
                <a:effectLst/>
                <a:latin typeface="Gill Sans MT" panose="020B0502020104020203" pitchFamily="34" charset="0"/>
              </a:rPr>
              <a:t>$1.81</a:t>
            </a:r>
            <a:r>
              <a:rPr lang="en-US" sz="2200" b="0" i="0">
                <a:effectLst/>
                <a:latin typeface="Gill Sans MT" panose="020B0502020104020203" pitchFamily="34" charset="0"/>
              </a:rPr>
              <a:t>, 2022 rate </a:t>
            </a:r>
            <a:r>
              <a:rPr lang="en-US" sz="2200" b="1" i="0">
                <a:effectLst/>
                <a:latin typeface="Gill Sans MT" panose="020B0502020104020203" pitchFamily="34" charset="0"/>
              </a:rPr>
              <a:t>$2.12</a:t>
            </a:r>
          </a:p>
          <a:p>
            <a:pPr lvl="1">
              <a:lnSpc>
                <a:spcPct val="100000"/>
              </a:lnSpc>
              <a:spcBef>
                <a:spcPts val="1200"/>
              </a:spcBef>
            </a:pPr>
            <a:r>
              <a:rPr lang="en-US" sz="2200" b="0" i="0">
                <a:effectLst/>
                <a:latin typeface="Gill Sans MT" panose="020B0502020104020203" pitchFamily="34" charset="0"/>
              </a:rPr>
              <a:t>G3 Foundation, Structure and Building Exterior Construction, 2023 rate </a:t>
            </a:r>
            <a:r>
              <a:rPr lang="en-US" sz="2200" b="1" i="0">
                <a:effectLst/>
                <a:latin typeface="Gill Sans MT" panose="020B0502020104020203" pitchFamily="34" charset="0"/>
              </a:rPr>
              <a:t>$3.60</a:t>
            </a:r>
            <a:r>
              <a:rPr lang="en-US" sz="2200" b="0" i="0">
                <a:effectLst/>
                <a:latin typeface="Gill Sans MT" panose="020B0502020104020203" pitchFamily="34" charset="0"/>
              </a:rPr>
              <a:t>, 2022 rate </a:t>
            </a:r>
            <a:r>
              <a:rPr lang="en-US" sz="2200" b="1" i="0">
                <a:effectLst/>
                <a:latin typeface="Gill Sans MT" panose="020B0502020104020203" pitchFamily="34" charset="0"/>
              </a:rPr>
              <a:t>$4.12</a:t>
            </a:r>
          </a:p>
          <a:p>
            <a:pPr lvl="1">
              <a:lnSpc>
                <a:spcPct val="100000"/>
              </a:lnSpc>
              <a:spcBef>
                <a:spcPts val="1200"/>
              </a:spcBef>
            </a:pPr>
            <a:r>
              <a:rPr lang="en-US" sz="2200" b="0" i="0">
                <a:effectLst/>
                <a:latin typeface="Gill Sans MT" panose="020B0502020104020203" pitchFamily="34" charset="0"/>
              </a:rPr>
              <a:t>G4 Building Equipment Construction, 2023 rate </a:t>
            </a:r>
            <a:r>
              <a:rPr lang="en-US" sz="2200" b="1" i="0">
                <a:effectLst/>
                <a:latin typeface="Gill Sans MT" panose="020B0502020104020203" pitchFamily="34" charset="0"/>
              </a:rPr>
              <a:t>$1.50</a:t>
            </a:r>
            <a:r>
              <a:rPr lang="en-US" sz="2200" b="0" i="0">
                <a:effectLst/>
                <a:latin typeface="Gill Sans MT" panose="020B0502020104020203" pitchFamily="34" charset="0"/>
              </a:rPr>
              <a:t>, 2022 rate </a:t>
            </a:r>
            <a:r>
              <a:rPr lang="en-US" sz="2200" b="1" i="0">
                <a:effectLst/>
                <a:latin typeface="Gill Sans MT" panose="020B0502020104020203" pitchFamily="34" charset="0"/>
              </a:rPr>
              <a:t>$1.70</a:t>
            </a:r>
          </a:p>
          <a:p>
            <a:pPr lvl="1">
              <a:lnSpc>
                <a:spcPct val="100000"/>
              </a:lnSpc>
              <a:spcBef>
                <a:spcPts val="1200"/>
              </a:spcBef>
            </a:pPr>
            <a:r>
              <a:rPr lang="en-US" sz="2200" b="0" i="0">
                <a:effectLst/>
                <a:latin typeface="Gill Sans MT" panose="020B0502020104020203" pitchFamily="34" charset="0"/>
              </a:rPr>
              <a:t>G5 Specialty Trades Construction, 2023 rate </a:t>
            </a:r>
            <a:r>
              <a:rPr lang="en-US" sz="2200" b="1" i="0">
                <a:effectLst/>
                <a:latin typeface="Gill Sans MT" panose="020B0502020104020203" pitchFamily="34" charset="0"/>
              </a:rPr>
              <a:t>$2.16</a:t>
            </a:r>
            <a:r>
              <a:rPr lang="en-US" sz="2200" b="0" i="0">
                <a:effectLst/>
                <a:latin typeface="Gill Sans MT" panose="020B0502020104020203" pitchFamily="34" charset="0"/>
              </a:rPr>
              <a:t>, 2022 rate </a:t>
            </a:r>
            <a:r>
              <a:rPr lang="en-US" sz="2200" b="1" i="0">
                <a:effectLst/>
                <a:latin typeface="Gill Sans MT" panose="020B0502020104020203" pitchFamily="34" charset="0"/>
              </a:rPr>
              <a:t>$2.36</a:t>
            </a:r>
          </a:p>
          <a:p>
            <a:pPr lvl="1">
              <a:lnSpc>
                <a:spcPct val="100000"/>
              </a:lnSpc>
              <a:spcBef>
                <a:spcPts val="1200"/>
              </a:spcBef>
            </a:pPr>
            <a:r>
              <a:rPr lang="en-US" sz="2200" b="0" i="0">
                <a:effectLst/>
                <a:latin typeface="Gill Sans MT" panose="020B0502020104020203" pitchFamily="34" charset="0"/>
              </a:rPr>
              <a:t>G6 Non-residential Building Construction, 2023 rate </a:t>
            </a:r>
            <a:r>
              <a:rPr lang="en-US" sz="2200" b="1" i="0">
                <a:effectLst/>
                <a:latin typeface="Gill Sans MT" panose="020B0502020104020203" pitchFamily="34" charset="0"/>
              </a:rPr>
              <a:t>$1.55</a:t>
            </a:r>
            <a:r>
              <a:rPr lang="en-US" sz="2200" b="0" i="0">
                <a:effectLst/>
                <a:latin typeface="Gill Sans MT" panose="020B0502020104020203" pitchFamily="34" charset="0"/>
              </a:rPr>
              <a:t>, 2022 rate </a:t>
            </a:r>
            <a:r>
              <a:rPr lang="en-US" sz="2200" b="1" i="0">
                <a:effectLst/>
                <a:latin typeface="Gill Sans MT" panose="020B0502020104020203" pitchFamily="34" charset="0"/>
              </a:rPr>
              <a:t>$1.79</a:t>
            </a:r>
            <a:endParaRPr lang="en-US" sz="2200" b="0" i="0">
              <a:effectLst/>
              <a:latin typeface="Gill Sans MT" panose="020B0502020104020203" pitchFamily="34" charset="0"/>
            </a:endParaRPr>
          </a:p>
        </p:txBody>
      </p:sp>
      <p:pic>
        <p:nvPicPr>
          <p:cNvPr id="4" name="Graphic 3">
            <a:extLst>
              <a:ext uri="{FF2B5EF4-FFF2-40B4-BE49-F238E27FC236}">
                <a16:creationId xmlns:a16="http://schemas.microsoft.com/office/drawing/2014/main" id="{C121571E-5E6B-CE50-F00D-43788CA5562F}"/>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9989820" y="-2"/>
            <a:ext cx="2042160" cy="2151671"/>
          </a:xfrm>
          <a:prstGeom prst="rect">
            <a:avLst/>
          </a:prstGeom>
        </p:spPr>
      </p:pic>
    </p:spTree>
    <p:extLst>
      <p:ext uri="{BB962C8B-B14F-4D97-AF65-F5344CB8AC3E}">
        <p14:creationId xmlns:p14="http://schemas.microsoft.com/office/powerpoint/2010/main" val="2738683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4050-6793-038D-BD2D-A2DDC052D2EA}"/>
              </a:ext>
            </a:extLst>
          </p:cNvPr>
          <p:cNvSpPr>
            <a:spLocks noGrp="1"/>
          </p:cNvSpPr>
          <p:nvPr>
            <p:ph type="title"/>
          </p:nvPr>
        </p:nvSpPr>
        <p:spPr>
          <a:xfrm>
            <a:off x="2910203" y="399594"/>
            <a:ext cx="6371592" cy="1454051"/>
          </a:xfrm>
        </p:spPr>
        <p:txBody>
          <a:bodyPr>
            <a:normAutofit/>
          </a:bodyPr>
          <a:lstStyle/>
          <a:p>
            <a:pPr algn="ctr"/>
            <a:r>
              <a:rPr lang="en-CA" b="1">
                <a:solidFill>
                  <a:schemeClr val="accent1"/>
                </a:solidFill>
                <a:latin typeface="Gill Sans MT" panose="020B0502020104020203" pitchFamily="34" charset="0"/>
              </a:rPr>
              <a:t>Maximum Gross </a:t>
            </a:r>
            <a:br>
              <a:rPr lang="en-CA" b="1">
                <a:solidFill>
                  <a:schemeClr val="accent1"/>
                </a:solidFill>
                <a:latin typeface="Gill Sans MT" panose="020B0502020104020203" pitchFamily="34" charset="0"/>
              </a:rPr>
            </a:br>
            <a:r>
              <a:rPr lang="en-CA" b="1">
                <a:solidFill>
                  <a:schemeClr val="accent1"/>
                </a:solidFill>
                <a:latin typeface="Gill Sans MT" panose="020B0502020104020203" pitchFamily="34" charset="0"/>
              </a:rPr>
              <a:t>Insurable Earnings</a:t>
            </a:r>
          </a:p>
        </p:txBody>
      </p:sp>
      <p:sp>
        <p:nvSpPr>
          <p:cNvPr id="3" name="Content Placeholder 2">
            <a:extLst>
              <a:ext uri="{FF2B5EF4-FFF2-40B4-BE49-F238E27FC236}">
                <a16:creationId xmlns:a16="http://schemas.microsoft.com/office/drawing/2014/main" id="{7813D0DB-3B32-9C9A-1DBE-5C13616C0819}"/>
              </a:ext>
            </a:extLst>
          </p:cNvPr>
          <p:cNvSpPr>
            <a:spLocks noGrp="1"/>
          </p:cNvSpPr>
          <p:nvPr>
            <p:ph idx="1"/>
          </p:nvPr>
        </p:nvSpPr>
        <p:spPr>
          <a:xfrm>
            <a:off x="601792" y="1953378"/>
            <a:ext cx="10988415" cy="4070903"/>
          </a:xfrm>
        </p:spPr>
        <p:txBody>
          <a:bodyPr anchor="t">
            <a:normAutofit/>
          </a:bodyPr>
          <a:lstStyle/>
          <a:p>
            <a:pPr>
              <a:lnSpc>
                <a:spcPct val="150000"/>
              </a:lnSpc>
            </a:pPr>
            <a:r>
              <a:rPr lang="en-CA" sz="2200" spc="-40">
                <a:latin typeface="Gill Sans MT" panose="020B0502020104020203" pitchFamily="34" charset="0"/>
              </a:rPr>
              <a:t>All provides have legislation setting out a yearly MAXIMUM gross insurable earnings</a:t>
            </a:r>
          </a:p>
          <a:p>
            <a:pPr>
              <a:lnSpc>
                <a:spcPct val="150000"/>
              </a:lnSpc>
            </a:pPr>
            <a:r>
              <a:rPr lang="en-CA" sz="2200" spc="-40">
                <a:latin typeface="Gill Sans MT" panose="020B0502020104020203" pitchFamily="34" charset="0"/>
              </a:rPr>
              <a:t>In Ontario, the maximum gross insurable earnings for</a:t>
            </a:r>
            <a:r>
              <a:rPr lang="en-CA" sz="2200" b="1" spc="-40">
                <a:latin typeface="Gill Sans MT" panose="020B0502020104020203" pitchFamily="34" charset="0"/>
              </a:rPr>
              <a:t> 2024 </a:t>
            </a:r>
            <a:r>
              <a:rPr lang="en-CA" sz="2200" spc="-40">
                <a:latin typeface="Gill Sans MT" panose="020B0502020104020203" pitchFamily="34" charset="0"/>
              </a:rPr>
              <a:t>that an employer pays premiums on is </a:t>
            </a:r>
            <a:r>
              <a:rPr lang="en-CA" sz="2200" b="1" i="0" spc="-40">
                <a:effectLst/>
                <a:latin typeface="Gill Sans MT" panose="020B0502020104020203" pitchFamily="34" charset="0"/>
              </a:rPr>
              <a:t>$112,500.</a:t>
            </a:r>
            <a:endParaRPr lang="en-CA" sz="2200" spc="-40">
              <a:latin typeface="Gill Sans MT" panose="020B0502020104020203" pitchFamily="34" charset="0"/>
            </a:endParaRPr>
          </a:p>
          <a:p>
            <a:pPr marL="0" indent="0">
              <a:lnSpc>
                <a:spcPct val="150000"/>
              </a:lnSpc>
              <a:buNone/>
            </a:pPr>
            <a:r>
              <a:rPr lang="en-CA" sz="2200" b="1" spc="-40">
                <a:effectLst/>
                <a:latin typeface="+mj-lt"/>
                <a:ea typeface="Times New Roman" panose="02020603050405020304" pitchFamily="18" charset="0"/>
                <a:cs typeface="Aptos" panose="020B0004020202020204" pitchFamily="34" charset="0"/>
              </a:rPr>
              <a:t>Example:  </a:t>
            </a:r>
          </a:p>
          <a:p>
            <a:pPr marL="0" indent="0">
              <a:lnSpc>
                <a:spcPct val="150000"/>
              </a:lnSpc>
              <a:buNone/>
            </a:pPr>
            <a:r>
              <a:rPr lang="en-CA" sz="2200" spc="-40">
                <a:effectLst/>
                <a:latin typeface="Gill Sans MT" panose="020B0502020104020203" pitchFamily="34" charset="0"/>
                <a:ea typeface="Times New Roman" panose="02020603050405020304" pitchFamily="18" charset="0"/>
                <a:cs typeface="Aptos" panose="020B0004020202020204" pitchFamily="34" charset="0"/>
              </a:rPr>
              <a:t>A worker has gross earnings of $145,000 for the calendar year.  The WSIB maximum amount of insurable earnings for </a:t>
            </a:r>
            <a:r>
              <a:rPr lang="en-CA" sz="2200" spc="-40">
                <a:latin typeface="Gill Sans MT" panose="020B0502020104020203" pitchFamily="34" charset="0"/>
                <a:ea typeface="Times New Roman" panose="02020603050405020304" pitchFamily="18" charset="0"/>
                <a:cs typeface="Aptos" panose="020B0004020202020204" pitchFamily="34" charset="0"/>
              </a:rPr>
              <a:t>2024 </a:t>
            </a:r>
            <a:r>
              <a:rPr lang="en-CA" sz="2200" spc="-40">
                <a:effectLst/>
                <a:latin typeface="Gill Sans MT" panose="020B0502020104020203" pitchFamily="34" charset="0"/>
                <a:ea typeface="Times New Roman" panose="02020603050405020304" pitchFamily="18" charset="0"/>
                <a:cs typeface="Aptos" panose="020B0004020202020204" pitchFamily="34" charset="0"/>
              </a:rPr>
              <a:t>year is 112,500. The employer is, therefore, responsible to pay premiums on the worker's insurable earnings until the annual maximum of </a:t>
            </a:r>
            <a:r>
              <a:rPr lang="en-CA" sz="2200" b="1" spc="-40">
                <a:effectLst/>
                <a:latin typeface="Gill Sans MT" panose="020B0502020104020203" pitchFamily="34" charset="0"/>
                <a:ea typeface="Times New Roman" panose="02020603050405020304" pitchFamily="18" charset="0"/>
                <a:cs typeface="Aptos" panose="020B0004020202020204" pitchFamily="34" charset="0"/>
              </a:rPr>
              <a:t>$112,500 </a:t>
            </a:r>
            <a:r>
              <a:rPr lang="en-CA" sz="2200" spc="-40">
                <a:effectLst/>
                <a:latin typeface="Gill Sans MT" panose="020B0502020104020203" pitchFamily="34" charset="0"/>
                <a:ea typeface="Times New Roman" panose="02020603050405020304" pitchFamily="18" charset="0"/>
                <a:cs typeface="Aptos" panose="020B0004020202020204" pitchFamily="34" charset="0"/>
              </a:rPr>
              <a:t>has been reached.</a:t>
            </a:r>
            <a:endParaRPr lang="en-CA" sz="2200" spc="-40">
              <a:solidFill>
                <a:schemeClr val="tx2"/>
              </a:solidFill>
              <a:highlight>
                <a:srgbClr val="FFFF00"/>
              </a:highlight>
              <a:latin typeface="Gill Sans MT" panose="020B0502020104020203" pitchFamily="34" charset="0"/>
              <a:ea typeface="Aptos" panose="020B0004020202020204" pitchFamily="34" charset="0"/>
              <a:cs typeface="Aptos" panose="020B0004020202020204" pitchFamily="34" charset="0"/>
            </a:endParaRPr>
          </a:p>
        </p:txBody>
      </p:sp>
      <p:pic>
        <p:nvPicPr>
          <p:cNvPr id="4" name="Graphic 3">
            <a:extLst>
              <a:ext uri="{FF2B5EF4-FFF2-40B4-BE49-F238E27FC236}">
                <a16:creationId xmlns:a16="http://schemas.microsoft.com/office/drawing/2014/main" id="{9B93F271-F1A3-B80A-62F5-ABF884B12969}"/>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601792" y="180493"/>
            <a:ext cx="1718909" cy="1537563"/>
          </a:xfrm>
          <a:prstGeom prst="rect">
            <a:avLst/>
          </a:prstGeom>
        </p:spPr>
      </p:pic>
    </p:spTree>
    <p:extLst>
      <p:ext uri="{BB962C8B-B14F-4D97-AF65-F5344CB8AC3E}">
        <p14:creationId xmlns:p14="http://schemas.microsoft.com/office/powerpoint/2010/main" val="118896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C15F-BB56-033A-2BCE-C35FA63CA094}"/>
              </a:ext>
            </a:extLst>
          </p:cNvPr>
          <p:cNvSpPr>
            <a:spLocks noGrp="1"/>
          </p:cNvSpPr>
          <p:nvPr>
            <p:ph type="title"/>
          </p:nvPr>
        </p:nvSpPr>
        <p:spPr>
          <a:xfrm>
            <a:off x="838200" y="85983"/>
            <a:ext cx="10515600" cy="1133777"/>
          </a:xfrm>
        </p:spPr>
        <p:txBody>
          <a:bodyPr>
            <a:normAutofit/>
          </a:bodyPr>
          <a:lstStyle/>
          <a:p>
            <a:pPr algn="ctr"/>
            <a:r>
              <a:rPr lang="en-CA" sz="3600">
                <a:solidFill>
                  <a:schemeClr val="tx2"/>
                </a:solidFill>
                <a:latin typeface="Gill Sans MT" panose="020B0502020104020203" pitchFamily="34" charset="0"/>
              </a:rPr>
              <a:t>Maximum Assessable/Insurable </a:t>
            </a:r>
            <a:br>
              <a:rPr lang="en-CA" sz="3600">
                <a:solidFill>
                  <a:schemeClr val="tx2"/>
                </a:solidFill>
                <a:latin typeface="Gill Sans MT" panose="020B0502020104020203" pitchFamily="34" charset="0"/>
              </a:rPr>
            </a:br>
            <a:r>
              <a:rPr lang="en-CA" sz="3600">
                <a:solidFill>
                  <a:schemeClr val="tx2"/>
                </a:solidFill>
                <a:latin typeface="Gill Sans MT" panose="020B0502020104020203" pitchFamily="34" charset="0"/>
              </a:rPr>
              <a:t>Earnings Provincial Comparison</a:t>
            </a:r>
            <a:endParaRPr lang="en-CA">
              <a:latin typeface="Gill Sans MT" panose="020B0502020104020203" pitchFamily="34" charset="0"/>
            </a:endParaRPr>
          </a:p>
        </p:txBody>
      </p:sp>
      <p:graphicFrame>
        <p:nvGraphicFramePr>
          <p:cNvPr id="4" name="Content Placeholder 3">
            <a:extLst>
              <a:ext uri="{FF2B5EF4-FFF2-40B4-BE49-F238E27FC236}">
                <a16:creationId xmlns:a16="http://schemas.microsoft.com/office/drawing/2014/main" id="{81E71C41-89DE-2663-1876-48D2AC556084}"/>
              </a:ext>
            </a:extLst>
          </p:cNvPr>
          <p:cNvGraphicFramePr>
            <a:graphicFrameLocks noGrp="1"/>
          </p:cNvGraphicFramePr>
          <p:nvPr>
            <p:ph idx="1"/>
            <p:extLst>
              <p:ext uri="{D42A27DB-BD31-4B8C-83A1-F6EECF244321}">
                <p14:modId xmlns:p14="http://schemas.microsoft.com/office/powerpoint/2010/main" val="3172603673"/>
              </p:ext>
            </p:extLst>
          </p:nvPr>
        </p:nvGraphicFramePr>
        <p:xfrm>
          <a:off x="838200" y="1219760"/>
          <a:ext cx="10515600" cy="4744389"/>
        </p:xfrm>
        <a:graphic>
          <a:graphicData uri="http://schemas.openxmlformats.org/drawingml/2006/table">
            <a:tbl>
              <a:tblPr firstRow="1" firstCol="1" bandRow="1">
                <a:tableStyleId>{5C22544A-7EE6-4342-B048-85BDC9FD1C3A}</a:tableStyleId>
              </a:tblPr>
              <a:tblGrid>
                <a:gridCol w="3505200">
                  <a:extLst>
                    <a:ext uri="{9D8B030D-6E8A-4147-A177-3AD203B41FA5}">
                      <a16:colId xmlns:a16="http://schemas.microsoft.com/office/drawing/2014/main" val="444969515"/>
                    </a:ext>
                  </a:extLst>
                </a:gridCol>
                <a:gridCol w="3505200">
                  <a:extLst>
                    <a:ext uri="{9D8B030D-6E8A-4147-A177-3AD203B41FA5}">
                      <a16:colId xmlns:a16="http://schemas.microsoft.com/office/drawing/2014/main" val="3648409272"/>
                    </a:ext>
                  </a:extLst>
                </a:gridCol>
                <a:gridCol w="3505200">
                  <a:extLst>
                    <a:ext uri="{9D8B030D-6E8A-4147-A177-3AD203B41FA5}">
                      <a16:colId xmlns:a16="http://schemas.microsoft.com/office/drawing/2014/main" val="1542431587"/>
                    </a:ext>
                  </a:extLst>
                </a:gridCol>
              </a:tblGrid>
              <a:tr h="364953">
                <a:tc>
                  <a:txBody>
                    <a:bodyPr/>
                    <a:lstStyle/>
                    <a:p>
                      <a:pPr algn="ctr">
                        <a:lnSpc>
                          <a:spcPct val="115000"/>
                        </a:lnSpc>
                        <a:spcAft>
                          <a:spcPts val="800"/>
                        </a:spcAft>
                      </a:pPr>
                      <a:r>
                        <a:rPr lang="en-CA" sz="1600" kern="100">
                          <a:effectLst/>
                        </a:rPr>
                        <a:t> Provinces </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lvl="1" algn="ctr">
                        <a:lnSpc>
                          <a:spcPct val="115000"/>
                        </a:lnSpc>
                        <a:spcAft>
                          <a:spcPts val="800"/>
                        </a:spcAft>
                      </a:pPr>
                      <a:r>
                        <a:rPr lang="en-CA" sz="1600" kern="100">
                          <a:effectLst/>
                        </a:rPr>
                        <a:t>2023</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en-CA" sz="1600" kern="100">
                          <a:effectLst/>
                        </a:rPr>
                        <a:t>2024</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80723821"/>
                  </a:ext>
                </a:extLst>
              </a:tr>
              <a:tr h="364953">
                <a:tc>
                  <a:txBody>
                    <a:bodyPr/>
                    <a:lstStyle/>
                    <a:p>
                      <a:pPr algn="ctr">
                        <a:lnSpc>
                          <a:spcPct val="115000"/>
                        </a:lnSpc>
                        <a:spcAft>
                          <a:spcPts val="800"/>
                        </a:spcAft>
                      </a:pPr>
                      <a:r>
                        <a:rPr lang="en-CA" sz="1600" kern="100">
                          <a:effectLst/>
                        </a:rPr>
                        <a:t>Newfoundland and Labrador</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lvl="1" algn="ctr">
                        <a:lnSpc>
                          <a:spcPct val="115000"/>
                        </a:lnSpc>
                        <a:spcAft>
                          <a:spcPts val="800"/>
                        </a:spcAft>
                      </a:pPr>
                      <a:r>
                        <a:rPr lang="en-CA" sz="1600" b="1" kern="100">
                          <a:effectLst/>
                        </a:rPr>
                        <a:t>$72,870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en-CA" sz="1600" b="1" kern="100">
                          <a:effectLst/>
                        </a:rPr>
                        <a:t>$76,955</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73192533"/>
                  </a:ext>
                </a:extLst>
              </a:tr>
              <a:tr h="364953">
                <a:tc>
                  <a:txBody>
                    <a:bodyPr/>
                    <a:lstStyle/>
                    <a:p>
                      <a:pPr algn="ctr">
                        <a:lnSpc>
                          <a:spcPct val="115000"/>
                        </a:lnSpc>
                        <a:spcAft>
                          <a:spcPts val="800"/>
                        </a:spcAft>
                      </a:pPr>
                      <a:r>
                        <a:rPr lang="en-CA" sz="1600" kern="100">
                          <a:effectLst/>
                        </a:rPr>
                        <a:t>Prince Edward Island</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lvl="1" algn="ctr">
                        <a:lnSpc>
                          <a:spcPct val="115000"/>
                        </a:lnSpc>
                        <a:spcAft>
                          <a:spcPts val="800"/>
                        </a:spcAft>
                      </a:pPr>
                      <a:r>
                        <a:rPr lang="en-CA" sz="1600" b="1" kern="100">
                          <a:effectLst/>
                        </a:rPr>
                        <a:t>$65,000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en-CA" sz="1600" b="1" kern="100">
                          <a:effectLst/>
                        </a:rPr>
                        <a:t>$78,400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20161391"/>
                  </a:ext>
                </a:extLst>
              </a:tr>
              <a:tr h="364953">
                <a:tc>
                  <a:txBody>
                    <a:bodyPr/>
                    <a:lstStyle/>
                    <a:p>
                      <a:pPr algn="ctr">
                        <a:lnSpc>
                          <a:spcPct val="115000"/>
                        </a:lnSpc>
                        <a:spcAft>
                          <a:spcPts val="800"/>
                        </a:spcAft>
                      </a:pPr>
                      <a:r>
                        <a:rPr lang="en-CA" sz="1600" kern="100">
                          <a:effectLst/>
                        </a:rPr>
                        <a:t>Nova Scotia</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lvl="1" algn="ctr">
                        <a:lnSpc>
                          <a:spcPct val="115000"/>
                        </a:lnSpc>
                        <a:spcAft>
                          <a:spcPts val="800"/>
                        </a:spcAft>
                      </a:pPr>
                      <a:r>
                        <a:rPr lang="en-CA" sz="1600" b="1" kern="100">
                          <a:effectLst/>
                        </a:rPr>
                        <a:t>$69,800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en-CA" sz="1600" b="1" kern="100">
                          <a:effectLst/>
                        </a:rPr>
                        <a:t>$72,500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61056971"/>
                  </a:ext>
                </a:extLst>
              </a:tr>
              <a:tr h="364953">
                <a:tc>
                  <a:txBody>
                    <a:bodyPr/>
                    <a:lstStyle/>
                    <a:p>
                      <a:pPr algn="ctr">
                        <a:lnSpc>
                          <a:spcPct val="115000"/>
                        </a:lnSpc>
                        <a:spcAft>
                          <a:spcPts val="800"/>
                        </a:spcAft>
                      </a:pPr>
                      <a:r>
                        <a:rPr lang="en-CA" sz="1600" kern="100">
                          <a:effectLst/>
                        </a:rPr>
                        <a:t>New Brunswick</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lvl="1" algn="ctr">
                        <a:lnSpc>
                          <a:spcPct val="115000"/>
                        </a:lnSpc>
                        <a:spcAft>
                          <a:spcPts val="800"/>
                        </a:spcAft>
                      </a:pPr>
                      <a:r>
                        <a:rPr lang="en-CA" sz="1600" b="1" kern="100">
                          <a:effectLst/>
                        </a:rPr>
                        <a:t>$74,800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en-CA" sz="1600" b="1" kern="100">
                          <a:effectLst/>
                        </a:rPr>
                        <a:t>$76,900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19893631"/>
                  </a:ext>
                </a:extLst>
              </a:tr>
              <a:tr h="364953">
                <a:tc>
                  <a:txBody>
                    <a:bodyPr/>
                    <a:lstStyle/>
                    <a:p>
                      <a:pPr algn="ctr">
                        <a:lnSpc>
                          <a:spcPct val="115000"/>
                        </a:lnSpc>
                        <a:spcAft>
                          <a:spcPts val="800"/>
                        </a:spcAft>
                      </a:pPr>
                      <a:r>
                        <a:rPr lang="en-CA" sz="1600" kern="100">
                          <a:effectLst/>
                        </a:rPr>
                        <a:t>Québec</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lvl="1" algn="ctr">
                        <a:lnSpc>
                          <a:spcPct val="115000"/>
                        </a:lnSpc>
                        <a:spcAft>
                          <a:spcPts val="800"/>
                        </a:spcAft>
                      </a:pPr>
                      <a:r>
                        <a:rPr lang="en-CA" sz="1600" b="1" kern="100">
                          <a:effectLst/>
                        </a:rPr>
                        <a:t>$91,000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en-CA" sz="1600" b="1" kern="100">
                          <a:effectLst/>
                        </a:rPr>
                        <a:t>$94,000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90803273"/>
                  </a:ext>
                </a:extLst>
              </a:tr>
              <a:tr h="364953">
                <a:tc>
                  <a:txBody>
                    <a:bodyPr/>
                    <a:lstStyle/>
                    <a:p>
                      <a:pPr algn="ctr">
                        <a:lnSpc>
                          <a:spcPct val="115000"/>
                        </a:lnSpc>
                        <a:spcAft>
                          <a:spcPts val="800"/>
                        </a:spcAft>
                      </a:pPr>
                      <a:r>
                        <a:rPr lang="en-CA" sz="1600" kern="100">
                          <a:effectLst/>
                        </a:rPr>
                        <a:t>Ontario</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lvl="1" algn="ctr">
                        <a:lnSpc>
                          <a:spcPct val="115000"/>
                        </a:lnSpc>
                        <a:spcAft>
                          <a:spcPts val="800"/>
                        </a:spcAft>
                      </a:pPr>
                      <a:r>
                        <a:rPr lang="en-CA" sz="1600" b="1" kern="100">
                          <a:effectLst/>
                        </a:rPr>
                        <a:t>$110,000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en-CA" sz="1600" b="1" kern="100">
                          <a:effectLst/>
                        </a:rPr>
                        <a:t>$112,500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25867372"/>
                  </a:ext>
                </a:extLst>
              </a:tr>
              <a:tr h="364953">
                <a:tc>
                  <a:txBody>
                    <a:bodyPr/>
                    <a:lstStyle/>
                    <a:p>
                      <a:pPr algn="ctr">
                        <a:lnSpc>
                          <a:spcPct val="115000"/>
                        </a:lnSpc>
                        <a:spcAft>
                          <a:spcPts val="800"/>
                        </a:spcAft>
                      </a:pPr>
                      <a:r>
                        <a:rPr lang="en-CA" sz="1600" kern="100">
                          <a:effectLst/>
                        </a:rPr>
                        <a:t>Manitoba</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lvl="1" algn="ctr">
                        <a:lnSpc>
                          <a:spcPct val="115000"/>
                        </a:lnSpc>
                        <a:spcAft>
                          <a:spcPts val="800"/>
                        </a:spcAft>
                      </a:pPr>
                      <a:r>
                        <a:rPr lang="en-CA" sz="1600" b="1" kern="100">
                          <a:effectLst/>
                        </a:rPr>
                        <a:t>$153,380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en-CA" sz="1600" b="1" kern="100">
                          <a:effectLst/>
                        </a:rPr>
                        <a:t>$160,510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59278630"/>
                  </a:ext>
                </a:extLst>
              </a:tr>
              <a:tr h="364953">
                <a:tc>
                  <a:txBody>
                    <a:bodyPr/>
                    <a:lstStyle/>
                    <a:p>
                      <a:pPr algn="ctr">
                        <a:lnSpc>
                          <a:spcPct val="115000"/>
                        </a:lnSpc>
                        <a:spcAft>
                          <a:spcPts val="800"/>
                        </a:spcAft>
                      </a:pPr>
                      <a:r>
                        <a:rPr lang="en-CA" sz="1600" kern="100">
                          <a:effectLst/>
                        </a:rPr>
                        <a:t>Saskatchewan</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lvl="1" algn="ctr">
                        <a:lnSpc>
                          <a:spcPct val="115000"/>
                        </a:lnSpc>
                        <a:spcAft>
                          <a:spcPts val="800"/>
                        </a:spcAft>
                      </a:pPr>
                      <a:r>
                        <a:rPr lang="en-CA" sz="1600" b="1" kern="100">
                          <a:effectLst/>
                        </a:rPr>
                        <a:t>$96,945</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en-CA" sz="1600" b="1" kern="100">
                          <a:effectLst/>
                        </a:rPr>
                        <a:t>$99,945</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24881497"/>
                  </a:ext>
                </a:extLst>
              </a:tr>
              <a:tr h="364953">
                <a:tc>
                  <a:txBody>
                    <a:bodyPr/>
                    <a:lstStyle/>
                    <a:p>
                      <a:pPr algn="ctr">
                        <a:lnSpc>
                          <a:spcPct val="115000"/>
                        </a:lnSpc>
                        <a:spcAft>
                          <a:spcPts val="800"/>
                        </a:spcAft>
                      </a:pPr>
                      <a:r>
                        <a:rPr lang="en-CA" sz="1600" kern="100">
                          <a:effectLst/>
                        </a:rPr>
                        <a:t>Alberta</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lvl="1" algn="ctr">
                        <a:lnSpc>
                          <a:spcPct val="115000"/>
                        </a:lnSpc>
                        <a:spcAft>
                          <a:spcPts val="800"/>
                        </a:spcAft>
                      </a:pPr>
                      <a:r>
                        <a:rPr lang="en-CA" sz="1600" b="1" kern="100">
                          <a:effectLst/>
                        </a:rPr>
                        <a:t>$102,100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en-CA" sz="1600" b="1" kern="100">
                          <a:effectLst/>
                        </a:rPr>
                        <a:t>$104,600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67931519"/>
                  </a:ext>
                </a:extLst>
              </a:tr>
              <a:tr h="364953">
                <a:tc>
                  <a:txBody>
                    <a:bodyPr/>
                    <a:lstStyle/>
                    <a:p>
                      <a:pPr algn="ctr">
                        <a:lnSpc>
                          <a:spcPct val="115000"/>
                        </a:lnSpc>
                        <a:spcAft>
                          <a:spcPts val="800"/>
                        </a:spcAft>
                      </a:pPr>
                      <a:r>
                        <a:rPr lang="en-CA" sz="1600" kern="100">
                          <a:effectLst/>
                        </a:rPr>
                        <a:t>British Columbia</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lvl="1" algn="ctr">
                        <a:lnSpc>
                          <a:spcPct val="115000"/>
                        </a:lnSpc>
                        <a:spcAft>
                          <a:spcPts val="800"/>
                        </a:spcAft>
                      </a:pPr>
                      <a:r>
                        <a:rPr lang="en-CA" sz="1600" b="1" kern="100">
                          <a:effectLst/>
                        </a:rPr>
                        <a:t>$112,800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en-CA" sz="1600" b="1" kern="100">
                          <a:effectLst/>
                        </a:rPr>
                        <a:t>$116,700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25275443"/>
                  </a:ext>
                </a:extLst>
              </a:tr>
              <a:tr h="364953">
                <a:tc>
                  <a:txBody>
                    <a:bodyPr/>
                    <a:lstStyle/>
                    <a:p>
                      <a:pPr algn="ctr">
                        <a:lnSpc>
                          <a:spcPct val="115000"/>
                        </a:lnSpc>
                        <a:spcAft>
                          <a:spcPts val="800"/>
                        </a:spcAft>
                      </a:pPr>
                      <a:r>
                        <a:rPr lang="en-CA" sz="1600" kern="100">
                          <a:effectLst/>
                        </a:rPr>
                        <a:t>Yukon</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lvl="1" algn="ctr">
                        <a:lnSpc>
                          <a:spcPct val="115000"/>
                        </a:lnSpc>
                        <a:spcAft>
                          <a:spcPts val="800"/>
                        </a:spcAft>
                      </a:pPr>
                      <a:r>
                        <a:rPr lang="en-CA" sz="1600" b="1" kern="100">
                          <a:effectLst/>
                        </a:rPr>
                        <a:t>$98,093</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en-CA" sz="1600" b="1" kern="100">
                          <a:effectLst/>
                        </a:rPr>
                        <a:t>$102,017</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3860833"/>
                  </a:ext>
                </a:extLst>
              </a:tr>
              <a:tr h="364953">
                <a:tc>
                  <a:txBody>
                    <a:bodyPr/>
                    <a:lstStyle/>
                    <a:p>
                      <a:pPr algn="ctr">
                        <a:lnSpc>
                          <a:spcPct val="115000"/>
                        </a:lnSpc>
                        <a:spcAft>
                          <a:spcPts val="800"/>
                        </a:spcAft>
                      </a:pPr>
                      <a:r>
                        <a:rPr lang="en-CA" sz="1600" kern="100">
                          <a:effectLst/>
                        </a:rPr>
                        <a:t>Northwest Territories and Nunavut</a:t>
                      </a:r>
                      <a:endParaRPr lang="en-CA"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lvl="1" algn="ctr">
                        <a:lnSpc>
                          <a:spcPct val="115000"/>
                        </a:lnSpc>
                        <a:spcAft>
                          <a:spcPts val="800"/>
                        </a:spcAft>
                      </a:pPr>
                      <a:r>
                        <a:rPr lang="en-CA" sz="1600" b="1" kern="100">
                          <a:effectLst/>
                        </a:rPr>
                        <a:t>$107,400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en-CA" sz="1600" b="1" kern="100">
                          <a:effectLst/>
                        </a:rPr>
                        <a:t>$110,600</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15592671"/>
                  </a:ext>
                </a:extLst>
              </a:tr>
            </a:tbl>
          </a:graphicData>
        </a:graphic>
      </p:graphicFrame>
      <p:sp>
        <p:nvSpPr>
          <p:cNvPr id="5" name="Rectangle 1">
            <a:extLst>
              <a:ext uri="{FF2B5EF4-FFF2-40B4-BE49-F238E27FC236}">
                <a16:creationId xmlns:a16="http://schemas.microsoft.com/office/drawing/2014/main" id="{CF9AE2EE-7448-8DAE-609C-7C2AB22DF4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160248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61151B-5516-487C-708B-9E80C5BEA618}"/>
              </a:ext>
            </a:extLst>
          </p:cNvPr>
          <p:cNvSpPr>
            <a:spLocks noGrp="1"/>
          </p:cNvSpPr>
          <p:nvPr>
            <p:ph type="title"/>
          </p:nvPr>
        </p:nvSpPr>
        <p:spPr>
          <a:xfrm>
            <a:off x="838200" y="143436"/>
            <a:ext cx="10515600" cy="1129554"/>
          </a:xfrm>
        </p:spPr>
        <p:txBody>
          <a:bodyPr>
            <a:normAutofit/>
          </a:bodyPr>
          <a:lstStyle/>
          <a:p>
            <a:pPr algn="ctr"/>
            <a:r>
              <a:rPr lang="en-CA" sz="3600" b="1">
                <a:latin typeface="Gill Sans MT" panose="020B0502020104020203" pitchFamily="34" charset="0"/>
              </a:rPr>
              <a:t>Maximum Insurable Earnings &amp; </a:t>
            </a:r>
            <a:br>
              <a:rPr lang="en-CA" sz="3600" b="1">
                <a:latin typeface="Gill Sans MT" panose="020B0502020104020203" pitchFamily="34" charset="0"/>
              </a:rPr>
            </a:br>
            <a:r>
              <a:rPr lang="en-CA" sz="3600" b="1">
                <a:latin typeface="Gill Sans MT" panose="020B0502020104020203" pitchFamily="34" charset="0"/>
              </a:rPr>
              <a:t>Workers’ Benefits post 1998 claims</a:t>
            </a:r>
          </a:p>
        </p:txBody>
      </p:sp>
      <p:sp>
        <p:nvSpPr>
          <p:cNvPr id="5" name="Content Placeholder 2">
            <a:extLst>
              <a:ext uri="{FF2B5EF4-FFF2-40B4-BE49-F238E27FC236}">
                <a16:creationId xmlns:a16="http://schemas.microsoft.com/office/drawing/2014/main" id="{A224BF4E-9596-4BF8-30E4-34A5807EB861}"/>
              </a:ext>
            </a:extLst>
          </p:cNvPr>
          <p:cNvSpPr txBox="1">
            <a:spLocks/>
          </p:cNvSpPr>
          <p:nvPr/>
        </p:nvSpPr>
        <p:spPr>
          <a:xfrm>
            <a:off x="624840" y="1371598"/>
            <a:ext cx="10942320" cy="46526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342900" indent="-342900">
              <a:lnSpc>
                <a:spcPct val="150000"/>
              </a:lnSpc>
              <a:spcBef>
                <a:spcPts val="600"/>
              </a:spcBef>
              <a:buFont typeface="Arial" panose="020B0604020202020204" pitchFamily="34" charset="0"/>
              <a:buChar char="•"/>
            </a:pPr>
            <a:r>
              <a:rPr lang="en-US">
                <a:latin typeface="Gill Sans MT" panose="020B0502020104020203" pitchFamily="34" charset="0"/>
              </a:rPr>
              <a:t>WSIB pays compensation for loss of earnings (LOE) on the basis of 85% of the worker’s “</a:t>
            </a:r>
            <a:r>
              <a:rPr lang="en-CA">
                <a:latin typeface="Gill Sans MT" panose="020B0502020104020203" pitchFamily="34" charset="0"/>
              </a:rPr>
              <a:t>net average earnings” from employment.</a:t>
            </a:r>
            <a:endParaRPr lang="en-US">
              <a:latin typeface="Gill Sans MT" panose="020B0502020104020203" pitchFamily="34" charset="0"/>
            </a:endParaRPr>
          </a:p>
          <a:p>
            <a:pPr marL="342900" indent="-342900">
              <a:lnSpc>
                <a:spcPct val="150000"/>
              </a:lnSpc>
              <a:spcBef>
                <a:spcPts val="600"/>
              </a:spcBef>
              <a:buFont typeface="Arial" panose="020B0604020202020204" pitchFamily="34" charset="0"/>
              <a:buChar char="•"/>
            </a:pPr>
            <a:r>
              <a:rPr lang="en-US">
                <a:latin typeface="Gill Sans MT" panose="020B0502020104020203" pitchFamily="34" charset="0"/>
              </a:rPr>
              <a:t>Net average earnings for this purpose is generally calculated by deducting Canada Pension Plan (or </a:t>
            </a:r>
            <a:r>
              <a:rPr lang="en-CA">
                <a:latin typeface="Gill Sans MT" panose="020B0502020104020203" pitchFamily="34" charset="0"/>
              </a:rPr>
              <a:t>sometimes Quebec Pension Plan) contributions, unemployment insurance </a:t>
            </a:r>
            <a:r>
              <a:rPr lang="en-US">
                <a:latin typeface="Gill Sans MT" panose="020B0502020104020203" pitchFamily="34" charset="0"/>
              </a:rPr>
              <a:t>premiums and income tax from gross income</a:t>
            </a:r>
          </a:p>
          <a:p>
            <a:pPr marL="342900" indent="-342900">
              <a:lnSpc>
                <a:spcPct val="150000"/>
              </a:lnSpc>
              <a:spcBef>
                <a:spcPts val="600"/>
              </a:spcBef>
              <a:buFont typeface="Arial" panose="020B0604020202020204" pitchFamily="34" charset="0"/>
              <a:buChar char="•"/>
            </a:pPr>
            <a:r>
              <a:rPr lang="en-US">
                <a:latin typeface="Gill Sans MT" panose="020B0502020104020203" pitchFamily="34" charset="0"/>
              </a:rPr>
              <a:t>In Ontario, the </a:t>
            </a:r>
            <a:r>
              <a:rPr lang="en-CA">
                <a:latin typeface="Gill Sans MT" panose="020B0502020104020203" pitchFamily="34" charset="0"/>
              </a:rPr>
              <a:t>maximum gross insurable earnings is set at $112,500 a year for 2024</a:t>
            </a:r>
          </a:p>
        </p:txBody>
      </p:sp>
    </p:spTree>
    <p:extLst>
      <p:ext uri="{BB962C8B-B14F-4D97-AF65-F5344CB8AC3E}">
        <p14:creationId xmlns:p14="http://schemas.microsoft.com/office/powerpoint/2010/main" val="2654457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9B78-3402-FE4C-7C3D-C1533BD2646E}"/>
              </a:ext>
            </a:extLst>
          </p:cNvPr>
          <p:cNvSpPr>
            <a:spLocks noGrp="1"/>
          </p:cNvSpPr>
          <p:nvPr>
            <p:ph type="title"/>
          </p:nvPr>
        </p:nvSpPr>
        <p:spPr>
          <a:xfrm>
            <a:off x="838199" y="149972"/>
            <a:ext cx="10515600" cy="1212663"/>
          </a:xfrm>
        </p:spPr>
        <p:txBody>
          <a:bodyPr>
            <a:normAutofit fontScale="90000"/>
          </a:bodyPr>
          <a:lstStyle/>
          <a:p>
            <a:pPr algn="ctr"/>
            <a:r>
              <a:rPr lang="en-CA" sz="3600" b="1" dirty="0">
                <a:solidFill>
                  <a:schemeClr val="tx2"/>
                </a:solidFill>
                <a:latin typeface="Gill Sans MT" panose="020B0502020104020203" pitchFamily="34" charset="0"/>
              </a:rPr>
              <a:t>What's the maximum a worker can receive from WSIB in weekly loss of earnings (LOE) benefits?</a:t>
            </a:r>
          </a:p>
        </p:txBody>
      </p:sp>
      <p:grpSp>
        <p:nvGrpSpPr>
          <p:cNvPr id="4" name="Group 3">
            <a:extLst>
              <a:ext uri="{FF2B5EF4-FFF2-40B4-BE49-F238E27FC236}">
                <a16:creationId xmlns:a16="http://schemas.microsoft.com/office/drawing/2014/main" id="{2A002C47-8F98-35C2-AC7E-6A28B5506C9C}"/>
              </a:ext>
            </a:extLst>
          </p:cNvPr>
          <p:cNvGrpSpPr/>
          <p:nvPr/>
        </p:nvGrpSpPr>
        <p:grpSpPr>
          <a:xfrm>
            <a:off x="1095934" y="1687568"/>
            <a:ext cx="10000130" cy="3969160"/>
            <a:chOff x="838593" y="2842257"/>
            <a:chExt cx="10514813" cy="2949809"/>
          </a:xfrm>
        </p:grpSpPr>
        <p:sp>
          <p:nvSpPr>
            <p:cNvPr id="6" name="Rectangle 5" descr="Money">
              <a:extLst>
                <a:ext uri="{FF2B5EF4-FFF2-40B4-BE49-F238E27FC236}">
                  <a16:creationId xmlns:a16="http://schemas.microsoft.com/office/drawing/2014/main" id="{CDAB7F18-F358-32D2-33A0-C07BF484CB7F}"/>
                </a:ext>
              </a:extLst>
            </p:cNvPr>
            <p:cNvSpPr/>
            <p:nvPr/>
          </p:nvSpPr>
          <p:spPr>
            <a:xfrm>
              <a:off x="1858689" y="2855678"/>
              <a:ext cx="1098562" cy="74374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7" name="Freeform: Shape 6">
              <a:extLst>
                <a:ext uri="{FF2B5EF4-FFF2-40B4-BE49-F238E27FC236}">
                  <a16:creationId xmlns:a16="http://schemas.microsoft.com/office/drawing/2014/main" id="{FFE3DF9E-AB13-058B-9293-78658EFA73C1}"/>
                </a:ext>
              </a:extLst>
            </p:cNvPr>
            <p:cNvSpPr/>
            <p:nvPr/>
          </p:nvSpPr>
          <p:spPr>
            <a:xfrm>
              <a:off x="838593" y="3703469"/>
              <a:ext cx="3138750" cy="2088597"/>
            </a:xfrm>
            <a:custGeom>
              <a:avLst/>
              <a:gdLst>
                <a:gd name="connsiteX0" fmla="*/ 0 w 3138750"/>
                <a:gd name="connsiteY0" fmla="*/ 0 h 713115"/>
                <a:gd name="connsiteX1" fmla="*/ 3138750 w 3138750"/>
                <a:gd name="connsiteY1" fmla="*/ 0 h 713115"/>
                <a:gd name="connsiteX2" fmla="*/ 3138750 w 3138750"/>
                <a:gd name="connsiteY2" fmla="*/ 713115 h 713115"/>
                <a:gd name="connsiteX3" fmla="*/ 0 w 3138750"/>
                <a:gd name="connsiteY3" fmla="*/ 713115 h 713115"/>
                <a:gd name="connsiteX4" fmla="*/ 0 w 3138750"/>
                <a:gd name="connsiteY4" fmla="*/ 0 h 71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50" h="713115">
                  <a:moveTo>
                    <a:pt x="0" y="0"/>
                  </a:moveTo>
                  <a:lnTo>
                    <a:pt x="3138750" y="0"/>
                  </a:lnTo>
                  <a:lnTo>
                    <a:pt x="3138750" y="713115"/>
                  </a:lnTo>
                  <a:lnTo>
                    <a:pt x="0" y="7131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0" indent="-285750" algn="l" defTabSz="711200">
                <a:lnSpc>
                  <a:spcPct val="100000"/>
                </a:lnSpc>
                <a:spcBef>
                  <a:spcPct val="0"/>
                </a:spcBef>
                <a:spcAft>
                  <a:spcPct val="35000"/>
                </a:spcAft>
                <a:buFont typeface="Arial" panose="020B0604020202020204" pitchFamily="34" charset="0"/>
                <a:buChar char="•"/>
                <a:defRPr b="1"/>
              </a:pPr>
              <a:r>
                <a:rPr lang="en-US" sz="2000" kern="1200" dirty="0">
                  <a:latin typeface="Gill Sans MT" panose="020B0502020104020203" pitchFamily="34" charset="0"/>
                </a:rPr>
                <a:t>Maximum weekly WSIB LOE rate in 2024 is $</a:t>
              </a:r>
              <a:r>
                <a:rPr lang="en-US" sz="2000" dirty="0">
                  <a:latin typeface="Gill Sans MT" panose="020B0502020104020203" pitchFamily="34" charset="0"/>
                </a:rPr>
                <a:t>1352</a:t>
              </a:r>
              <a:endParaRPr lang="en-US" sz="2000" kern="1200" dirty="0">
                <a:latin typeface="Gill Sans MT" panose="020B0502020104020203" pitchFamily="34" charset="0"/>
              </a:endParaRPr>
            </a:p>
            <a:p>
              <a:pPr marL="285750" indent="-285750" defTabSz="711200">
                <a:spcBef>
                  <a:spcPct val="0"/>
                </a:spcBef>
                <a:spcAft>
                  <a:spcPct val="35000"/>
                </a:spcAft>
                <a:buFont typeface="Arial" panose="020B0604020202020204" pitchFamily="34" charset="0"/>
                <a:buChar char="•"/>
                <a:defRPr b="1"/>
              </a:pPr>
              <a:r>
                <a:rPr lang="en-US" sz="2000" b="1" kern="1200" dirty="0">
                  <a:latin typeface="Gill Sans MT" panose="020B0502020104020203" pitchFamily="34" charset="0"/>
                </a:rPr>
                <a:t>Based on the maximum earnings ceiling of  </a:t>
              </a:r>
              <a:r>
                <a:rPr lang="en-US" sz="2000" b="1" i="0" kern="1200" dirty="0">
                  <a:latin typeface="Gill Sans MT" panose="020B0502020104020203" pitchFamily="34" charset="0"/>
                </a:rPr>
                <a:t>$112,500</a:t>
              </a:r>
              <a:r>
                <a:rPr lang="en-US" sz="2000" b="1" kern="1200" dirty="0">
                  <a:latin typeface="Gill Sans MT" panose="020B0502020104020203" pitchFamily="34" charset="0"/>
                </a:rPr>
                <a:t>/year ($2163/weekly) gross</a:t>
              </a:r>
            </a:p>
          </p:txBody>
        </p:sp>
        <p:sp>
          <p:nvSpPr>
            <p:cNvPr id="9" name="Rectangle 8" descr="Upward trend">
              <a:extLst>
                <a:ext uri="{FF2B5EF4-FFF2-40B4-BE49-F238E27FC236}">
                  <a16:creationId xmlns:a16="http://schemas.microsoft.com/office/drawing/2014/main" id="{E30117AD-D0DF-9639-BD5E-E6E5399A08FF}"/>
                </a:ext>
              </a:extLst>
            </p:cNvPr>
            <p:cNvSpPr/>
            <p:nvPr/>
          </p:nvSpPr>
          <p:spPr>
            <a:xfrm>
              <a:off x="5546718" y="2842257"/>
              <a:ext cx="1098562" cy="74374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10" name="Freeform: Shape 9">
              <a:extLst>
                <a:ext uri="{FF2B5EF4-FFF2-40B4-BE49-F238E27FC236}">
                  <a16:creationId xmlns:a16="http://schemas.microsoft.com/office/drawing/2014/main" id="{3DB3C65B-041D-6B2A-490A-233142C5EDE5}"/>
                </a:ext>
              </a:extLst>
            </p:cNvPr>
            <p:cNvSpPr/>
            <p:nvPr/>
          </p:nvSpPr>
          <p:spPr>
            <a:xfrm>
              <a:off x="4526625" y="3703470"/>
              <a:ext cx="3138750" cy="1607265"/>
            </a:xfrm>
            <a:custGeom>
              <a:avLst/>
              <a:gdLst>
                <a:gd name="connsiteX0" fmla="*/ 0 w 3138750"/>
                <a:gd name="connsiteY0" fmla="*/ 0 h 713115"/>
                <a:gd name="connsiteX1" fmla="*/ 3138750 w 3138750"/>
                <a:gd name="connsiteY1" fmla="*/ 0 h 713115"/>
                <a:gd name="connsiteX2" fmla="*/ 3138750 w 3138750"/>
                <a:gd name="connsiteY2" fmla="*/ 713115 h 713115"/>
                <a:gd name="connsiteX3" fmla="*/ 0 w 3138750"/>
                <a:gd name="connsiteY3" fmla="*/ 713115 h 713115"/>
                <a:gd name="connsiteX4" fmla="*/ 0 w 3138750"/>
                <a:gd name="connsiteY4" fmla="*/ 0 h 71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50" h="713115">
                  <a:moveTo>
                    <a:pt x="0" y="0"/>
                  </a:moveTo>
                  <a:lnTo>
                    <a:pt x="3138750" y="0"/>
                  </a:lnTo>
                  <a:lnTo>
                    <a:pt x="3138750" y="713115"/>
                  </a:lnTo>
                  <a:lnTo>
                    <a:pt x="0" y="7131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0" indent="-285750" algn="l" defTabSz="711200">
                <a:lnSpc>
                  <a:spcPct val="100000"/>
                </a:lnSpc>
                <a:spcBef>
                  <a:spcPct val="0"/>
                </a:spcBef>
                <a:spcAft>
                  <a:spcPct val="35000"/>
                </a:spcAft>
                <a:buFont typeface="Arial" panose="020B0604020202020204" pitchFamily="34" charset="0"/>
                <a:buChar char="•"/>
                <a:defRPr b="1"/>
              </a:pPr>
              <a:r>
                <a:rPr lang="en-US" sz="2000" kern="1200" dirty="0">
                  <a:latin typeface="Gill Sans MT" panose="020B0502020104020203" pitchFamily="34" charset="0"/>
                </a:rPr>
                <a:t>Net average earnings after deductions results in net average weekly earnings of $1592</a:t>
              </a:r>
            </a:p>
          </p:txBody>
        </p:sp>
        <p:sp>
          <p:nvSpPr>
            <p:cNvPr id="11" name="Rectangle 10">
              <a:extLst>
                <a:ext uri="{FF2B5EF4-FFF2-40B4-BE49-F238E27FC236}">
                  <a16:creationId xmlns:a16="http://schemas.microsoft.com/office/drawing/2014/main" id="{11D09FCA-EB1E-BC9B-D0CC-9229E641D7D4}"/>
                </a:ext>
              </a:extLst>
            </p:cNvPr>
            <p:cNvSpPr/>
            <p:nvPr/>
          </p:nvSpPr>
          <p:spPr>
            <a:xfrm>
              <a:off x="4526625" y="4799972"/>
              <a:ext cx="3138750" cy="3603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CA"/>
            </a:p>
          </p:txBody>
        </p:sp>
        <p:sp>
          <p:nvSpPr>
            <p:cNvPr id="12" name="Rectangle 11" descr="Dollar">
              <a:extLst>
                <a:ext uri="{FF2B5EF4-FFF2-40B4-BE49-F238E27FC236}">
                  <a16:creationId xmlns:a16="http://schemas.microsoft.com/office/drawing/2014/main" id="{7BA3A2C2-CBF8-D32F-1ACB-F0BA72889A14}"/>
                </a:ext>
              </a:extLst>
            </p:cNvPr>
            <p:cNvSpPr/>
            <p:nvPr/>
          </p:nvSpPr>
          <p:spPr>
            <a:xfrm>
              <a:off x="9234748" y="2855678"/>
              <a:ext cx="1098562" cy="743747"/>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13" name="Freeform: Shape 12">
              <a:extLst>
                <a:ext uri="{FF2B5EF4-FFF2-40B4-BE49-F238E27FC236}">
                  <a16:creationId xmlns:a16="http://schemas.microsoft.com/office/drawing/2014/main" id="{0983126E-397B-4B8A-0DCA-B377675E7B1C}"/>
                </a:ext>
              </a:extLst>
            </p:cNvPr>
            <p:cNvSpPr/>
            <p:nvPr/>
          </p:nvSpPr>
          <p:spPr>
            <a:xfrm>
              <a:off x="8214655" y="3703469"/>
              <a:ext cx="3138750" cy="713115"/>
            </a:xfrm>
            <a:custGeom>
              <a:avLst/>
              <a:gdLst>
                <a:gd name="connsiteX0" fmla="*/ 0 w 3138750"/>
                <a:gd name="connsiteY0" fmla="*/ 0 h 713115"/>
                <a:gd name="connsiteX1" fmla="*/ 3138750 w 3138750"/>
                <a:gd name="connsiteY1" fmla="*/ 0 h 713115"/>
                <a:gd name="connsiteX2" fmla="*/ 3138750 w 3138750"/>
                <a:gd name="connsiteY2" fmla="*/ 713115 h 713115"/>
                <a:gd name="connsiteX3" fmla="*/ 0 w 3138750"/>
                <a:gd name="connsiteY3" fmla="*/ 713115 h 713115"/>
                <a:gd name="connsiteX4" fmla="*/ 0 w 3138750"/>
                <a:gd name="connsiteY4" fmla="*/ 0 h 71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50" h="713115">
                  <a:moveTo>
                    <a:pt x="0" y="0"/>
                  </a:moveTo>
                  <a:lnTo>
                    <a:pt x="3138750" y="0"/>
                  </a:lnTo>
                  <a:lnTo>
                    <a:pt x="3138750" y="713115"/>
                  </a:lnTo>
                  <a:lnTo>
                    <a:pt x="0" y="7131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0" indent="-285750" algn="l" defTabSz="711200">
                <a:lnSpc>
                  <a:spcPct val="100000"/>
                </a:lnSpc>
                <a:spcBef>
                  <a:spcPct val="0"/>
                </a:spcBef>
                <a:spcAft>
                  <a:spcPct val="35000"/>
                </a:spcAft>
                <a:buFont typeface="Arial" panose="020B0604020202020204" pitchFamily="34" charset="0"/>
                <a:buChar char="•"/>
                <a:defRPr b="1"/>
              </a:pPr>
              <a:r>
                <a:rPr lang="en-US" sz="2000" kern="1200" dirty="0">
                  <a:latin typeface="Gill Sans MT" panose="020B0502020104020203" pitchFamily="34" charset="0"/>
                </a:rPr>
                <a:t>NAE weekly earnings ($1592) x 85% = $1352 in full LOE benefits</a:t>
              </a:r>
            </a:p>
          </p:txBody>
        </p:sp>
        <p:sp>
          <p:nvSpPr>
            <p:cNvPr id="14" name="Rectangle 13">
              <a:extLst>
                <a:ext uri="{FF2B5EF4-FFF2-40B4-BE49-F238E27FC236}">
                  <a16:creationId xmlns:a16="http://schemas.microsoft.com/office/drawing/2014/main" id="{509ACBD9-C0CB-FCAB-972A-B45A2616D593}"/>
                </a:ext>
              </a:extLst>
            </p:cNvPr>
            <p:cNvSpPr/>
            <p:nvPr/>
          </p:nvSpPr>
          <p:spPr>
            <a:xfrm>
              <a:off x="8214656" y="4799972"/>
              <a:ext cx="3138750" cy="3603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CA"/>
            </a:p>
          </p:txBody>
        </p:sp>
      </p:grpSp>
    </p:spTree>
    <p:extLst>
      <p:ext uri="{BB962C8B-B14F-4D97-AF65-F5344CB8AC3E}">
        <p14:creationId xmlns:p14="http://schemas.microsoft.com/office/powerpoint/2010/main" val="3202338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9B78-3402-FE4C-7C3D-C1533BD2646E}"/>
              </a:ext>
            </a:extLst>
          </p:cNvPr>
          <p:cNvSpPr>
            <a:spLocks noGrp="1"/>
          </p:cNvSpPr>
          <p:nvPr>
            <p:ph type="title"/>
          </p:nvPr>
        </p:nvSpPr>
        <p:spPr>
          <a:xfrm>
            <a:off x="1352176" y="78746"/>
            <a:ext cx="9487647" cy="1454051"/>
          </a:xfrm>
        </p:spPr>
        <p:txBody>
          <a:bodyPr>
            <a:noAutofit/>
          </a:bodyPr>
          <a:lstStyle/>
          <a:p>
            <a:pPr algn="ctr"/>
            <a:r>
              <a:rPr lang="en-CA" b="1">
                <a:solidFill>
                  <a:schemeClr val="tx2"/>
                </a:solidFill>
                <a:latin typeface="Gill Sans MT" panose="020B0502020104020203" pitchFamily="34" charset="0"/>
              </a:rPr>
              <a:t>Construction workers earn above the maximum earnings ceiling</a:t>
            </a:r>
          </a:p>
        </p:txBody>
      </p:sp>
      <p:sp>
        <p:nvSpPr>
          <p:cNvPr id="3" name="Content Placeholder 2">
            <a:extLst>
              <a:ext uri="{FF2B5EF4-FFF2-40B4-BE49-F238E27FC236}">
                <a16:creationId xmlns:a16="http://schemas.microsoft.com/office/drawing/2014/main" id="{77820837-CC95-5867-1F13-34CB8B181070}"/>
              </a:ext>
            </a:extLst>
          </p:cNvPr>
          <p:cNvSpPr>
            <a:spLocks noGrp="1"/>
          </p:cNvSpPr>
          <p:nvPr>
            <p:ph idx="1"/>
          </p:nvPr>
        </p:nvSpPr>
        <p:spPr>
          <a:xfrm>
            <a:off x="601074" y="1416256"/>
            <a:ext cx="8885679" cy="4608027"/>
          </a:xfrm>
        </p:spPr>
        <p:txBody>
          <a:bodyPr anchor="ctr">
            <a:normAutofit/>
          </a:bodyPr>
          <a:lstStyle/>
          <a:p>
            <a:pPr marL="0" indent="0">
              <a:buNone/>
            </a:pPr>
            <a:r>
              <a:rPr lang="en-CA" sz="2200" b="1" dirty="0">
                <a:effectLst/>
                <a:latin typeface="Gill Sans MT" panose="020B0502020104020203" pitchFamily="34" charset="0"/>
                <a:ea typeface="Arial" panose="020B0604020202020204" pitchFamily="34" charset="0"/>
                <a:cs typeface="Times New Roman" panose="02020603050405020304" pitchFamily="18" charset="0"/>
              </a:rPr>
              <a:t>In the construction sector, a large majority of workers earn well above the $112,500k maximum.  </a:t>
            </a:r>
            <a:endParaRPr lang="en-CA" sz="2200" dirty="0">
              <a:latin typeface="Gill Sans MT" panose="020B0502020104020203" pitchFamily="34" charset="0"/>
              <a:ea typeface="Arial" panose="020B0604020202020204" pitchFamily="34" charset="0"/>
              <a:cs typeface="Times New Roman" panose="02020603050405020304" pitchFamily="18" charset="0"/>
            </a:endParaRPr>
          </a:p>
          <a:p>
            <a:r>
              <a:rPr lang="en-CA" sz="2200" dirty="0">
                <a:effectLst/>
                <a:latin typeface="Gill Sans MT" panose="020B0502020104020203" pitchFamily="34" charset="0"/>
                <a:ea typeface="Arial" panose="020B0604020202020204" pitchFamily="34" charset="0"/>
                <a:cs typeface="Times New Roman" panose="02020603050405020304" pitchFamily="18" charset="0"/>
              </a:rPr>
              <a:t>Therefore, when a worker sustains an injury, they are already taking a financial hit.  </a:t>
            </a:r>
            <a:endParaRPr lang="en-CA" sz="2200" dirty="0">
              <a:latin typeface="Gill Sans MT" panose="020B0502020104020203" pitchFamily="34" charset="0"/>
              <a:ea typeface="Arial" panose="020B0604020202020204" pitchFamily="34" charset="0"/>
              <a:cs typeface="Times New Roman" panose="02020603050405020304" pitchFamily="18" charset="0"/>
            </a:endParaRPr>
          </a:p>
          <a:p>
            <a:r>
              <a:rPr lang="en-CA" sz="2200" dirty="0">
                <a:effectLst/>
                <a:latin typeface="Gill Sans MT" panose="020B0502020104020203" pitchFamily="34" charset="0"/>
                <a:ea typeface="Arial" panose="020B0604020202020204" pitchFamily="34" charset="0"/>
                <a:cs typeface="Times New Roman" panose="02020603050405020304" pitchFamily="18" charset="0"/>
              </a:rPr>
              <a:t>Then on top of that, they are only receiving at maximum 85% of their net take home pay.  </a:t>
            </a:r>
          </a:p>
          <a:p>
            <a:pPr marL="0" indent="0">
              <a:buNone/>
            </a:pPr>
            <a:endParaRPr lang="en-CA" sz="1100" dirty="0">
              <a:latin typeface="Gill Sans MT" panose="020B0502020104020203" pitchFamily="34" charset="0"/>
              <a:ea typeface="Arial" panose="020B0604020202020204" pitchFamily="34" charset="0"/>
              <a:cs typeface="Times New Roman" panose="02020603050405020304" pitchFamily="18" charset="0"/>
            </a:endParaRPr>
          </a:p>
          <a:p>
            <a:pPr marL="0" indent="0">
              <a:buNone/>
            </a:pPr>
            <a:r>
              <a:rPr lang="en-CA" sz="2200" b="1" dirty="0">
                <a:effectLst/>
                <a:latin typeface="+mj-lt"/>
                <a:ea typeface="Arial" panose="020B0604020202020204" pitchFamily="34" charset="0"/>
                <a:cs typeface="Times New Roman" panose="02020603050405020304" pitchFamily="18" charset="0"/>
              </a:rPr>
              <a:t>Example:</a:t>
            </a:r>
          </a:p>
          <a:p>
            <a:r>
              <a:rPr lang="en-CA" sz="2200" dirty="0">
                <a:effectLst/>
                <a:latin typeface="Gill Sans MT" panose="020B0502020104020203" pitchFamily="34" charset="0"/>
                <a:ea typeface="Arial" panose="020B0604020202020204" pitchFamily="34" charset="0"/>
                <a:cs typeface="Times New Roman" panose="02020603050405020304" pitchFamily="18" charset="0"/>
              </a:rPr>
              <a:t>Pre-injury worker was earning $2200 per week net</a:t>
            </a:r>
          </a:p>
          <a:p>
            <a:pPr>
              <a:spcAft>
                <a:spcPts val="1000"/>
              </a:spcAft>
            </a:pPr>
            <a:r>
              <a:rPr lang="en-CA" sz="2200" dirty="0">
                <a:effectLst/>
                <a:latin typeface="Gill Sans MT" panose="020B0502020104020203" pitchFamily="34" charset="0"/>
                <a:ea typeface="Arial" panose="020B0604020202020204" pitchFamily="34" charset="0"/>
                <a:cs typeface="Times New Roman" panose="02020603050405020304" pitchFamily="18" charset="0"/>
              </a:rPr>
              <a:t>Post-injury on WSIB earning </a:t>
            </a:r>
            <a:r>
              <a:rPr lang="en-US" sz="2200" dirty="0">
                <a:latin typeface="Gill Sans MT" panose="020B0502020104020203" pitchFamily="34" charset="0"/>
              </a:rPr>
              <a:t>$1352/week in full LOE benefits</a:t>
            </a:r>
            <a:endParaRPr lang="en-CA" sz="2200" dirty="0">
              <a:effectLst/>
              <a:latin typeface="Gill Sans MT" panose="020B0502020104020203" pitchFamily="34" charset="0"/>
              <a:ea typeface="Arial" panose="020B0604020202020204" pitchFamily="34" charset="0"/>
              <a:cs typeface="Times New Roman" panose="02020603050405020304" pitchFamily="18" charset="0"/>
            </a:endParaRPr>
          </a:p>
          <a:p>
            <a:pPr>
              <a:spcAft>
                <a:spcPts val="1000"/>
              </a:spcAft>
            </a:pPr>
            <a:r>
              <a:rPr lang="en-CA" sz="2200" dirty="0">
                <a:effectLst/>
                <a:latin typeface="Gill Sans MT" panose="020B0502020104020203" pitchFamily="34" charset="0"/>
                <a:ea typeface="Arial" panose="020B0604020202020204" pitchFamily="34" charset="0"/>
                <a:cs typeface="Times New Roman" panose="02020603050405020304" pitchFamily="18" charset="0"/>
              </a:rPr>
              <a:t>Net loss of $</a:t>
            </a:r>
            <a:r>
              <a:rPr lang="en-CA" sz="2200" dirty="0">
                <a:latin typeface="Gill Sans MT" panose="020B0502020104020203" pitchFamily="34" charset="0"/>
                <a:ea typeface="Arial" panose="020B0604020202020204" pitchFamily="34" charset="0"/>
                <a:cs typeface="Times New Roman" panose="02020603050405020304" pitchFamily="18" charset="0"/>
              </a:rPr>
              <a:t>848</a:t>
            </a:r>
            <a:r>
              <a:rPr lang="en-CA" sz="2200" dirty="0">
                <a:effectLst/>
                <a:latin typeface="Gill Sans MT" panose="020B0502020104020203" pitchFamily="34" charset="0"/>
                <a:ea typeface="Arial" panose="020B0604020202020204" pitchFamily="34" charset="0"/>
                <a:cs typeface="Times New Roman" panose="02020603050405020304" pitchFamily="18" charset="0"/>
              </a:rPr>
              <a:t> per week</a:t>
            </a:r>
            <a:endParaRPr lang="en-CA" sz="1100" dirty="0">
              <a:solidFill>
                <a:schemeClr val="tx2"/>
              </a:solidFill>
              <a:effectLst/>
              <a:latin typeface="Gill Sans MT" panose="020B0502020104020203" pitchFamily="34" charset="0"/>
              <a:ea typeface="Arial" panose="020B0604020202020204" pitchFamily="34" charset="0"/>
              <a:cs typeface="Times New Roman" panose="02020603050405020304" pitchFamily="18" charset="0"/>
            </a:endParaRPr>
          </a:p>
        </p:txBody>
      </p:sp>
      <p:pic>
        <p:nvPicPr>
          <p:cNvPr id="7" name="Graphic 6" descr="Construction Worker">
            <a:extLst>
              <a:ext uri="{FF2B5EF4-FFF2-40B4-BE49-F238E27FC236}">
                <a16:creationId xmlns:a16="http://schemas.microsoft.com/office/drawing/2014/main" id="{E2C87EC0-29F1-B1B0-EDB6-3132F9233F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6753" y="2277783"/>
            <a:ext cx="2302434" cy="2302434"/>
          </a:xfrm>
          <a:prstGeom prst="rect">
            <a:avLst/>
          </a:prstGeom>
        </p:spPr>
      </p:pic>
    </p:spTree>
    <p:extLst>
      <p:ext uri="{BB962C8B-B14F-4D97-AF65-F5344CB8AC3E}">
        <p14:creationId xmlns:p14="http://schemas.microsoft.com/office/powerpoint/2010/main" val="1963075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9B78-3402-FE4C-7C3D-C1533BD2646E}"/>
              </a:ext>
            </a:extLst>
          </p:cNvPr>
          <p:cNvSpPr>
            <a:spLocks noGrp="1"/>
          </p:cNvSpPr>
          <p:nvPr>
            <p:ph type="title"/>
          </p:nvPr>
        </p:nvSpPr>
        <p:spPr>
          <a:xfrm>
            <a:off x="1179073" y="122143"/>
            <a:ext cx="9833548" cy="792257"/>
          </a:xfrm>
        </p:spPr>
        <p:txBody>
          <a:bodyPr anchor="b">
            <a:normAutofit/>
          </a:bodyPr>
          <a:lstStyle/>
          <a:p>
            <a:pPr algn="ctr"/>
            <a:r>
              <a:rPr lang="en-CA" sz="4000" b="1">
                <a:solidFill>
                  <a:schemeClr val="tx2"/>
                </a:solidFill>
                <a:latin typeface="Gill Sans MT" panose="020B0502020104020203" pitchFamily="34" charset="0"/>
              </a:rPr>
              <a:t>Short Term vs Long Term Earnings</a:t>
            </a:r>
          </a:p>
        </p:txBody>
      </p:sp>
      <p:sp>
        <p:nvSpPr>
          <p:cNvPr id="3" name="Content Placeholder 2">
            <a:extLst>
              <a:ext uri="{FF2B5EF4-FFF2-40B4-BE49-F238E27FC236}">
                <a16:creationId xmlns:a16="http://schemas.microsoft.com/office/drawing/2014/main" id="{77820837-CC95-5867-1F13-34CB8B181070}"/>
              </a:ext>
            </a:extLst>
          </p:cNvPr>
          <p:cNvSpPr>
            <a:spLocks noGrp="1"/>
          </p:cNvSpPr>
          <p:nvPr>
            <p:ph idx="1"/>
          </p:nvPr>
        </p:nvSpPr>
        <p:spPr>
          <a:xfrm>
            <a:off x="754450" y="1127126"/>
            <a:ext cx="10682794" cy="4717862"/>
          </a:xfrm>
        </p:spPr>
        <p:txBody>
          <a:bodyPr anchor="ctr">
            <a:noAutofit/>
          </a:bodyPr>
          <a:lstStyle/>
          <a:p>
            <a:pPr marL="0" indent="0" eaLnBrk="1" hangingPunct="1">
              <a:lnSpc>
                <a:spcPct val="100000"/>
              </a:lnSpc>
              <a:buNone/>
              <a:defRPr/>
            </a:pPr>
            <a:r>
              <a:rPr lang="en-US" altLang="en-US" b="1">
                <a:latin typeface="+mj-lt"/>
                <a:cs typeface="Aldhabi" panose="020F0502020204030204" pitchFamily="2" charset="-78"/>
              </a:rPr>
              <a:t>Short-Term Earnings</a:t>
            </a:r>
            <a:endParaRPr lang="en-US" altLang="en-US">
              <a:latin typeface="+mj-lt"/>
              <a:cs typeface="Aldhabi" panose="020F0502020204030204" pitchFamily="2" charset="-78"/>
            </a:endParaRPr>
          </a:p>
          <a:p>
            <a:pPr lvl="1" eaLnBrk="1" hangingPunct="1">
              <a:lnSpc>
                <a:spcPct val="100000"/>
              </a:lnSpc>
              <a:defRPr/>
            </a:pPr>
            <a:r>
              <a:rPr lang="en-US" altLang="en-US" sz="2800">
                <a:latin typeface="Gill Sans MT" panose="020B0502020104020203" pitchFamily="34" charset="0"/>
                <a:cs typeface="Aldhabi" panose="020F0502020204030204" pitchFamily="2" charset="-78"/>
              </a:rPr>
              <a:t>Based on actual earnings from all employers at the time of accident.</a:t>
            </a:r>
          </a:p>
          <a:p>
            <a:pPr lvl="1" eaLnBrk="1" hangingPunct="1">
              <a:lnSpc>
                <a:spcPct val="100000"/>
              </a:lnSpc>
              <a:defRPr/>
            </a:pPr>
            <a:r>
              <a:rPr lang="en-US" altLang="en-US" sz="2800">
                <a:latin typeface="Gill Sans MT" panose="020B0502020104020203" pitchFamily="34" charset="0"/>
                <a:cs typeface="Aldhabi" panose="020F0502020204030204" pitchFamily="2" charset="-78"/>
              </a:rPr>
              <a:t>First twelve (12) weeks, in most cases, based on actual earnings at the time of injury.</a:t>
            </a:r>
          </a:p>
          <a:p>
            <a:pPr lvl="1" eaLnBrk="1" hangingPunct="1">
              <a:lnSpc>
                <a:spcPct val="100000"/>
              </a:lnSpc>
              <a:defRPr/>
            </a:pPr>
            <a:r>
              <a:rPr lang="en-US" altLang="en-US" sz="2800">
                <a:latin typeface="Gill Sans MT" panose="020B0502020104020203" pitchFamily="34" charset="0"/>
                <a:cs typeface="Aldhabi" panose="020F0502020204030204" pitchFamily="2" charset="-78"/>
              </a:rPr>
              <a:t>The WSIB will typically look at the four (4) weeks pre-injury to set the rate.</a:t>
            </a:r>
          </a:p>
          <a:p>
            <a:pPr lvl="1" eaLnBrk="1" hangingPunct="1">
              <a:lnSpc>
                <a:spcPct val="100000"/>
              </a:lnSpc>
              <a:defRPr/>
            </a:pPr>
            <a:r>
              <a:rPr lang="en-US" altLang="en-US" sz="2800">
                <a:latin typeface="Gill Sans MT" panose="020B0502020104020203" pitchFamily="34" charset="0"/>
                <a:cs typeface="Aldhabi" panose="020F0502020204030204" pitchFamily="2" charset="-78"/>
              </a:rPr>
              <a:t>Mandatory overtime is included.  Voluntary overtime is also included if the worker worked it in each of the 4 weeks. </a:t>
            </a:r>
          </a:p>
        </p:txBody>
      </p:sp>
      <p:pic>
        <p:nvPicPr>
          <p:cNvPr id="4" name="Graphic 3">
            <a:extLst>
              <a:ext uri="{FF2B5EF4-FFF2-40B4-BE49-F238E27FC236}">
                <a16:creationId xmlns:a16="http://schemas.microsoft.com/office/drawing/2014/main" id="{4694497B-8AB8-2C09-0B10-2CAC38D0F4B6}"/>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0116379" y="334869"/>
            <a:ext cx="1792484" cy="1708151"/>
          </a:xfrm>
          <a:prstGeom prst="rect">
            <a:avLst/>
          </a:prstGeom>
        </p:spPr>
      </p:pic>
    </p:spTree>
    <p:extLst>
      <p:ext uri="{BB962C8B-B14F-4D97-AF65-F5344CB8AC3E}">
        <p14:creationId xmlns:p14="http://schemas.microsoft.com/office/powerpoint/2010/main" val="135781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0A9E-729F-EF1B-E22D-6AE51F3B105B}"/>
              </a:ext>
            </a:extLst>
          </p:cNvPr>
          <p:cNvSpPr>
            <a:spLocks noGrp="1"/>
          </p:cNvSpPr>
          <p:nvPr>
            <p:ph type="title"/>
          </p:nvPr>
        </p:nvSpPr>
        <p:spPr>
          <a:xfrm>
            <a:off x="838200" y="256443"/>
            <a:ext cx="10515600" cy="1325563"/>
          </a:xfrm>
        </p:spPr>
        <p:txBody>
          <a:bodyPr>
            <a:normAutofit/>
          </a:bodyPr>
          <a:lstStyle/>
          <a:p>
            <a:pPr algn="ctr"/>
            <a:r>
              <a:rPr lang="en-CA" b="1">
                <a:solidFill>
                  <a:schemeClr val="accent1"/>
                </a:solidFill>
                <a:latin typeface="Gill Sans MT" panose="020B0502020104020203" pitchFamily="34" charset="0"/>
              </a:rPr>
              <a:t>Example from WSIB File </a:t>
            </a:r>
            <a:br>
              <a:rPr lang="en-CA" b="1">
                <a:solidFill>
                  <a:schemeClr val="accent1"/>
                </a:solidFill>
                <a:latin typeface="Gill Sans MT" panose="020B0502020104020203" pitchFamily="34" charset="0"/>
              </a:rPr>
            </a:br>
            <a:r>
              <a:rPr lang="en-CA" b="1">
                <a:solidFill>
                  <a:schemeClr val="accent1"/>
                </a:solidFill>
                <a:latin typeface="Gill Sans MT" panose="020B0502020104020203" pitchFamily="34" charset="0"/>
              </a:rPr>
              <a:t>– Short-Term Rate</a:t>
            </a:r>
          </a:p>
        </p:txBody>
      </p:sp>
      <p:pic>
        <p:nvPicPr>
          <p:cNvPr id="4" name="Picture 3">
            <a:extLst>
              <a:ext uri="{FF2B5EF4-FFF2-40B4-BE49-F238E27FC236}">
                <a16:creationId xmlns:a16="http://schemas.microsoft.com/office/drawing/2014/main" id="{59A55108-1369-3D00-83CD-448E64710380}"/>
              </a:ext>
            </a:extLst>
          </p:cNvPr>
          <p:cNvPicPr>
            <a:picLocks noChangeAspect="1"/>
          </p:cNvPicPr>
          <p:nvPr/>
        </p:nvPicPr>
        <p:blipFill>
          <a:blip r:embed="rId2"/>
          <a:srcRect r="37050"/>
          <a:stretch/>
        </p:blipFill>
        <p:spPr>
          <a:xfrm>
            <a:off x="435807" y="1690688"/>
            <a:ext cx="6213254" cy="3142550"/>
          </a:xfrm>
          <a:prstGeom prst="rect">
            <a:avLst/>
          </a:prstGeom>
        </p:spPr>
      </p:pic>
      <p:pic>
        <p:nvPicPr>
          <p:cNvPr id="10" name="Picture 9">
            <a:extLst>
              <a:ext uri="{FF2B5EF4-FFF2-40B4-BE49-F238E27FC236}">
                <a16:creationId xmlns:a16="http://schemas.microsoft.com/office/drawing/2014/main" id="{D838F5D8-FE91-DA87-E27C-D6EC27F1AA5C}"/>
              </a:ext>
            </a:extLst>
          </p:cNvPr>
          <p:cNvPicPr>
            <a:picLocks noChangeAspect="1"/>
          </p:cNvPicPr>
          <p:nvPr/>
        </p:nvPicPr>
        <p:blipFill>
          <a:blip r:embed="rId3"/>
          <a:stretch>
            <a:fillRect/>
          </a:stretch>
        </p:blipFill>
        <p:spPr>
          <a:xfrm>
            <a:off x="6649061" y="1690687"/>
            <a:ext cx="5107132" cy="3914013"/>
          </a:xfrm>
          <a:prstGeom prst="rect">
            <a:avLst/>
          </a:prstGeom>
        </p:spPr>
      </p:pic>
      <p:sp>
        <p:nvSpPr>
          <p:cNvPr id="11" name="TextBox 10">
            <a:extLst>
              <a:ext uri="{FF2B5EF4-FFF2-40B4-BE49-F238E27FC236}">
                <a16:creationId xmlns:a16="http://schemas.microsoft.com/office/drawing/2014/main" id="{372BA20A-D736-A097-50E1-25315E71B6CD}"/>
              </a:ext>
            </a:extLst>
          </p:cNvPr>
          <p:cNvSpPr txBox="1"/>
          <p:nvPr/>
        </p:nvSpPr>
        <p:spPr>
          <a:xfrm>
            <a:off x="7598285" y="5773397"/>
            <a:ext cx="3755515" cy="369332"/>
          </a:xfrm>
          <a:prstGeom prst="rect">
            <a:avLst/>
          </a:prstGeom>
          <a:noFill/>
        </p:spPr>
        <p:txBody>
          <a:bodyPr wrap="none" rtlCol="0">
            <a:spAutoFit/>
          </a:bodyPr>
          <a:lstStyle/>
          <a:p>
            <a:pPr algn="r"/>
            <a:r>
              <a:rPr lang="en-CA">
                <a:latin typeface="Gill Sans MT" panose="020B0502020104020203" pitchFamily="34" charset="0"/>
              </a:rPr>
              <a:t>**No OT worked in 4 weeks prior ** </a:t>
            </a:r>
          </a:p>
        </p:txBody>
      </p:sp>
      <p:pic>
        <p:nvPicPr>
          <p:cNvPr id="3" name="Picture 2">
            <a:extLst>
              <a:ext uri="{FF2B5EF4-FFF2-40B4-BE49-F238E27FC236}">
                <a16:creationId xmlns:a16="http://schemas.microsoft.com/office/drawing/2014/main" id="{CFEBFDC6-EB40-A634-0BE9-5280BDF641DA}"/>
              </a:ext>
            </a:extLst>
          </p:cNvPr>
          <p:cNvPicPr>
            <a:picLocks noChangeAspect="1"/>
          </p:cNvPicPr>
          <p:nvPr/>
        </p:nvPicPr>
        <p:blipFill>
          <a:blip r:embed="rId4"/>
          <a:stretch>
            <a:fillRect/>
          </a:stretch>
        </p:blipFill>
        <p:spPr>
          <a:xfrm>
            <a:off x="143435" y="5279608"/>
            <a:ext cx="2464795" cy="987578"/>
          </a:xfrm>
          <a:prstGeom prst="rect">
            <a:avLst/>
          </a:prstGeom>
        </p:spPr>
      </p:pic>
    </p:spTree>
    <p:extLst>
      <p:ext uri="{BB962C8B-B14F-4D97-AF65-F5344CB8AC3E}">
        <p14:creationId xmlns:p14="http://schemas.microsoft.com/office/powerpoint/2010/main" val="404894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09F2-E04F-08D4-A649-4DEA39F72D35}"/>
              </a:ext>
            </a:extLst>
          </p:cNvPr>
          <p:cNvSpPr>
            <a:spLocks noGrp="1"/>
          </p:cNvSpPr>
          <p:nvPr>
            <p:ph type="title"/>
          </p:nvPr>
        </p:nvSpPr>
        <p:spPr>
          <a:xfrm>
            <a:off x="571095" y="654145"/>
            <a:ext cx="5933805" cy="1454051"/>
          </a:xfrm>
        </p:spPr>
        <p:txBody>
          <a:bodyPr>
            <a:normAutofit/>
          </a:bodyPr>
          <a:lstStyle/>
          <a:p>
            <a:r>
              <a:rPr lang="en-CA" sz="4800" b="1" i="0">
                <a:solidFill>
                  <a:schemeClr val="tx2">
                    <a:lumMod val="90000"/>
                    <a:lumOff val="10000"/>
                  </a:schemeClr>
                </a:solidFill>
                <a:effectLst/>
                <a:latin typeface="Arial" panose="020B0604020202020204" pitchFamily="34" charset="0"/>
                <a:cs typeface="Arial" panose="020B0604020202020204" pitchFamily="34" charset="0"/>
              </a:rPr>
              <a:t>Building Trades Workers’ Services</a:t>
            </a:r>
            <a:endParaRPr lang="en-CA" sz="4800" b="1">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9E48C3F-378B-DECD-1BD9-C24FF1C45CB3}"/>
              </a:ext>
            </a:extLst>
          </p:cNvPr>
          <p:cNvSpPr>
            <a:spLocks noGrp="1"/>
          </p:cNvSpPr>
          <p:nvPr>
            <p:ph idx="1"/>
          </p:nvPr>
        </p:nvSpPr>
        <p:spPr>
          <a:xfrm>
            <a:off x="571095" y="2156113"/>
            <a:ext cx="6445722" cy="3522847"/>
          </a:xfrm>
        </p:spPr>
        <p:txBody>
          <a:bodyPr anchor="t">
            <a:normAutofit/>
          </a:bodyPr>
          <a:lstStyle/>
          <a:p>
            <a:pPr>
              <a:lnSpc>
                <a:spcPct val="150000"/>
              </a:lnSpc>
            </a:pPr>
            <a:r>
              <a:rPr lang="en-US" sz="2200" b="1">
                <a:latin typeface="Gill Sans MT" panose="020B0502020104020203" pitchFamily="34" charset="0"/>
              </a:rPr>
              <a:t>Legal representation for injured workers in the Building Trades since 1994.</a:t>
            </a:r>
          </a:p>
          <a:p>
            <a:pPr>
              <a:lnSpc>
                <a:spcPct val="150000"/>
              </a:lnSpc>
            </a:pPr>
            <a:r>
              <a:rPr lang="en-US" sz="2200" b="1">
                <a:latin typeface="Gill Sans MT" panose="020B0502020104020203" pitchFamily="34" charset="0"/>
              </a:rPr>
              <a:t>Owned and operated by unions on a not-for-profit basis.</a:t>
            </a:r>
          </a:p>
          <a:p>
            <a:pPr>
              <a:lnSpc>
                <a:spcPct val="150000"/>
              </a:lnSpc>
            </a:pPr>
            <a:r>
              <a:rPr lang="en-US" sz="2200" b="1">
                <a:latin typeface="Gill Sans MT" panose="020B0502020104020203" pitchFamily="34" charset="0"/>
              </a:rPr>
              <a:t>Open for membership for any Building Trades local union.</a:t>
            </a:r>
            <a:endParaRPr lang="en-CA" sz="2200" b="1">
              <a:latin typeface="Gill Sans MT" panose="020B0502020104020203" pitchFamily="34" charset="0"/>
            </a:endParaRPr>
          </a:p>
        </p:txBody>
      </p:sp>
      <p:pic>
        <p:nvPicPr>
          <p:cNvPr id="6" name="Picture 5" descr="A logo with text on it&#10;&#10;Description automatically generated">
            <a:extLst>
              <a:ext uri="{FF2B5EF4-FFF2-40B4-BE49-F238E27FC236}">
                <a16:creationId xmlns:a16="http://schemas.microsoft.com/office/drawing/2014/main" id="{1F136F76-AB86-F3DF-4BBA-78B666793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781" y="2390333"/>
            <a:ext cx="4035124" cy="3288627"/>
          </a:xfrm>
          <a:prstGeom prst="rect">
            <a:avLst/>
          </a:prstGeom>
        </p:spPr>
      </p:pic>
    </p:spTree>
    <p:extLst>
      <p:ext uri="{BB962C8B-B14F-4D97-AF65-F5344CB8AC3E}">
        <p14:creationId xmlns:p14="http://schemas.microsoft.com/office/powerpoint/2010/main" val="214085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9B78-3402-FE4C-7C3D-C1533BD2646E}"/>
              </a:ext>
            </a:extLst>
          </p:cNvPr>
          <p:cNvSpPr>
            <a:spLocks noGrp="1"/>
          </p:cNvSpPr>
          <p:nvPr>
            <p:ph type="title"/>
          </p:nvPr>
        </p:nvSpPr>
        <p:spPr>
          <a:xfrm>
            <a:off x="2616194" y="286871"/>
            <a:ext cx="6959611" cy="907204"/>
          </a:xfrm>
        </p:spPr>
        <p:txBody>
          <a:bodyPr>
            <a:normAutofit/>
          </a:bodyPr>
          <a:lstStyle/>
          <a:p>
            <a:pPr algn="ctr"/>
            <a:r>
              <a:rPr lang="en-US" altLang="en-US" sz="4000" b="1">
                <a:solidFill>
                  <a:schemeClr val="tx2"/>
                </a:solidFill>
                <a:latin typeface="Gill Sans MT" panose="020B0502020104020203" pitchFamily="34" charset="0"/>
              </a:rPr>
              <a:t>Earnings LOE – Long-Term</a:t>
            </a:r>
            <a:endParaRPr lang="en-CA" sz="4000">
              <a:solidFill>
                <a:schemeClr val="tx2"/>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77820837-CC95-5867-1F13-34CB8B181070}"/>
              </a:ext>
            </a:extLst>
          </p:cNvPr>
          <p:cNvSpPr>
            <a:spLocks noGrp="1"/>
          </p:cNvSpPr>
          <p:nvPr>
            <p:ph idx="1"/>
          </p:nvPr>
        </p:nvSpPr>
        <p:spPr>
          <a:xfrm>
            <a:off x="454499" y="1120588"/>
            <a:ext cx="9906422" cy="4782840"/>
          </a:xfrm>
        </p:spPr>
        <p:txBody>
          <a:bodyPr anchor="t">
            <a:normAutofit lnSpcReduction="10000"/>
          </a:bodyPr>
          <a:lstStyle/>
          <a:p>
            <a:pPr marL="0" indent="0" eaLnBrk="1" hangingPunct="1">
              <a:lnSpc>
                <a:spcPct val="100000"/>
              </a:lnSpc>
              <a:spcBef>
                <a:spcPts val="1800"/>
              </a:spcBef>
              <a:buNone/>
              <a:defRPr/>
            </a:pPr>
            <a:r>
              <a:rPr lang="en-US" altLang="en-US" sz="2400" b="1">
                <a:latin typeface="+mj-lt"/>
              </a:rPr>
              <a:t>Long Term Earnings </a:t>
            </a:r>
            <a:endParaRPr lang="en-US" altLang="en-US" sz="2400">
              <a:latin typeface="+mj-lt"/>
            </a:endParaRPr>
          </a:p>
          <a:p>
            <a:pPr lvl="1" eaLnBrk="1" hangingPunct="1">
              <a:lnSpc>
                <a:spcPct val="100000"/>
              </a:lnSpc>
              <a:spcBef>
                <a:spcPts val="1800"/>
              </a:spcBef>
              <a:defRPr/>
            </a:pPr>
            <a:r>
              <a:rPr lang="en-US" altLang="en-US">
                <a:latin typeface="Gill Sans MT" panose="020B0502020104020203" pitchFamily="34" charset="0"/>
              </a:rPr>
              <a:t>The WSIB will review to see if a Long-Term Rate Recalculation is needed for the 13</a:t>
            </a:r>
            <a:r>
              <a:rPr lang="en-US" altLang="en-US" baseline="30000">
                <a:latin typeface="Gill Sans MT" panose="020B0502020104020203" pitchFamily="34" charset="0"/>
              </a:rPr>
              <a:t>th</a:t>
            </a:r>
            <a:r>
              <a:rPr lang="en-US" altLang="en-US">
                <a:latin typeface="Gill Sans MT" panose="020B0502020104020203" pitchFamily="34" charset="0"/>
              </a:rPr>
              <a:t> week. </a:t>
            </a:r>
          </a:p>
          <a:p>
            <a:pPr lvl="1" eaLnBrk="1" hangingPunct="1">
              <a:lnSpc>
                <a:spcPct val="100000"/>
              </a:lnSpc>
              <a:spcBef>
                <a:spcPts val="1800"/>
              </a:spcBef>
              <a:defRPr/>
            </a:pPr>
            <a:r>
              <a:rPr lang="en-US" altLang="en-US">
                <a:latin typeface="Gill Sans MT" panose="020B0502020104020203" pitchFamily="34" charset="0"/>
              </a:rPr>
              <a:t>For permanent employees, the short-term and long-term rates can be the same, therefore no recalculation. However, if it is unfair to continue paying at the short-term rate, the WSIB may conduct a long-term rate recalculation. </a:t>
            </a:r>
          </a:p>
          <a:p>
            <a:pPr lvl="1" eaLnBrk="1" hangingPunct="1">
              <a:lnSpc>
                <a:spcPct val="100000"/>
              </a:lnSpc>
              <a:spcBef>
                <a:spcPts val="1800"/>
              </a:spcBef>
              <a:defRPr/>
            </a:pPr>
            <a:r>
              <a:rPr lang="en-US" altLang="en-US">
                <a:latin typeface="Gill Sans MT" panose="020B0502020104020203" pitchFamily="34" charset="0"/>
              </a:rPr>
              <a:t>For non-permanent employees, the WSIB will automatically recalculate the long-term rate. </a:t>
            </a:r>
          </a:p>
          <a:p>
            <a:pPr lvl="1" eaLnBrk="1" hangingPunct="1">
              <a:lnSpc>
                <a:spcPct val="100000"/>
              </a:lnSpc>
              <a:spcBef>
                <a:spcPts val="1800"/>
              </a:spcBef>
              <a:defRPr/>
            </a:pPr>
            <a:r>
              <a:rPr lang="en-US" altLang="en-US">
                <a:latin typeface="Gill Sans MT" panose="020B0502020104020203" pitchFamily="34" charset="0"/>
              </a:rPr>
              <a:t>The WSIB will request earnings information generally for two years before accident and re-determine the average weekly earnings. </a:t>
            </a:r>
            <a:endParaRPr lang="en-US" altLang="en-US" sz="700"/>
          </a:p>
        </p:txBody>
      </p:sp>
      <p:pic>
        <p:nvPicPr>
          <p:cNvPr id="4" name="Graphic 3">
            <a:extLst>
              <a:ext uri="{FF2B5EF4-FFF2-40B4-BE49-F238E27FC236}">
                <a16:creationId xmlns:a16="http://schemas.microsoft.com/office/drawing/2014/main" id="{D0B96A11-E5C6-6A3D-6B86-4578C033D757}"/>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9896395" y="4204616"/>
            <a:ext cx="1841106" cy="1698811"/>
          </a:xfrm>
          <a:prstGeom prst="rect">
            <a:avLst/>
          </a:prstGeom>
        </p:spPr>
      </p:pic>
    </p:spTree>
    <p:extLst>
      <p:ext uri="{BB962C8B-B14F-4D97-AF65-F5344CB8AC3E}">
        <p14:creationId xmlns:p14="http://schemas.microsoft.com/office/powerpoint/2010/main" val="1560833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FDDB7F0-6D94-9C81-EDED-7F3C9449EB2B}"/>
              </a:ext>
            </a:extLst>
          </p:cNvPr>
          <p:cNvSpPr txBox="1">
            <a:spLocks/>
          </p:cNvSpPr>
          <p:nvPr/>
        </p:nvSpPr>
        <p:spPr>
          <a:xfrm>
            <a:off x="838200" y="1154719"/>
            <a:ext cx="10515600" cy="5021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500"/>
              </a:spcBef>
              <a:buNone/>
              <a:defRPr/>
            </a:pPr>
            <a:r>
              <a:rPr kumimoji="0" lang="en-US" sz="2200" b="1" i="0" u="none" strike="noStrike" kern="1200" cap="none" spc="0" normalizeH="0" baseline="0" noProof="0">
                <a:ln>
                  <a:noFill/>
                </a:ln>
                <a:effectLst/>
                <a:uLnTx/>
                <a:uFillTx/>
                <a:latin typeface="Gill Sans MT" panose="020B0502020104020203" pitchFamily="34" charset="0"/>
                <a:ea typeface="+mn-ea"/>
                <a:cs typeface="+mn-cs"/>
              </a:rPr>
              <a:t>To simplify the process of gathering the worker's past earnings information, the 24-month period may be either:</a:t>
            </a:r>
            <a:endParaRPr kumimoji="0" lang="en-US" altLang="en-US" sz="2200" b="0" i="0" u="none" strike="noStrike" kern="1200" cap="none" spc="0" normalizeH="0" baseline="0" noProof="0">
              <a:ln>
                <a:noFill/>
              </a:ln>
              <a:effectLst/>
              <a:uLnTx/>
              <a:uFillTx/>
              <a:latin typeface="Gill Sans MT" panose="020B0502020104020203" pitchFamily="34" charset="0"/>
              <a:ea typeface="+mn-ea"/>
              <a:cs typeface="+mn-cs"/>
            </a:endParaRPr>
          </a:p>
          <a:p>
            <a:pPr marL="228600" marR="0" lvl="0" indent="-228600" algn="l" defTabSz="914400" rtl="0" eaLnBrk="1" fontAlgn="auto" latinLnBrk="0" hangingPunct="1">
              <a:lnSpc>
                <a:spcPct val="100000"/>
              </a:lnSpc>
              <a:spcBef>
                <a:spcPts val="2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effectLst/>
                <a:uLnTx/>
                <a:uFillTx/>
                <a:latin typeface="Gill Sans MT" panose="020B0502020104020203" pitchFamily="34" charset="0"/>
                <a:ea typeface="+mn-ea"/>
                <a:cs typeface="+mn-cs"/>
              </a:rPr>
              <a:t>Extended to include the two full calendar years before the injury, plus the current year up to the date of injury, or</a:t>
            </a:r>
          </a:p>
          <a:p>
            <a:pPr marL="228600" marR="0" lvl="0" indent="-228600" algn="l" defTabSz="914400" rtl="0" eaLnBrk="1" fontAlgn="auto" latinLnBrk="0" hangingPunct="1">
              <a:lnSpc>
                <a:spcPct val="100000"/>
              </a:lnSpc>
              <a:spcBef>
                <a:spcPts val="2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effectLst/>
                <a:uLnTx/>
                <a:uFillTx/>
                <a:latin typeface="Gill Sans MT" panose="020B0502020104020203" pitchFamily="34" charset="0"/>
                <a:ea typeface="+mn-ea"/>
                <a:cs typeface="+mn-cs"/>
              </a:rPr>
              <a:t>Shortened to the full calendar year before the injury, plus the current year up to the date of injury, provided that the worker's employment pattern is accurately reflected.</a:t>
            </a:r>
          </a:p>
          <a:p>
            <a:pPr marL="228600" marR="0" lvl="0" indent="-228600" algn="l" defTabSz="914400" rtl="0" eaLnBrk="1" fontAlgn="auto" latinLnBrk="0" hangingPunct="1">
              <a:lnSpc>
                <a:spcPct val="100000"/>
              </a:lnSpc>
              <a:spcBef>
                <a:spcPts val="25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effectLst/>
                <a:uLnTx/>
                <a:uFillTx/>
                <a:latin typeface="Gill Sans MT" panose="020B0502020104020203" pitchFamily="34" charset="0"/>
                <a:ea typeface="+mn-ea"/>
                <a:cs typeface="+mn-cs"/>
              </a:rPr>
              <a:t>If the WSIB extends/shortens the recalculation period, the WSIB may have regard to the worker's seasonal or cyclical work pattern.</a:t>
            </a:r>
            <a:endParaRPr kumimoji="0" lang="en-US" altLang="en-US" sz="2200" b="0" i="0" u="none" strike="noStrike" kern="1200" cap="none" spc="0" normalizeH="0" baseline="0" noProof="0">
              <a:ln>
                <a:noFill/>
              </a:ln>
              <a:effectLst/>
              <a:uLnTx/>
              <a:uFillTx/>
              <a:latin typeface="Gill Sans MT" panose="020B0502020104020203" pitchFamily="34" charset="0"/>
              <a:ea typeface="+mn-ea"/>
              <a:cs typeface="+mn-cs"/>
            </a:endParaRPr>
          </a:p>
          <a:p>
            <a:pPr marL="228600" marR="0" lvl="0" indent="-228600" algn="l" defTabSz="914400" rtl="0" eaLnBrk="1" fontAlgn="auto" latinLnBrk="0" hangingPunct="1">
              <a:lnSpc>
                <a:spcPct val="100000"/>
              </a:lnSpc>
              <a:spcBef>
                <a:spcPts val="25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a:ln>
                  <a:noFill/>
                </a:ln>
                <a:effectLst/>
                <a:uLnTx/>
                <a:uFillTx/>
                <a:latin typeface="Gill Sans MT" panose="020B0502020104020203" pitchFamily="34" charset="0"/>
                <a:ea typeface="+mn-ea"/>
                <a:cs typeface="+mn-cs"/>
              </a:rPr>
              <a:t>If you are a seasonal worker this will usually result in a decrease in benefits.</a:t>
            </a:r>
          </a:p>
        </p:txBody>
      </p:sp>
      <p:sp>
        <p:nvSpPr>
          <p:cNvPr id="6" name="Title 1">
            <a:extLst>
              <a:ext uri="{FF2B5EF4-FFF2-40B4-BE49-F238E27FC236}">
                <a16:creationId xmlns:a16="http://schemas.microsoft.com/office/drawing/2014/main" id="{9E1C342F-C4C7-37D6-D101-7B6C402688A4}"/>
              </a:ext>
            </a:extLst>
          </p:cNvPr>
          <p:cNvSpPr>
            <a:spLocks noGrp="1"/>
          </p:cNvSpPr>
          <p:nvPr>
            <p:ph type="title"/>
          </p:nvPr>
        </p:nvSpPr>
        <p:spPr>
          <a:xfrm>
            <a:off x="838200" y="338300"/>
            <a:ext cx="10515600" cy="685474"/>
          </a:xfrm>
        </p:spPr>
        <p:txBody>
          <a:bodyPr>
            <a:normAutofit/>
          </a:bodyPr>
          <a:lstStyle/>
          <a:p>
            <a:pPr algn="ctr"/>
            <a:r>
              <a:rPr lang="en-US" altLang="en-US" sz="4000" b="1">
                <a:solidFill>
                  <a:schemeClr val="tx2"/>
                </a:solidFill>
                <a:latin typeface="Gill Sans MT" panose="020B0502020104020203" pitchFamily="34" charset="0"/>
              </a:rPr>
              <a:t>Earnings LOE – Long-Term</a:t>
            </a:r>
            <a:endParaRPr lang="en-CA" sz="4000">
              <a:solidFill>
                <a:schemeClr val="tx2"/>
              </a:solidFill>
              <a:latin typeface="Gill Sans MT" panose="020B0502020104020203" pitchFamily="34" charset="0"/>
            </a:endParaRPr>
          </a:p>
        </p:txBody>
      </p:sp>
      <p:pic>
        <p:nvPicPr>
          <p:cNvPr id="2" name="Graphic 1">
            <a:extLst>
              <a:ext uri="{FF2B5EF4-FFF2-40B4-BE49-F238E27FC236}">
                <a16:creationId xmlns:a16="http://schemas.microsoft.com/office/drawing/2014/main" id="{0B4CC880-F291-41B8-EDC9-DAC1BB222353}"/>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701801" y="170334"/>
            <a:ext cx="899159" cy="853440"/>
          </a:xfrm>
          <a:prstGeom prst="rect">
            <a:avLst/>
          </a:prstGeom>
        </p:spPr>
      </p:pic>
    </p:spTree>
    <p:extLst>
      <p:ext uri="{BB962C8B-B14F-4D97-AF65-F5344CB8AC3E}">
        <p14:creationId xmlns:p14="http://schemas.microsoft.com/office/powerpoint/2010/main" val="3521481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9B78-3402-FE4C-7C3D-C1533BD2646E}"/>
              </a:ext>
            </a:extLst>
          </p:cNvPr>
          <p:cNvSpPr>
            <a:spLocks noGrp="1"/>
          </p:cNvSpPr>
          <p:nvPr>
            <p:ph type="title"/>
          </p:nvPr>
        </p:nvSpPr>
        <p:spPr>
          <a:xfrm>
            <a:off x="843280" y="365125"/>
            <a:ext cx="10515600" cy="934757"/>
          </a:xfrm>
        </p:spPr>
        <p:txBody>
          <a:bodyPr>
            <a:normAutofit/>
          </a:bodyPr>
          <a:lstStyle/>
          <a:p>
            <a:pPr algn="ctr"/>
            <a:r>
              <a:rPr lang="en-US" altLang="en-US" sz="4000" b="1">
                <a:solidFill>
                  <a:schemeClr val="accent1"/>
                </a:solidFill>
                <a:latin typeface="Gill Sans MT" panose="020B0502020104020203" pitchFamily="34" charset="0"/>
              </a:rPr>
              <a:t>Earnings LOE – Long-Term (Example)</a:t>
            </a:r>
            <a:endParaRPr lang="en-CA" sz="4000">
              <a:solidFill>
                <a:schemeClr val="accent1"/>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77820837-CC95-5867-1F13-34CB8B181070}"/>
              </a:ext>
            </a:extLst>
          </p:cNvPr>
          <p:cNvSpPr>
            <a:spLocks noGrp="1"/>
          </p:cNvSpPr>
          <p:nvPr>
            <p:ph idx="1"/>
          </p:nvPr>
        </p:nvSpPr>
        <p:spPr>
          <a:xfrm>
            <a:off x="838200" y="1299882"/>
            <a:ext cx="10515600" cy="4823012"/>
          </a:xfrm>
        </p:spPr>
        <p:txBody>
          <a:bodyPr>
            <a:normAutofit/>
          </a:bodyPr>
          <a:lstStyle/>
          <a:p>
            <a:pPr marL="0" indent="0">
              <a:lnSpc>
                <a:spcPct val="100000"/>
              </a:lnSpc>
              <a:buNone/>
            </a:pPr>
            <a:r>
              <a:rPr lang="en-CA" b="1" dirty="0">
                <a:latin typeface="+mj-lt"/>
              </a:rPr>
              <a:t>Example </a:t>
            </a:r>
            <a:endParaRPr lang="en-CA" b="1" dirty="0">
              <a:latin typeface="Gill Sans MT" panose="020B0502020104020203" pitchFamily="34" charset="0"/>
            </a:endParaRPr>
          </a:p>
          <a:p>
            <a:pPr>
              <a:lnSpc>
                <a:spcPct val="100000"/>
              </a:lnSpc>
            </a:pPr>
            <a:r>
              <a:rPr lang="en-CA" sz="2400" dirty="0">
                <a:latin typeface="Gill Sans MT" panose="020B0502020104020203" pitchFamily="34" charset="0"/>
              </a:rPr>
              <a:t>Worker injured January 1, 2023. Pre-injury </a:t>
            </a:r>
            <a:r>
              <a:rPr lang="en-CA" sz="2400" b="1" dirty="0">
                <a:latin typeface="Gill Sans MT" panose="020B0502020104020203" pitchFamily="34" charset="0"/>
              </a:rPr>
              <a:t>NAE $1985.00 week</a:t>
            </a:r>
          </a:p>
          <a:p>
            <a:pPr>
              <a:lnSpc>
                <a:spcPct val="100000"/>
              </a:lnSpc>
            </a:pPr>
            <a:r>
              <a:rPr lang="en-CA" sz="2400" dirty="0">
                <a:latin typeface="Gill Sans MT" panose="020B0502020104020203" pitchFamily="34" charset="0"/>
              </a:rPr>
              <a:t>WSIB rate maximum LOE $1352 per week (short term rate first 12 weeks) </a:t>
            </a:r>
          </a:p>
          <a:p>
            <a:pPr>
              <a:lnSpc>
                <a:spcPct val="100000"/>
              </a:lnSpc>
            </a:pPr>
            <a:r>
              <a:rPr lang="en-CA" sz="2400" dirty="0">
                <a:latin typeface="Gill Sans MT" panose="020B0502020104020203" pitchFamily="34" charset="0"/>
              </a:rPr>
              <a:t>Severe injury with no return-to-work;  WSIB accepts claim and worker receives full LOE</a:t>
            </a:r>
          </a:p>
          <a:p>
            <a:pPr>
              <a:lnSpc>
                <a:spcPct val="100000"/>
              </a:lnSpc>
            </a:pPr>
            <a:r>
              <a:rPr lang="en-CA" sz="2400" dirty="0">
                <a:latin typeface="Gill Sans MT" panose="020B0502020104020203" pitchFamily="34" charset="0"/>
              </a:rPr>
              <a:t>Worker is paid full LOE of $1352 from January 2</a:t>
            </a:r>
            <a:r>
              <a:rPr lang="en-CA" sz="2400" baseline="30000" dirty="0">
                <a:latin typeface="Gill Sans MT" panose="020B0502020104020203" pitchFamily="34" charset="0"/>
              </a:rPr>
              <a:t>nd</a:t>
            </a:r>
            <a:r>
              <a:rPr lang="en-CA" sz="2400" dirty="0">
                <a:latin typeface="Gill Sans MT" panose="020B0502020104020203" pitchFamily="34" charset="0"/>
              </a:rPr>
              <a:t> to March 26</a:t>
            </a:r>
            <a:r>
              <a:rPr lang="en-CA" sz="2400" baseline="30000" dirty="0">
                <a:latin typeface="Gill Sans MT" panose="020B0502020104020203" pitchFamily="34" charset="0"/>
              </a:rPr>
              <a:t>th</a:t>
            </a:r>
            <a:r>
              <a:rPr lang="en-CA" sz="2400" dirty="0">
                <a:latin typeface="Gill Sans MT" panose="020B0502020104020203" pitchFamily="34" charset="0"/>
              </a:rPr>
              <a:t>. </a:t>
            </a:r>
          </a:p>
          <a:p>
            <a:pPr>
              <a:lnSpc>
                <a:spcPct val="100000"/>
              </a:lnSpc>
            </a:pPr>
            <a:r>
              <a:rPr lang="en-CA" sz="2400" dirty="0">
                <a:latin typeface="Gill Sans MT" panose="020B0502020104020203" pitchFamily="34" charset="0"/>
              </a:rPr>
              <a:t>The WSIB calculates the LTR for the 13</a:t>
            </a:r>
            <a:r>
              <a:rPr lang="en-CA" sz="2400" baseline="30000" dirty="0">
                <a:latin typeface="Gill Sans MT" panose="020B0502020104020203" pitchFamily="34" charset="0"/>
              </a:rPr>
              <a:t>th</a:t>
            </a:r>
            <a:r>
              <a:rPr lang="en-CA" sz="2400" dirty="0">
                <a:latin typeface="Gill Sans MT" panose="020B0502020104020203" pitchFamily="34" charset="0"/>
              </a:rPr>
              <a:t> week. </a:t>
            </a:r>
          </a:p>
          <a:p>
            <a:pPr>
              <a:lnSpc>
                <a:spcPct val="100000"/>
              </a:lnSpc>
            </a:pPr>
            <a:r>
              <a:rPr lang="en-CA" sz="2400" dirty="0">
                <a:latin typeface="Gill Sans MT" panose="020B0502020104020203" pitchFamily="34" charset="0"/>
              </a:rPr>
              <a:t>Calculation period (24 months) </a:t>
            </a:r>
          </a:p>
          <a:p>
            <a:pPr>
              <a:lnSpc>
                <a:spcPct val="100000"/>
              </a:lnSpc>
            </a:pPr>
            <a:r>
              <a:rPr lang="en-CA" sz="2400" dirty="0">
                <a:latin typeface="Gill Sans MT" panose="020B0502020104020203" pitchFamily="34" charset="0"/>
              </a:rPr>
              <a:t>January 1</a:t>
            </a:r>
            <a:r>
              <a:rPr lang="en-CA" sz="2400" baseline="30000" dirty="0">
                <a:latin typeface="Gill Sans MT" panose="020B0502020104020203" pitchFamily="34" charset="0"/>
              </a:rPr>
              <a:t>st</a:t>
            </a:r>
            <a:r>
              <a:rPr lang="en-CA" sz="2400" dirty="0">
                <a:latin typeface="Gill Sans MT" panose="020B0502020104020203" pitchFamily="34" charset="0"/>
              </a:rPr>
              <a:t> 2021 to December 31</a:t>
            </a:r>
            <a:r>
              <a:rPr lang="en-CA" sz="2400" baseline="30000" dirty="0">
                <a:latin typeface="Gill Sans MT" panose="020B0502020104020203" pitchFamily="34" charset="0"/>
              </a:rPr>
              <a:t>st</a:t>
            </a:r>
            <a:r>
              <a:rPr lang="en-CA" sz="2400" dirty="0">
                <a:latin typeface="Gill Sans MT" panose="020B0502020104020203" pitchFamily="34" charset="0"/>
              </a:rPr>
              <a:t> 2022</a:t>
            </a:r>
          </a:p>
        </p:txBody>
      </p:sp>
      <p:pic>
        <p:nvPicPr>
          <p:cNvPr id="4" name="Graphic 3">
            <a:extLst>
              <a:ext uri="{FF2B5EF4-FFF2-40B4-BE49-F238E27FC236}">
                <a16:creationId xmlns:a16="http://schemas.microsoft.com/office/drawing/2014/main" id="{6DB51DD7-0004-576B-C1C0-8C1F46B047E5}"/>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83540" y="308386"/>
            <a:ext cx="899159" cy="853440"/>
          </a:xfrm>
          <a:prstGeom prst="rect">
            <a:avLst/>
          </a:prstGeom>
        </p:spPr>
      </p:pic>
    </p:spTree>
    <p:extLst>
      <p:ext uri="{BB962C8B-B14F-4D97-AF65-F5344CB8AC3E}">
        <p14:creationId xmlns:p14="http://schemas.microsoft.com/office/powerpoint/2010/main" val="1488930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9B78-3402-FE4C-7C3D-C1533BD2646E}"/>
              </a:ext>
            </a:extLst>
          </p:cNvPr>
          <p:cNvSpPr>
            <a:spLocks noGrp="1"/>
          </p:cNvSpPr>
          <p:nvPr>
            <p:ph type="title"/>
          </p:nvPr>
        </p:nvSpPr>
        <p:spPr>
          <a:xfrm>
            <a:off x="349625" y="170330"/>
            <a:ext cx="11447928" cy="878542"/>
          </a:xfrm>
        </p:spPr>
        <p:txBody>
          <a:bodyPr>
            <a:normAutofit fontScale="90000"/>
          </a:bodyPr>
          <a:lstStyle/>
          <a:p>
            <a:pPr algn="ctr"/>
            <a:r>
              <a:rPr lang="en-US" altLang="en-US" sz="4000" b="1">
                <a:solidFill>
                  <a:schemeClr val="accent1"/>
                </a:solidFill>
                <a:latin typeface="Gill Sans MT" panose="020B0502020104020203" pitchFamily="34" charset="0"/>
              </a:rPr>
              <a:t>Earnings LOE – Long-Term (Example) </a:t>
            </a:r>
            <a:r>
              <a:rPr lang="en-US" altLang="en-US" sz="4000" b="1" i="1">
                <a:solidFill>
                  <a:schemeClr val="accent1"/>
                </a:solidFill>
                <a:latin typeface="Gill Sans MT" panose="020B0502020104020203" pitchFamily="34" charset="0"/>
              </a:rPr>
              <a:t>continued</a:t>
            </a:r>
            <a:endParaRPr lang="en-CA" sz="4000" i="1">
              <a:solidFill>
                <a:schemeClr val="accent1"/>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77820837-CC95-5867-1F13-34CB8B181070}"/>
              </a:ext>
            </a:extLst>
          </p:cNvPr>
          <p:cNvSpPr>
            <a:spLocks noGrp="1"/>
          </p:cNvSpPr>
          <p:nvPr>
            <p:ph idx="1"/>
          </p:nvPr>
        </p:nvSpPr>
        <p:spPr>
          <a:xfrm>
            <a:off x="1346948" y="1048872"/>
            <a:ext cx="9453282" cy="5154704"/>
          </a:xfrm>
        </p:spPr>
        <p:txBody>
          <a:bodyPr>
            <a:noAutofit/>
          </a:bodyPr>
          <a:lstStyle/>
          <a:p>
            <a:pPr>
              <a:lnSpc>
                <a:spcPct val="120000"/>
              </a:lnSpc>
              <a:spcBef>
                <a:spcPts val="600"/>
              </a:spcBef>
            </a:pPr>
            <a:r>
              <a:rPr lang="en-CA" sz="1800">
                <a:latin typeface="Gill Sans MT" panose="020B0502020104020203" pitchFamily="34" charset="0"/>
              </a:rPr>
              <a:t>2021 total gross earnings including EI January 1</a:t>
            </a:r>
            <a:r>
              <a:rPr lang="en-CA" sz="1800" baseline="30000">
                <a:latin typeface="Gill Sans MT" panose="020B0502020104020203" pitchFamily="34" charset="0"/>
              </a:rPr>
              <a:t>st</a:t>
            </a:r>
            <a:r>
              <a:rPr lang="en-CA" sz="1800">
                <a:latin typeface="Gill Sans MT" panose="020B0502020104020203" pitchFamily="34" charset="0"/>
              </a:rPr>
              <a:t> to December 31 ($63,200)</a:t>
            </a:r>
          </a:p>
          <a:p>
            <a:pPr>
              <a:lnSpc>
                <a:spcPct val="120000"/>
              </a:lnSpc>
              <a:spcBef>
                <a:spcPts val="600"/>
              </a:spcBef>
            </a:pPr>
            <a:r>
              <a:rPr lang="en-CA" sz="1800">
                <a:latin typeface="Gill Sans MT" panose="020B0502020104020203" pitchFamily="34" charset="0"/>
              </a:rPr>
              <a:t>2022 total gross earnings including EI January 1</a:t>
            </a:r>
            <a:r>
              <a:rPr lang="en-CA" sz="1800" baseline="30000">
                <a:latin typeface="Gill Sans MT" panose="020B0502020104020203" pitchFamily="34" charset="0"/>
              </a:rPr>
              <a:t>st</a:t>
            </a:r>
            <a:r>
              <a:rPr lang="en-CA" sz="1800">
                <a:latin typeface="Gill Sans MT" panose="020B0502020104020203" pitchFamily="34" charset="0"/>
              </a:rPr>
              <a:t> to December 31 ($59,000)</a:t>
            </a:r>
          </a:p>
          <a:p>
            <a:pPr marL="0" indent="0">
              <a:lnSpc>
                <a:spcPct val="120000"/>
              </a:lnSpc>
              <a:spcBef>
                <a:spcPts val="600"/>
              </a:spcBef>
              <a:buNone/>
            </a:pPr>
            <a:r>
              <a:rPr lang="en-CA" sz="1800" b="1">
                <a:latin typeface="+mj-lt"/>
              </a:rPr>
              <a:t>Calculation</a:t>
            </a:r>
          </a:p>
          <a:p>
            <a:pPr marL="0" indent="0">
              <a:lnSpc>
                <a:spcPct val="120000"/>
              </a:lnSpc>
              <a:spcBef>
                <a:spcPts val="600"/>
              </a:spcBef>
              <a:buNone/>
            </a:pPr>
            <a:r>
              <a:rPr lang="en-CA" sz="1800">
                <a:latin typeface="Gill Sans MT" panose="020B0502020104020203" pitchFamily="34" charset="0"/>
              </a:rPr>
              <a:t>Total earnings x 7</a:t>
            </a:r>
            <a:r>
              <a:rPr lang="en-CA" sz="1800" b="0" i="0">
                <a:solidFill>
                  <a:srgbClr val="1F1F1F"/>
                </a:solidFill>
                <a:effectLst/>
                <a:latin typeface="Gill Sans MT" panose="020B0502020104020203" pitchFamily="34" charset="0"/>
              </a:rPr>
              <a:t>÷ by total days (January 1</a:t>
            </a:r>
            <a:r>
              <a:rPr lang="en-CA" sz="1800" b="0" i="0" baseline="30000">
                <a:solidFill>
                  <a:srgbClr val="1F1F1F"/>
                </a:solidFill>
                <a:effectLst/>
                <a:latin typeface="Gill Sans MT" panose="020B0502020104020203" pitchFamily="34" charset="0"/>
              </a:rPr>
              <a:t>st</a:t>
            </a:r>
            <a:r>
              <a:rPr lang="en-CA" sz="1800" b="0" i="0">
                <a:solidFill>
                  <a:srgbClr val="1F1F1F"/>
                </a:solidFill>
                <a:effectLst/>
                <a:latin typeface="Gill Sans MT" panose="020B0502020104020203" pitchFamily="34" charset="0"/>
              </a:rPr>
              <a:t> 2021 to December 31 2022) = Weekly Gross Earnings</a:t>
            </a:r>
          </a:p>
          <a:p>
            <a:pPr marL="0" indent="0">
              <a:lnSpc>
                <a:spcPct val="120000"/>
              </a:lnSpc>
              <a:spcBef>
                <a:spcPts val="600"/>
              </a:spcBef>
              <a:buNone/>
            </a:pPr>
            <a:endParaRPr lang="en-CA" sz="1800" b="0" i="0">
              <a:solidFill>
                <a:srgbClr val="1F1F1F"/>
              </a:solidFill>
              <a:effectLst/>
              <a:latin typeface="Gill Sans MT" panose="020B0502020104020203" pitchFamily="34" charset="0"/>
            </a:endParaRPr>
          </a:p>
          <a:p>
            <a:pPr marL="0" indent="0">
              <a:lnSpc>
                <a:spcPct val="120000"/>
              </a:lnSpc>
              <a:spcBef>
                <a:spcPts val="600"/>
              </a:spcBef>
              <a:buNone/>
            </a:pPr>
            <a:r>
              <a:rPr lang="en-CA" sz="1800" b="0" i="0">
                <a:solidFill>
                  <a:srgbClr val="1F1F1F"/>
                </a:solidFill>
                <a:effectLst/>
                <a:latin typeface="Gill Sans MT" panose="020B0502020104020203" pitchFamily="34" charset="0"/>
              </a:rPr>
              <a:t>                     </a:t>
            </a:r>
            <a:r>
              <a:rPr lang="en-CA" sz="1800" b="0" i="0" u="sng">
                <a:solidFill>
                  <a:srgbClr val="1F1F1F"/>
                </a:solidFill>
                <a:effectLst/>
                <a:latin typeface="Gill Sans MT" panose="020B0502020104020203" pitchFamily="34" charset="0"/>
              </a:rPr>
              <a:t>$122,200</a:t>
            </a:r>
            <a:r>
              <a:rPr lang="en-CA" sz="1800" b="0" i="0">
                <a:solidFill>
                  <a:srgbClr val="1F1F1F"/>
                </a:solidFill>
                <a:effectLst/>
                <a:latin typeface="Gill Sans MT" panose="020B0502020104020203" pitchFamily="34" charset="0"/>
              </a:rPr>
              <a:t> x 7   =  $1171 (Gross Weekly Earnings)</a:t>
            </a:r>
            <a:endParaRPr lang="en-CA" sz="1800" b="0" i="0" u="sng">
              <a:solidFill>
                <a:srgbClr val="1F1F1F"/>
              </a:solidFill>
              <a:effectLst/>
              <a:latin typeface="Gill Sans MT" panose="020B0502020104020203" pitchFamily="34" charset="0"/>
            </a:endParaRPr>
          </a:p>
          <a:p>
            <a:pPr marL="0" indent="0">
              <a:lnSpc>
                <a:spcPct val="120000"/>
              </a:lnSpc>
              <a:spcBef>
                <a:spcPts val="600"/>
              </a:spcBef>
              <a:buNone/>
            </a:pPr>
            <a:r>
              <a:rPr lang="en-CA" sz="1800" b="0" i="0">
                <a:solidFill>
                  <a:srgbClr val="1F1F1F"/>
                </a:solidFill>
                <a:effectLst/>
                <a:latin typeface="Gill Sans MT" panose="020B0502020104020203" pitchFamily="34" charset="0"/>
              </a:rPr>
              <a:t>                        730</a:t>
            </a:r>
            <a:endParaRPr lang="en-CA" sz="1800">
              <a:latin typeface="Gill Sans MT" panose="020B0502020104020203" pitchFamily="34" charset="0"/>
            </a:endParaRPr>
          </a:p>
          <a:p>
            <a:pPr marL="0" indent="0">
              <a:lnSpc>
                <a:spcPct val="120000"/>
              </a:lnSpc>
              <a:spcBef>
                <a:spcPts val="600"/>
              </a:spcBef>
              <a:buNone/>
            </a:pPr>
            <a:endParaRPr lang="en-CA" sz="1800">
              <a:latin typeface="Gill Sans MT" panose="020B0502020104020203" pitchFamily="34" charset="0"/>
            </a:endParaRPr>
          </a:p>
          <a:p>
            <a:pPr>
              <a:lnSpc>
                <a:spcPct val="120000"/>
              </a:lnSpc>
              <a:spcBef>
                <a:spcPts val="600"/>
              </a:spcBef>
            </a:pPr>
            <a:r>
              <a:rPr lang="en-CA" sz="1800">
                <a:latin typeface="Gill Sans MT" panose="020B0502020104020203" pitchFamily="34" charset="0"/>
              </a:rPr>
              <a:t>$1171 = Net average weekly earnings $841.00</a:t>
            </a:r>
          </a:p>
          <a:p>
            <a:pPr>
              <a:lnSpc>
                <a:spcPct val="120000"/>
              </a:lnSpc>
              <a:spcBef>
                <a:spcPts val="600"/>
              </a:spcBef>
            </a:pPr>
            <a:r>
              <a:rPr lang="en-CA" sz="1800">
                <a:latin typeface="Gill Sans MT" panose="020B0502020104020203" pitchFamily="34" charset="0"/>
              </a:rPr>
              <a:t>New WSIB rate $841.00 x 85% = $741 per week beginning in the 13</a:t>
            </a:r>
            <a:r>
              <a:rPr lang="en-CA" sz="1800" baseline="30000">
                <a:latin typeface="Gill Sans MT" panose="020B0502020104020203" pitchFamily="34" charset="0"/>
              </a:rPr>
              <a:t>th</a:t>
            </a:r>
            <a:r>
              <a:rPr lang="en-CA" sz="1800">
                <a:latin typeface="Gill Sans MT" panose="020B0502020104020203" pitchFamily="34" charset="0"/>
              </a:rPr>
              <a:t> week</a:t>
            </a:r>
          </a:p>
          <a:p>
            <a:pPr>
              <a:lnSpc>
                <a:spcPct val="120000"/>
              </a:lnSpc>
              <a:spcBef>
                <a:spcPts val="600"/>
              </a:spcBef>
            </a:pPr>
            <a:r>
              <a:rPr lang="en-CA" sz="1800">
                <a:latin typeface="Gill Sans MT" panose="020B0502020104020203" pitchFamily="34" charset="0"/>
              </a:rPr>
              <a:t>Short term rate was $1260 per week</a:t>
            </a:r>
          </a:p>
          <a:p>
            <a:pPr>
              <a:lnSpc>
                <a:spcPct val="120000"/>
              </a:lnSpc>
              <a:spcBef>
                <a:spcPts val="600"/>
              </a:spcBef>
            </a:pPr>
            <a:r>
              <a:rPr lang="en-CA" sz="1800">
                <a:latin typeface="Gill Sans MT" panose="020B0502020104020203" pitchFamily="34" charset="0"/>
              </a:rPr>
              <a:t>The $741 per week is what all future benefits will be based on (partial LOE)</a:t>
            </a:r>
          </a:p>
        </p:txBody>
      </p:sp>
    </p:spTree>
    <p:extLst>
      <p:ext uri="{BB962C8B-B14F-4D97-AF65-F5344CB8AC3E}">
        <p14:creationId xmlns:p14="http://schemas.microsoft.com/office/powerpoint/2010/main" val="1139675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0A9E-729F-EF1B-E22D-6AE51F3B105B}"/>
              </a:ext>
            </a:extLst>
          </p:cNvPr>
          <p:cNvSpPr>
            <a:spLocks noGrp="1"/>
          </p:cNvSpPr>
          <p:nvPr>
            <p:ph type="title"/>
          </p:nvPr>
        </p:nvSpPr>
        <p:spPr>
          <a:xfrm>
            <a:off x="838200" y="472702"/>
            <a:ext cx="10515600" cy="1051299"/>
          </a:xfrm>
        </p:spPr>
        <p:txBody>
          <a:bodyPr>
            <a:noAutofit/>
          </a:bodyPr>
          <a:lstStyle/>
          <a:p>
            <a:pPr algn="ctr"/>
            <a:r>
              <a:rPr lang="en-CA" sz="4000" b="1">
                <a:solidFill>
                  <a:schemeClr val="accent1"/>
                </a:solidFill>
                <a:latin typeface="Gill Sans MT" panose="020B0502020104020203" pitchFamily="34" charset="0"/>
              </a:rPr>
              <a:t>Example from WSIB File – Long-Term Rate</a:t>
            </a:r>
          </a:p>
        </p:txBody>
      </p:sp>
      <p:pic>
        <p:nvPicPr>
          <p:cNvPr id="5" name="Content Placeholder 4">
            <a:extLst>
              <a:ext uri="{FF2B5EF4-FFF2-40B4-BE49-F238E27FC236}">
                <a16:creationId xmlns:a16="http://schemas.microsoft.com/office/drawing/2014/main" id="{769DC3BA-B2AC-BFE9-4443-3DBEC6782E31}"/>
              </a:ext>
            </a:extLst>
          </p:cNvPr>
          <p:cNvPicPr>
            <a:picLocks noGrp="1" noChangeAspect="1"/>
          </p:cNvPicPr>
          <p:nvPr>
            <p:ph idx="1"/>
          </p:nvPr>
        </p:nvPicPr>
        <p:blipFill>
          <a:blip r:embed="rId2"/>
          <a:srcRect t="8660" r="41645"/>
          <a:stretch/>
        </p:blipFill>
        <p:spPr>
          <a:xfrm>
            <a:off x="636406" y="1757082"/>
            <a:ext cx="5264202" cy="3621742"/>
          </a:xfrm>
        </p:spPr>
      </p:pic>
      <p:pic>
        <p:nvPicPr>
          <p:cNvPr id="7" name="Picture 6">
            <a:extLst>
              <a:ext uri="{FF2B5EF4-FFF2-40B4-BE49-F238E27FC236}">
                <a16:creationId xmlns:a16="http://schemas.microsoft.com/office/drawing/2014/main" id="{7983918F-80BF-66DE-EC4B-2C388D7A4DC3}"/>
              </a:ext>
            </a:extLst>
          </p:cNvPr>
          <p:cNvPicPr>
            <a:picLocks noChangeAspect="1"/>
          </p:cNvPicPr>
          <p:nvPr/>
        </p:nvPicPr>
        <p:blipFill>
          <a:blip r:embed="rId3"/>
          <a:srcRect t="2018" r="28092" b="6642"/>
          <a:stretch/>
        </p:blipFill>
        <p:spPr>
          <a:xfrm>
            <a:off x="5900608" y="1757082"/>
            <a:ext cx="5453192" cy="3621742"/>
          </a:xfrm>
          <a:prstGeom prst="rect">
            <a:avLst/>
          </a:prstGeom>
        </p:spPr>
      </p:pic>
    </p:spTree>
    <p:extLst>
      <p:ext uri="{BB962C8B-B14F-4D97-AF65-F5344CB8AC3E}">
        <p14:creationId xmlns:p14="http://schemas.microsoft.com/office/powerpoint/2010/main" val="3566746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017C689-E05D-28F0-7768-46DD4B6F65C6}"/>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0317126" y="4065384"/>
            <a:ext cx="2073348" cy="2282253"/>
          </a:xfrm>
          <a:prstGeom prst="rect">
            <a:avLst/>
          </a:prstGeom>
        </p:spPr>
      </p:pic>
      <p:sp>
        <p:nvSpPr>
          <p:cNvPr id="2" name="Title 1">
            <a:extLst>
              <a:ext uri="{FF2B5EF4-FFF2-40B4-BE49-F238E27FC236}">
                <a16:creationId xmlns:a16="http://schemas.microsoft.com/office/drawing/2014/main" id="{BD889B78-3402-FE4C-7C3D-C1533BD2646E}"/>
              </a:ext>
            </a:extLst>
          </p:cNvPr>
          <p:cNvSpPr>
            <a:spLocks noGrp="1"/>
          </p:cNvSpPr>
          <p:nvPr>
            <p:ph type="title"/>
          </p:nvPr>
        </p:nvSpPr>
        <p:spPr>
          <a:xfrm>
            <a:off x="838200" y="194795"/>
            <a:ext cx="10515600" cy="943722"/>
          </a:xfrm>
        </p:spPr>
        <p:txBody>
          <a:bodyPr>
            <a:normAutofit/>
          </a:bodyPr>
          <a:lstStyle/>
          <a:p>
            <a:pPr algn="ctr"/>
            <a:r>
              <a:rPr lang="en-CA" sz="5400" b="1">
                <a:solidFill>
                  <a:schemeClr val="tx2"/>
                </a:solidFill>
                <a:latin typeface="Gill Sans MT" panose="020B0502020104020203" pitchFamily="34" charset="0"/>
              </a:rPr>
              <a:t>Partial LOE</a:t>
            </a:r>
          </a:p>
        </p:txBody>
      </p:sp>
      <p:sp>
        <p:nvSpPr>
          <p:cNvPr id="3" name="Content Placeholder 2">
            <a:extLst>
              <a:ext uri="{FF2B5EF4-FFF2-40B4-BE49-F238E27FC236}">
                <a16:creationId xmlns:a16="http://schemas.microsoft.com/office/drawing/2014/main" id="{77820837-CC95-5867-1F13-34CB8B181070}"/>
              </a:ext>
            </a:extLst>
          </p:cNvPr>
          <p:cNvSpPr>
            <a:spLocks noGrp="1"/>
          </p:cNvSpPr>
          <p:nvPr>
            <p:ph idx="1"/>
          </p:nvPr>
        </p:nvSpPr>
        <p:spPr>
          <a:xfrm>
            <a:off x="757517" y="1138517"/>
            <a:ext cx="10676965" cy="4782951"/>
          </a:xfrm>
        </p:spPr>
        <p:txBody>
          <a:bodyPr>
            <a:normAutofit/>
          </a:bodyPr>
          <a:lstStyle/>
          <a:p>
            <a:pPr>
              <a:lnSpc>
                <a:spcPct val="150000"/>
              </a:lnSpc>
            </a:pPr>
            <a:r>
              <a:rPr lang="en-US" sz="2400">
                <a:solidFill>
                  <a:srgbClr val="1F1F1F"/>
                </a:solidFill>
                <a:latin typeface="Gill Sans MT" panose="020B0502020104020203" pitchFamily="34" charset="0"/>
              </a:rPr>
              <a:t>PLOE Benefits = 85% x [pre-injury net average earnings (NAE) - post injury (NAE)</a:t>
            </a:r>
            <a:endParaRPr lang="en-US" sz="2400">
              <a:solidFill>
                <a:srgbClr val="1F1F1F"/>
              </a:solidFill>
              <a:highlight>
                <a:srgbClr val="00FF00"/>
              </a:highlight>
              <a:latin typeface="Gill Sans MT" panose="020B0502020104020203" pitchFamily="34" charset="0"/>
            </a:endParaRPr>
          </a:p>
          <a:p>
            <a:pPr>
              <a:lnSpc>
                <a:spcPct val="150000"/>
              </a:lnSpc>
            </a:pPr>
            <a:r>
              <a:rPr lang="en-US" sz="2400">
                <a:solidFill>
                  <a:srgbClr val="1A1A1A"/>
                </a:solidFill>
                <a:latin typeface="Gill Sans MT" panose="020B0502020104020203" pitchFamily="34" charset="0"/>
              </a:rPr>
              <a:t>I</a:t>
            </a:r>
            <a:r>
              <a:rPr lang="en-US" sz="2400" b="0" i="0">
                <a:solidFill>
                  <a:srgbClr val="1A1A1A"/>
                </a:solidFill>
                <a:effectLst/>
                <a:latin typeface="Gill Sans MT" panose="020B0502020104020203" pitchFamily="34" charset="0"/>
              </a:rPr>
              <a:t>f </a:t>
            </a:r>
            <a:r>
              <a:rPr lang="en-US" sz="2400">
                <a:solidFill>
                  <a:srgbClr val="1A1A1A"/>
                </a:solidFill>
                <a:latin typeface="Gill Sans MT" panose="020B0502020104020203" pitchFamily="34" charset="0"/>
              </a:rPr>
              <a:t>a worker </a:t>
            </a:r>
            <a:r>
              <a:rPr lang="en-US" sz="2400" b="0" i="0">
                <a:solidFill>
                  <a:srgbClr val="1A1A1A"/>
                </a:solidFill>
                <a:effectLst/>
                <a:latin typeface="Gill Sans MT" panose="020B0502020104020203" pitchFamily="34" charset="0"/>
              </a:rPr>
              <a:t>returns to work while they are still suffering a work-related impairment and are paid less than what they earned before injury, the amount of LOE benefits will be 85% of the difference between what they earned before injury and what they are earning after injury. </a:t>
            </a:r>
            <a:endParaRPr lang="en-US" sz="2400">
              <a:solidFill>
                <a:srgbClr val="1A1A1A"/>
              </a:solidFill>
              <a:latin typeface="Gill Sans MT" panose="020B0502020104020203" pitchFamily="34" charset="0"/>
            </a:endParaRPr>
          </a:p>
          <a:p>
            <a:pPr>
              <a:lnSpc>
                <a:spcPct val="150000"/>
              </a:lnSpc>
            </a:pPr>
            <a:r>
              <a:rPr lang="en-US" sz="2400" b="0" i="0">
                <a:solidFill>
                  <a:srgbClr val="1A1A1A"/>
                </a:solidFill>
                <a:effectLst/>
                <a:latin typeface="Gill Sans MT" panose="020B0502020104020203" pitchFamily="34" charset="0"/>
              </a:rPr>
              <a:t>Partial LOE is also paid in situations when a worker is retrained by the WSIB and either is deemed to be employed and or finds a job paying less than pre-accident earnings.</a:t>
            </a:r>
          </a:p>
        </p:txBody>
      </p:sp>
    </p:spTree>
    <p:extLst>
      <p:ext uri="{BB962C8B-B14F-4D97-AF65-F5344CB8AC3E}">
        <p14:creationId xmlns:p14="http://schemas.microsoft.com/office/powerpoint/2010/main" val="2250087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FBB7-D9E7-552A-3AD0-AC2C3070175F}"/>
              </a:ext>
            </a:extLst>
          </p:cNvPr>
          <p:cNvSpPr>
            <a:spLocks noGrp="1"/>
          </p:cNvSpPr>
          <p:nvPr>
            <p:ph type="title"/>
          </p:nvPr>
        </p:nvSpPr>
        <p:spPr>
          <a:xfrm>
            <a:off x="838199" y="190034"/>
            <a:ext cx="10515600" cy="809251"/>
          </a:xfrm>
        </p:spPr>
        <p:txBody>
          <a:bodyPr>
            <a:normAutofit/>
          </a:bodyPr>
          <a:lstStyle/>
          <a:p>
            <a:pPr algn="ctr"/>
            <a:r>
              <a:rPr lang="en-CA" b="1">
                <a:solidFill>
                  <a:schemeClr val="tx2"/>
                </a:solidFill>
                <a:latin typeface="Gill Sans MT" panose="020B0502020104020203" pitchFamily="34" charset="0"/>
              </a:rPr>
              <a:t>What are Deemed Earnings</a:t>
            </a:r>
          </a:p>
        </p:txBody>
      </p:sp>
      <p:sp>
        <p:nvSpPr>
          <p:cNvPr id="3" name="Content Placeholder 2">
            <a:extLst>
              <a:ext uri="{FF2B5EF4-FFF2-40B4-BE49-F238E27FC236}">
                <a16:creationId xmlns:a16="http://schemas.microsoft.com/office/drawing/2014/main" id="{B812DAB4-6430-CF66-C2CC-F6F0A0DFF282}"/>
              </a:ext>
            </a:extLst>
          </p:cNvPr>
          <p:cNvSpPr>
            <a:spLocks noGrp="1"/>
          </p:cNvSpPr>
          <p:nvPr>
            <p:ph idx="1"/>
          </p:nvPr>
        </p:nvSpPr>
        <p:spPr>
          <a:xfrm>
            <a:off x="502022" y="1086830"/>
            <a:ext cx="11187953" cy="4684339"/>
          </a:xfrm>
        </p:spPr>
        <p:txBody>
          <a:bodyPr>
            <a:normAutofit lnSpcReduction="10000"/>
          </a:bodyPr>
          <a:lstStyle/>
          <a:p>
            <a:pPr>
              <a:lnSpc>
                <a:spcPct val="150000"/>
              </a:lnSpc>
            </a:pPr>
            <a:r>
              <a:rPr lang="en-US" sz="2400" b="0" i="0">
                <a:solidFill>
                  <a:srgbClr val="1F1F1F"/>
                </a:solidFill>
                <a:effectLst/>
                <a:latin typeface="Gill Sans MT" panose="020B0502020104020203" pitchFamily="34" charset="0"/>
              </a:rPr>
              <a:t>If a worker is unable to perform their pre-injury job and goes through Work Transition Services, they will be re-trained into a “Suitable Occupation.”</a:t>
            </a:r>
          </a:p>
          <a:p>
            <a:pPr>
              <a:lnSpc>
                <a:spcPct val="150000"/>
              </a:lnSpc>
            </a:pPr>
            <a:r>
              <a:rPr lang="en-US" sz="2400" b="0" i="0">
                <a:solidFill>
                  <a:srgbClr val="1F1F1F"/>
                </a:solidFill>
                <a:effectLst/>
                <a:latin typeface="Gill Sans MT" panose="020B0502020104020203" pitchFamily="34" charset="0"/>
              </a:rPr>
              <a:t>With the WSIB practice of </a:t>
            </a:r>
            <a:r>
              <a:rPr lang="en-US" sz="2400">
                <a:solidFill>
                  <a:srgbClr val="1F1F1F"/>
                </a:solidFill>
                <a:latin typeface="Gill Sans MT" panose="020B0502020104020203" pitchFamily="34" charset="0"/>
              </a:rPr>
              <a:t>“deeming” </a:t>
            </a:r>
            <a:r>
              <a:rPr lang="en-US" sz="2400" b="0" i="0">
                <a:solidFill>
                  <a:srgbClr val="1F1F1F"/>
                </a:solidFill>
                <a:effectLst/>
                <a:latin typeface="Gill Sans MT" panose="020B0502020104020203" pitchFamily="34" charset="0"/>
              </a:rPr>
              <a:t>(also called </a:t>
            </a:r>
            <a:r>
              <a:rPr lang="en-US" sz="2400">
                <a:solidFill>
                  <a:srgbClr val="1F1F1F"/>
                </a:solidFill>
                <a:latin typeface="Gill Sans MT" panose="020B0502020104020203" pitchFamily="34" charset="0"/>
              </a:rPr>
              <a:t>D</a:t>
            </a:r>
            <a:r>
              <a:rPr lang="en-US" sz="2400" b="0" i="0">
                <a:solidFill>
                  <a:srgbClr val="1F1F1F"/>
                </a:solidFill>
                <a:effectLst/>
                <a:latin typeface="Gill Sans MT" panose="020B0502020104020203" pitchFamily="34" charset="0"/>
              </a:rPr>
              <a:t>e</a:t>
            </a:r>
            <a:r>
              <a:rPr lang="en-US" sz="2400">
                <a:solidFill>
                  <a:srgbClr val="1F1F1F"/>
                </a:solidFill>
                <a:latin typeface="Gill Sans MT" panose="020B0502020104020203" pitchFamily="34" charset="0"/>
              </a:rPr>
              <a:t>te</a:t>
            </a:r>
            <a:r>
              <a:rPr lang="en-US" sz="2400" b="0" i="0">
                <a:solidFill>
                  <a:srgbClr val="1F1F1F"/>
                </a:solidFill>
                <a:effectLst/>
                <a:latin typeface="Gill Sans MT" panose="020B0502020104020203" pitchFamily="34" charset="0"/>
              </a:rPr>
              <a:t>rmining), the WSIB decides </a:t>
            </a:r>
            <a:r>
              <a:rPr lang="en-US" sz="2400">
                <a:solidFill>
                  <a:srgbClr val="1F1F1F"/>
                </a:solidFill>
                <a:latin typeface="Gill Sans MT" panose="020B0502020104020203" pitchFamily="34" charset="0"/>
              </a:rPr>
              <a:t>you can earn</a:t>
            </a:r>
            <a:r>
              <a:rPr lang="en-US" sz="2400" b="0" i="0">
                <a:solidFill>
                  <a:srgbClr val="1F1F1F"/>
                </a:solidFill>
                <a:effectLst/>
                <a:latin typeface="Gill Sans MT" panose="020B0502020104020203" pitchFamily="34" charset="0"/>
              </a:rPr>
              <a:t> the wages of the “Suitable Occupation”, whether you are employed or not. </a:t>
            </a:r>
          </a:p>
          <a:p>
            <a:pPr algn="l">
              <a:lnSpc>
                <a:spcPct val="150000"/>
              </a:lnSpc>
              <a:buFont typeface="Arial" panose="020B0604020202020204" pitchFamily="34" charset="0"/>
              <a:buChar char="•"/>
            </a:pPr>
            <a:r>
              <a:rPr lang="en-US" sz="2400" b="0" i="0">
                <a:solidFill>
                  <a:srgbClr val="333333"/>
                </a:solidFill>
                <a:effectLst/>
                <a:latin typeface="Gill Sans MT" panose="020B0502020104020203" pitchFamily="34" charset="0"/>
              </a:rPr>
              <a:t>If a worker is retrained in the Suitable Occupation but unable to find a job, the WSIB will determine/pretend </a:t>
            </a:r>
            <a:r>
              <a:rPr lang="en-US" sz="2400">
                <a:solidFill>
                  <a:srgbClr val="333333"/>
                </a:solidFill>
                <a:latin typeface="Gill Sans MT" panose="020B0502020104020203" pitchFamily="34" charset="0"/>
              </a:rPr>
              <a:t>they </a:t>
            </a:r>
            <a:r>
              <a:rPr lang="en-US" sz="2400" b="0" i="0">
                <a:solidFill>
                  <a:srgbClr val="333333"/>
                </a:solidFill>
                <a:effectLst/>
                <a:latin typeface="Gill Sans MT" panose="020B0502020104020203" pitchFamily="34" charset="0"/>
              </a:rPr>
              <a:t>have a job. </a:t>
            </a:r>
          </a:p>
          <a:p>
            <a:pPr algn="l">
              <a:lnSpc>
                <a:spcPct val="150000"/>
              </a:lnSpc>
              <a:buFont typeface="Arial" panose="020B0604020202020204" pitchFamily="34" charset="0"/>
              <a:buChar char="•"/>
            </a:pPr>
            <a:r>
              <a:rPr lang="en-US" sz="2400" b="0" i="0">
                <a:solidFill>
                  <a:srgbClr val="333333"/>
                </a:solidFill>
                <a:effectLst/>
                <a:latin typeface="Gill Sans MT" panose="020B0502020104020203" pitchFamily="34" charset="0"/>
              </a:rPr>
              <a:t>The Board can then reduce or eliminate your benefits by ‘deeming’ you to be receiving the wages from a job that you do not have and have no real hope of getting.</a:t>
            </a:r>
          </a:p>
        </p:txBody>
      </p:sp>
    </p:spTree>
    <p:extLst>
      <p:ext uri="{BB962C8B-B14F-4D97-AF65-F5344CB8AC3E}">
        <p14:creationId xmlns:p14="http://schemas.microsoft.com/office/powerpoint/2010/main" val="545299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4EBD-A124-249F-F54F-122F69F9A216}"/>
              </a:ext>
            </a:extLst>
          </p:cNvPr>
          <p:cNvSpPr>
            <a:spLocks noGrp="1"/>
          </p:cNvSpPr>
          <p:nvPr>
            <p:ph type="title"/>
          </p:nvPr>
        </p:nvSpPr>
        <p:spPr>
          <a:xfrm>
            <a:off x="838200" y="222904"/>
            <a:ext cx="10515600" cy="916828"/>
          </a:xfrm>
        </p:spPr>
        <p:txBody>
          <a:bodyPr>
            <a:normAutofit/>
          </a:bodyPr>
          <a:lstStyle/>
          <a:p>
            <a:pPr algn="ctr"/>
            <a:r>
              <a:rPr lang="en-CA" b="1">
                <a:solidFill>
                  <a:schemeClr val="tx2"/>
                </a:solidFill>
                <a:latin typeface="Gill Sans MT" panose="020B0502020104020203" pitchFamily="34" charset="0"/>
              </a:rPr>
              <a:t>Example Deeming &amp; Partial LOE</a:t>
            </a:r>
          </a:p>
        </p:txBody>
      </p:sp>
      <p:sp>
        <p:nvSpPr>
          <p:cNvPr id="3" name="Content Placeholder 2">
            <a:extLst>
              <a:ext uri="{FF2B5EF4-FFF2-40B4-BE49-F238E27FC236}">
                <a16:creationId xmlns:a16="http://schemas.microsoft.com/office/drawing/2014/main" id="{4537D953-0C12-8041-ECE8-EB37FD6CD5E1}"/>
              </a:ext>
            </a:extLst>
          </p:cNvPr>
          <p:cNvSpPr>
            <a:spLocks noGrp="1"/>
          </p:cNvSpPr>
          <p:nvPr>
            <p:ph idx="1"/>
          </p:nvPr>
        </p:nvSpPr>
        <p:spPr>
          <a:xfrm>
            <a:off x="574040" y="1273502"/>
            <a:ext cx="11043920" cy="4849392"/>
          </a:xfrm>
        </p:spPr>
        <p:txBody>
          <a:bodyPr>
            <a:normAutofit fontScale="85000" lnSpcReduction="20000"/>
          </a:bodyPr>
          <a:lstStyle/>
          <a:p>
            <a:pPr marL="0" indent="0" algn="ctr">
              <a:lnSpc>
                <a:spcPct val="110000"/>
              </a:lnSpc>
              <a:buNone/>
            </a:pPr>
            <a:r>
              <a:rPr lang="en-CA" sz="3500" b="1">
                <a:latin typeface="Gill Sans MT" panose="020B0502020104020203" pitchFamily="34" charset="0"/>
              </a:rPr>
              <a:t>Formula  (Full LOE – actual or determined wages (with or without retraining) = partial LOE</a:t>
            </a:r>
          </a:p>
          <a:p>
            <a:pPr marL="0" indent="0">
              <a:lnSpc>
                <a:spcPct val="110000"/>
              </a:lnSpc>
              <a:buNone/>
            </a:pPr>
            <a:endParaRPr lang="en-CA" sz="2200">
              <a:latin typeface="Gill Sans MT" panose="020B0502020104020203" pitchFamily="34" charset="0"/>
            </a:endParaRPr>
          </a:p>
          <a:p>
            <a:pPr>
              <a:lnSpc>
                <a:spcPct val="110000"/>
              </a:lnSpc>
            </a:pPr>
            <a:r>
              <a:rPr lang="en-CA" sz="3000">
                <a:latin typeface="Gill Sans MT" panose="020B0502020104020203" pitchFamily="34" charset="0"/>
              </a:rPr>
              <a:t>$1260/Full LOE = pre-injury Net Average Earnings</a:t>
            </a:r>
          </a:p>
          <a:p>
            <a:pPr>
              <a:lnSpc>
                <a:spcPct val="110000"/>
              </a:lnSpc>
            </a:pPr>
            <a:r>
              <a:rPr lang="en-CA" sz="3000">
                <a:latin typeface="Gill Sans MT" panose="020B0502020104020203" pitchFamily="34" charset="0"/>
              </a:rPr>
              <a:t>$800 (Gross Earnings) determined earnings from $20/hr in customer service.</a:t>
            </a:r>
          </a:p>
          <a:p>
            <a:pPr>
              <a:lnSpc>
                <a:spcPct val="110000"/>
              </a:lnSpc>
            </a:pPr>
            <a:r>
              <a:rPr lang="en-CA" sz="3000">
                <a:latin typeface="Gill Sans MT" panose="020B0502020104020203" pitchFamily="34" charset="0"/>
              </a:rPr>
              <a:t>$800 (NAE- after taxes, EI, CPP deductions) = $591 Net</a:t>
            </a:r>
          </a:p>
          <a:p>
            <a:pPr>
              <a:lnSpc>
                <a:spcPct val="110000"/>
              </a:lnSpc>
            </a:pPr>
            <a:r>
              <a:rPr lang="en-CA" sz="3000">
                <a:latin typeface="Gill Sans MT" panose="020B0502020104020203" pitchFamily="34" charset="0"/>
              </a:rPr>
              <a:t>85% x ($1260-$591) = 85% x $669 = Weekly PLOE rate of $568.65</a:t>
            </a:r>
          </a:p>
          <a:p>
            <a:pPr>
              <a:lnSpc>
                <a:spcPct val="110000"/>
              </a:lnSpc>
            </a:pPr>
            <a:r>
              <a:rPr lang="en-CA" sz="3000">
                <a:latin typeface="Gill Sans MT" panose="020B0502020104020203" pitchFamily="34" charset="0"/>
              </a:rPr>
              <a:t>Monthly from WSIB $2462.25</a:t>
            </a:r>
          </a:p>
          <a:p>
            <a:pPr>
              <a:lnSpc>
                <a:spcPct val="110000"/>
              </a:lnSpc>
            </a:pPr>
            <a:r>
              <a:rPr lang="en-CA" sz="3000">
                <a:latin typeface="Gill Sans MT" panose="020B0502020104020203" pitchFamily="34" charset="0"/>
              </a:rPr>
              <a:t>Yearly $29,547</a:t>
            </a:r>
          </a:p>
          <a:p>
            <a:pPr>
              <a:lnSpc>
                <a:spcPct val="110000"/>
              </a:lnSpc>
            </a:pPr>
            <a:r>
              <a:rPr lang="en-CA" sz="3000">
                <a:latin typeface="Gill Sans MT" panose="020B0502020104020203" pitchFamily="34" charset="0"/>
              </a:rPr>
              <a:t>Potentially up until 65</a:t>
            </a:r>
          </a:p>
        </p:txBody>
      </p:sp>
    </p:spTree>
    <p:extLst>
      <p:ext uri="{BB962C8B-B14F-4D97-AF65-F5344CB8AC3E}">
        <p14:creationId xmlns:p14="http://schemas.microsoft.com/office/powerpoint/2010/main" val="419920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9B78-3402-FE4C-7C3D-C1533BD2646E}"/>
              </a:ext>
            </a:extLst>
          </p:cNvPr>
          <p:cNvSpPr>
            <a:spLocks noGrp="1"/>
          </p:cNvSpPr>
          <p:nvPr>
            <p:ph type="title"/>
          </p:nvPr>
        </p:nvSpPr>
        <p:spPr>
          <a:xfrm>
            <a:off x="838200" y="221690"/>
            <a:ext cx="10515600" cy="925793"/>
          </a:xfrm>
        </p:spPr>
        <p:txBody>
          <a:bodyPr>
            <a:normAutofit/>
          </a:bodyPr>
          <a:lstStyle/>
          <a:p>
            <a:pPr algn="ctr"/>
            <a:r>
              <a:rPr lang="en-CA" b="1">
                <a:solidFill>
                  <a:schemeClr val="tx2"/>
                </a:solidFill>
                <a:latin typeface="Gill Sans MT" panose="020B0502020104020203" pitchFamily="34" charset="0"/>
              </a:rPr>
              <a:t>How Long LOE Paid</a:t>
            </a:r>
          </a:p>
        </p:txBody>
      </p:sp>
      <p:sp>
        <p:nvSpPr>
          <p:cNvPr id="3" name="Content Placeholder 2">
            <a:extLst>
              <a:ext uri="{FF2B5EF4-FFF2-40B4-BE49-F238E27FC236}">
                <a16:creationId xmlns:a16="http://schemas.microsoft.com/office/drawing/2014/main" id="{77820837-CC95-5867-1F13-34CB8B181070}"/>
              </a:ext>
            </a:extLst>
          </p:cNvPr>
          <p:cNvSpPr>
            <a:spLocks noGrp="1"/>
          </p:cNvSpPr>
          <p:nvPr>
            <p:ph idx="1"/>
          </p:nvPr>
        </p:nvSpPr>
        <p:spPr>
          <a:xfrm>
            <a:off x="1001806" y="1210235"/>
            <a:ext cx="10188388" cy="4437529"/>
          </a:xfrm>
        </p:spPr>
        <p:txBody>
          <a:bodyPr>
            <a:normAutofit/>
          </a:bodyPr>
          <a:lstStyle/>
          <a:p>
            <a:pPr marL="0" indent="0">
              <a:lnSpc>
                <a:spcPct val="100000"/>
              </a:lnSpc>
              <a:spcBef>
                <a:spcPts val="1500"/>
              </a:spcBef>
              <a:buNone/>
            </a:pPr>
            <a:r>
              <a:rPr lang="en-US" b="1" i="0">
                <a:solidFill>
                  <a:srgbClr val="1A1A1A"/>
                </a:solidFill>
                <a:effectLst/>
                <a:latin typeface="Gill Sans MT" panose="020B0502020104020203" pitchFamily="34" charset="0"/>
              </a:rPr>
              <a:t>LOE benefits are paid until the earliest of</a:t>
            </a:r>
            <a:r>
              <a:rPr lang="en-US" b="1">
                <a:solidFill>
                  <a:srgbClr val="1A1A1A"/>
                </a:solidFill>
                <a:latin typeface="Gill Sans MT" panose="020B0502020104020203" pitchFamily="34" charset="0"/>
              </a:rPr>
              <a:t>:</a:t>
            </a:r>
            <a:endParaRPr lang="en-US" b="1" i="0">
              <a:solidFill>
                <a:srgbClr val="1A1A1A"/>
              </a:solidFill>
              <a:effectLst/>
              <a:latin typeface="Gill Sans MT" panose="020B0502020104020203" pitchFamily="34" charset="0"/>
            </a:endParaRPr>
          </a:p>
          <a:p>
            <a:pPr marL="971550" lvl="1" indent="-514350">
              <a:lnSpc>
                <a:spcPct val="100000"/>
              </a:lnSpc>
              <a:spcBef>
                <a:spcPts val="1500"/>
              </a:spcBef>
              <a:buFont typeface="+mj-lt"/>
              <a:buAutoNum type="arabicPeriod"/>
            </a:pPr>
            <a:r>
              <a:rPr lang="en-US" sz="2800" i="0">
                <a:solidFill>
                  <a:srgbClr val="1A1A1A"/>
                </a:solidFill>
                <a:effectLst/>
                <a:latin typeface="Gill Sans MT" panose="020B0502020104020203" pitchFamily="34" charset="0"/>
              </a:rPr>
              <a:t>The day on which the worker’s loss of earnings ceases </a:t>
            </a:r>
          </a:p>
          <a:p>
            <a:pPr marL="971550" lvl="1" indent="-514350">
              <a:lnSpc>
                <a:spcPct val="100000"/>
              </a:lnSpc>
              <a:spcBef>
                <a:spcPts val="1500"/>
              </a:spcBef>
              <a:buFont typeface="+mj-lt"/>
              <a:buAutoNum type="arabicPeriod"/>
            </a:pPr>
            <a:r>
              <a:rPr lang="en-US" sz="2800">
                <a:solidFill>
                  <a:srgbClr val="1A1A1A"/>
                </a:solidFill>
                <a:latin typeface="Gill Sans MT" panose="020B0502020104020203" pitchFamily="34" charset="0"/>
              </a:rPr>
              <a:t>The day on which the worker reaches 65 years of age</a:t>
            </a:r>
          </a:p>
          <a:p>
            <a:pPr marL="971550" lvl="1" indent="-514350">
              <a:lnSpc>
                <a:spcPct val="100000"/>
              </a:lnSpc>
              <a:spcBef>
                <a:spcPts val="1500"/>
              </a:spcBef>
              <a:buFont typeface="+mj-lt"/>
              <a:buAutoNum type="arabicPeriod"/>
            </a:pPr>
            <a:r>
              <a:rPr lang="en-US" sz="2800" i="0">
                <a:solidFill>
                  <a:srgbClr val="1A1A1A"/>
                </a:solidFill>
                <a:effectLst/>
                <a:latin typeface="Gill Sans MT" panose="020B0502020104020203" pitchFamily="34" charset="0"/>
              </a:rPr>
              <a:t>Two years after the date of injury if the worker was 63 years of age or older on the date of injury, or </a:t>
            </a:r>
          </a:p>
          <a:p>
            <a:pPr marL="971550" lvl="1" indent="-514350">
              <a:lnSpc>
                <a:spcPct val="100000"/>
              </a:lnSpc>
              <a:spcBef>
                <a:spcPts val="1500"/>
              </a:spcBef>
              <a:buFont typeface="+mj-lt"/>
              <a:buAutoNum type="arabicPeriod"/>
            </a:pPr>
            <a:r>
              <a:rPr lang="en-US" sz="2800" i="0">
                <a:solidFill>
                  <a:srgbClr val="1A1A1A"/>
                </a:solidFill>
                <a:effectLst/>
                <a:latin typeface="Gill Sans MT" panose="020B0502020104020203" pitchFamily="34" charset="0"/>
              </a:rPr>
              <a:t>The day on which the worker is no longer impaired as a result of the injury. </a:t>
            </a:r>
          </a:p>
        </p:txBody>
      </p:sp>
    </p:spTree>
    <p:extLst>
      <p:ext uri="{BB962C8B-B14F-4D97-AF65-F5344CB8AC3E}">
        <p14:creationId xmlns:p14="http://schemas.microsoft.com/office/powerpoint/2010/main" val="1101618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467BB-4C0A-1CD1-A90C-B2A9671EFA84}"/>
              </a:ext>
            </a:extLst>
          </p:cNvPr>
          <p:cNvSpPr>
            <a:spLocks noGrp="1"/>
          </p:cNvSpPr>
          <p:nvPr>
            <p:ph type="title"/>
          </p:nvPr>
        </p:nvSpPr>
        <p:spPr>
          <a:xfrm>
            <a:off x="838200" y="365125"/>
            <a:ext cx="10515600" cy="800287"/>
          </a:xfrm>
        </p:spPr>
        <p:txBody>
          <a:bodyPr>
            <a:normAutofit/>
          </a:bodyPr>
          <a:lstStyle/>
          <a:p>
            <a:pPr algn="ctr"/>
            <a:r>
              <a:rPr lang="en-US" sz="4000" b="1">
                <a:solidFill>
                  <a:schemeClr val="tx2"/>
                </a:solidFill>
                <a:latin typeface="Gill Sans MT" panose="020B0502020104020203" pitchFamily="34" charset="0"/>
              </a:rPr>
              <a:t>Older Workers and LOE Benefits</a:t>
            </a:r>
            <a:endParaRPr lang="en-CA" sz="4000" b="1">
              <a:solidFill>
                <a:schemeClr val="tx2"/>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67D38A09-2A2F-6B34-0EDF-0A8136ED0C66}"/>
              </a:ext>
            </a:extLst>
          </p:cNvPr>
          <p:cNvSpPr>
            <a:spLocks noGrp="1"/>
          </p:cNvSpPr>
          <p:nvPr>
            <p:ph idx="1"/>
          </p:nvPr>
        </p:nvSpPr>
        <p:spPr>
          <a:xfrm>
            <a:off x="838200" y="1327290"/>
            <a:ext cx="10515600" cy="4203420"/>
          </a:xfrm>
        </p:spPr>
        <p:txBody>
          <a:bodyPr>
            <a:normAutofit/>
          </a:bodyPr>
          <a:lstStyle/>
          <a:p>
            <a:pPr>
              <a:lnSpc>
                <a:spcPct val="100000"/>
              </a:lnSpc>
              <a:spcBef>
                <a:spcPts val="2500"/>
              </a:spcBef>
            </a:pPr>
            <a:r>
              <a:rPr lang="en-CA" sz="2400" kern="100">
                <a:effectLst/>
                <a:latin typeface="Gill Sans MT" panose="020B0502020104020203" pitchFamily="34" charset="0"/>
                <a:ea typeface="Aptos" panose="020B0004020202020204" pitchFamily="34" charset="0"/>
                <a:cs typeface="Arial" panose="020B0604020202020204" pitchFamily="34" charset="0"/>
              </a:rPr>
              <a:t>The current law only permits workers to access WSIB LOE benefits until they turn 65 or for a maximum of two years if they get injured at 63 or older. </a:t>
            </a:r>
            <a:endParaRPr lang="en-CA" sz="2400" kern="100">
              <a:latin typeface="Gill Sans MT" panose="020B0502020104020203" pitchFamily="34" charset="0"/>
              <a:ea typeface="Aptos" panose="020B0004020202020204" pitchFamily="34" charset="0"/>
              <a:cs typeface="Arial" panose="020B0604020202020204" pitchFamily="34" charset="0"/>
            </a:endParaRPr>
          </a:p>
          <a:p>
            <a:pPr>
              <a:lnSpc>
                <a:spcPct val="100000"/>
              </a:lnSpc>
              <a:spcBef>
                <a:spcPts val="2500"/>
              </a:spcBef>
            </a:pPr>
            <a:r>
              <a:rPr lang="en-CA" sz="2400" kern="100">
                <a:latin typeface="Gill Sans MT" panose="020B0502020104020203" pitchFamily="34" charset="0"/>
                <a:ea typeface="Aptos" panose="020B0004020202020204" pitchFamily="34" charset="0"/>
                <a:cs typeface="Arial" panose="020B0604020202020204" pitchFamily="34" charset="0"/>
              </a:rPr>
              <a:t>Older workers over 65 who get injured still receive health care and if they sustain a permanent impairment are entitled to a NEL award.</a:t>
            </a:r>
          </a:p>
          <a:p>
            <a:pPr>
              <a:lnSpc>
                <a:spcPct val="100000"/>
              </a:lnSpc>
              <a:spcBef>
                <a:spcPts val="2500"/>
              </a:spcBef>
            </a:pPr>
            <a:r>
              <a:rPr lang="en-CA" sz="2400" kern="100">
                <a:effectLst/>
                <a:latin typeface="Gill Sans MT" panose="020B0502020104020203" pitchFamily="34" charset="0"/>
                <a:ea typeface="Aptos" panose="020B0004020202020204" pitchFamily="34" charset="0"/>
                <a:cs typeface="Arial" panose="020B0604020202020204" pitchFamily="34" charset="0"/>
              </a:rPr>
              <a:t>As more Canadians remain in the workforce beyond 63, the law is not keeping with the times and the trend of older worker injuries. </a:t>
            </a:r>
            <a:endParaRPr lang="en-CA" sz="2400" kern="100">
              <a:latin typeface="Gill Sans MT" panose="020B0502020104020203" pitchFamily="34" charset="0"/>
              <a:ea typeface="Aptos" panose="020B0004020202020204" pitchFamily="34" charset="0"/>
              <a:cs typeface="Arial" panose="020B0604020202020204" pitchFamily="34" charset="0"/>
            </a:endParaRPr>
          </a:p>
          <a:p>
            <a:pPr>
              <a:lnSpc>
                <a:spcPct val="100000"/>
              </a:lnSpc>
              <a:spcBef>
                <a:spcPts val="2500"/>
              </a:spcBef>
            </a:pPr>
            <a:r>
              <a:rPr lang="en-CA" sz="2400" kern="100">
                <a:effectLst/>
                <a:latin typeface="Gill Sans MT" panose="020B0502020104020203" pitchFamily="34" charset="0"/>
                <a:ea typeface="Aptos" panose="020B0004020202020204" pitchFamily="34" charset="0"/>
                <a:cs typeface="Arial" panose="020B0604020202020204" pitchFamily="34" charset="0"/>
              </a:rPr>
              <a:t>From 2012 to 2023, the number of WSIB lost time claims for workers aged 60 to 64 increased by 73 per cent — and for workers 65 or older by 164 per cent.</a:t>
            </a:r>
          </a:p>
        </p:txBody>
      </p:sp>
    </p:spTree>
    <p:extLst>
      <p:ext uri="{BB962C8B-B14F-4D97-AF65-F5344CB8AC3E}">
        <p14:creationId xmlns:p14="http://schemas.microsoft.com/office/powerpoint/2010/main" val="166743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09F2-E04F-08D4-A649-4DEA39F72D35}"/>
              </a:ext>
            </a:extLst>
          </p:cNvPr>
          <p:cNvSpPr>
            <a:spLocks noGrp="1"/>
          </p:cNvSpPr>
          <p:nvPr>
            <p:ph type="title"/>
          </p:nvPr>
        </p:nvSpPr>
        <p:spPr>
          <a:xfrm>
            <a:off x="413494" y="305402"/>
            <a:ext cx="10843334" cy="991864"/>
          </a:xfrm>
        </p:spPr>
        <p:txBody>
          <a:bodyPr anchor="b">
            <a:normAutofit/>
          </a:bodyPr>
          <a:lstStyle/>
          <a:p>
            <a:pPr algn="ctr"/>
            <a:r>
              <a:rPr lang="en-CA" b="1" i="0">
                <a:solidFill>
                  <a:schemeClr val="tx2">
                    <a:lumMod val="90000"/>
                    <a:lumOff val="10000"/>
                  </a:schemeClr>
                </a:solidFill>
                <a:effectLst/>
                <a:latin typeface="Gill Sans MT" panose="020B0502020104020203" pitchFamily="34" charset="0"/>
              </a:rPr>
              <a:t>Brief History of Workers’ Compensation</a:t>
            </a:r>
            <a:endParaRPr lang="en-CA" sz="4800" b="1">
              <a:solidFill>
                <a:schemeClr val="tx2"/>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A9E48C3F-378B-DECD-1BD9-C24FF1C45CB3}"/>
              </a:ext>
            </a:extLst>
          </p:cNvPr>
          <p:cNvSpPr>
            <a:spLocks noGrp="1"/>
          </p:cNvSpPr>
          <p:nvPr>
            <p:ph idx="1"/>
          </p:nvPr>
        </p:nvSpPr>
        <p:spPr>
          <a:xfrm>
            <a:off x="1180948" y="1449064"/>
            <a:ext cx="9308426" cy="3992512"/>
          </a:xfrm>
        </p:spPr>
        <p:txBody>
          <a:bodyPr anchor="ctr">
            <a:normAutofit/>
          </a:bodyPr>
          <a:lstStyle/>
          <a:p>
            <a:pPr marL="0" indent="0">
              <a:buNone/>
            </a:pPr>
            <a:r>
              <a:rPr lang="en-US" sz="2400">
                <a:latin typeface="Gill Sans MT" panose="020B0502020104020203" pitchFamily="34" charset="0"/>
              </a:rPr>
              <a:t>Before workers’ compensation legislation, if you were injured at work, you would have to sue your employer. </a:t>
            </a:r>
          </a:p>
          <a:p>
            <a:endParaRPr lang="en-US" sz="2400">
              <a:latin typeface="Gill Sans MT" panose="020B0502020104020203" pitchFamily="34" charset="0"/>
            </a:endParaRPr>
          </a:p>
          <a:p>
            <a:pPr marL="0" indent="0">
              <a:buNone/>
            </a:pPr>
            <a:r>
              <a:rPr lang="en-US" sz="2400" b="1" i="0" u="sng">
                <a:effectLst/>
                <a:latin typeface="+mj-lt"/>
              </a:rPr>
              <a:t>Historic Compromise</a:t>
            </a:r>
            <a:r>
              <a:rPr lang="en-US" sz="2400" b="1" i="0">
                <a:effectLst/>
                <a:latin typeface="+mj-lt"/>
              </a:rPr>
              <a:t>: </a:t>
            </a:r>
            <a:endParaRPr lang="en-US" sz="2400" b="1">
              <a:latin typeface="+mj-lt"/>
            </a:endParaRPr>
          </a:p>
          <a:p>
            <a:pPr marL="0" indent="0">
              <a:buNone/>
            </a:pPr>
            <a:r>
              <a:rPr lang="en-US" sz="2400">
                <a:latin typeface="Gill Sans MT" panose="020B0502020104020203" pitchFamily="34" charset="0"/>
              </a:rPr>
              <a:t>E</a:t>
            </a:r>
            <a:r>
              <a:rPr lang="en-US" sz="2400" b="0" i="0">
                <a:effectLst/>
                <a:latin typeface="Gill Sans MT" panose="020B0502020104020203" pitchFamily="34" charset="0"/>
              </a:rPr>
              <a:t>mployers fund the workers 'compensation system, and injured workers surrender the right to sue their employer for injury.</a:t>
            </a:r>
          </a:p>
          <a:p>
            <a:r>
              <a:rPr lang="en-US" sz="2400">
                <a:latin typeface="Gill Sans MT" panose="020B0502020104020203" pitchFamily="34" charset="0"/>
              </a:rPr>
              <a:t>Fi</a:t>
            </a:r>
            <a:r>
              <a:rPr lang="en-US" sz="2400" b="0" i="0">
                <a:effectLst/>
                <a:latin typeface="Gill Sans MT" panose="020B0502020104020203" pitchFamily="34" charset="0"/>
              </a:rPr>
              <a:t>ve basic concepts that underlie most workers’ compensation legislation in Canada today.</a:t>
            </a:r>
            <a:endParaRPr lang="en-US" sz="2400">
              <a:latin typeface="Gill Sans MT" panose="020B0502020104020203" pitchFamily="34" charset="0"/>
            </a:endParaRPr>
          </a:p>
          <a:p>
            <a:pPr lvl="1"/>
            <a:r>
              <a:rPr lang="en-US" b="1">
                <a:latin typeface="Gill Sans MT" panose="020B0502020104020203" pitchFamily="34" charset="0"/>
              </a:rPr>
              <a:t>AKA the </a:t>
            </a:r>
            <a:r>
              <a:rPr lang="en-US" b="1" i="0">
                <a:effectLst/>
                <a:latin typeface="Gill Sans MT" panose="020B0502020104020203" pitchFamily="34" charset="0"/>
              </a:rPr>
              <a:t>Meredith Principles</a:t>
            </a:r>
          </a:p>
        </p:txBody>
      </p:sp>
      <p:pic>
        <p:nvPicPr>
          <p:cNvPr id="4" name="Graphic 3">
            <a:extLst>
              <a:ext uri="{FF2B5EF4-FFF2-40B4-BE49-F238E27FC236}">
                <a16:creationId xmlns:a16="http://schemas.microsoft.com/office/drawing/2014/main" id="{55888674-5D0A-9D08-6665-D84E6235C4D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0108147" y="2560086"/>
            <a:ext cx="1805200" cy="1737828"/>
          </a:xfrm>
          <a:prstGeom prst="rect">
            <a:avLst/>
          </a:prstGeom>
        </p:spPr>
      </p:pic>
    </p:spTree>
    <p:extLst>
      <p:ext uri="{BB962C8B-B14F-4D97-AF65-F5344CB8AC3E}">
        <p14:creationId xmlns:p14="http://schemas.microsoft.com/office/powerpoint/2010/main" val="1351739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2C70-CC11-3350-6307-99D8D2F9EA0C}"/>
              </a:ext>
            </a:extLst>
          </p:cNvPr>
          <p:cNvSpPr>
            <a:spLocks noGrp="1"/>
          </p:cNvSpPr>
          <p:nvPr>
            <p:ph type="title"/>
          </p:nvPr>
        </p:nvSpPr>
        <p:spPr>
          <a:xfrm>
            <a:off x="838200" y="90861"/>
            <a:ext cx="10515600" cy="1325563"/>
          </a:xfrm>
        </p:spPr>
        <p:txBody>
          <a:bodyPr>
            <a:normAutofit/>
          </a:bodyPr>
          <a:lstStyle/>
          <a:p>
            <a:pPr algn="ctr"/>
            <a:r>
              <a:rPr lang="en-CA" b="1">
                <a:solidFill>
                  <a:schemeClr val="tx2"/>
                </a:solidFill>
                <a:latin typeface="Gill Sans MT" panose="020B0502020104020203" pitchFamily="34" charset="0"/>
              </a:rPr>
              <a:t>Tips for members referred to BTWS </a:t>
            </a:r>
          </a:p>
        </p:txBody>
      </p:sp>
      <p:sp>
        <p:nvSpPr>
          <p:cNvPr id="3" name="Content Placeholder 2">
            <a:extLst>
              <a:ext uri="{FF2B5EF4-FFF2-40B4-BE49-F238E27FC236}">
                <a16:creationId xmlns:a16="http://schemas.microsoft.com/office/drawing/2014/main" id="{490C71E0-38D5-D9F5-1640-A82C55AB88A9}"/>
              </a:ext>
            </a:extLst>
          </p:cNvPr>
          <p:cNvSpPr>
            <a:spLocks noGrp="1"/>
          </p:cNvSpPr>
          <p:nvPr>
            <p:ph idx="1"/>
          </p:nvPr>
        </p:nvSpPr>
        <p:spPr>
          <a:xfrm>
            <a:off x="1139638" y="1255058"/>
            <a:ext cx="9912724" cy="4585261"/>
          </a:xfrm>
        </p:spPr>
        <p:txBody>
          <a:bodyPr>
            <a:noAutofit/>
          </a:bodyPr>
          <a:lstStyle/>
          <a:p>
            <a:pPr>
              <a:lnSpc>
                <a:spcPct val="100000"/>
              </a:lnSpc>
              <a:spcBef>
                <a:spcPts val="1500"/>
              </a:spcBef>
            </a:pPr>
            <a:r>
              <a:rPr lang="en-CA" sz="3000">
                <a:latin typeface="Gill Sans MT" panose="020B0502020104020203" pitchFamily="34" charset="0"/>
              </a:rPr>
              <a:t>Ask the injured/ill worker to gather their financial documents to send to us after the referral is made</a:t>
            </a:r>
          </a:p>
          <a:p>
            <a:pPr>
              <a:lnSpc>
                <a:spcPct val="100000"/>
              </a:lnSpc>
              <a:spcBef>
                <a:spcPts val="1500"/>
              </a:spcBef>
            </a:pPr>
            <a:r>
              <a:rPr lang="en-CA" sz="3000">
                <a:latin typeface="Gill Sans MT" panose="020B0502020104020203" pitchFamily="34" charset="0"/>
              </a:rPr>
              <a:t>Notices of Assessment or Option C printouts for 3 years pre-injury </a:t>
            </a:r>
          </a:p>
          <a:p>
            <a:pPr>
              <a:lnSpc>
                <a:spcPct val="100000"/>
              </a:lnSpc>
              <a:spcBef>
                <a:spcPts val="1500"/>
              </a:spcBef>
            </a:pPr>
            <a:r>
              <a:rPr lang="en-CA" sz="3000">
                <a:latin typeface="Gill Sans MT" panose="020B0502020104020203" pitchFamily="34" charset="0"/>
              </a:rPr>
              <a:t>ROEs</a:t>
            </a:r>
          </a:p>
          <a:p>
            <a:pPr>
              <a:lnSpc>
                <a:spcPct val="100000"/>
              </a:lnSpc>
              <a:spcBef>
                <a:spcPts val="1500"/>
              </a:spcBef>
            </a:pPr>
            <a:r>
              <a:rPr lang="en-CA" sz="3000">
                <a:latin typeface="Gill Sans MT" panose="020B0502020104020203" pitchFamily="34" charset="0"/>
              </a:rPr>
              <a:t>T4s</a:t>
            </a:r>
          </a:p>
          <a:p>
            <a:pPr>
              <a:lnSpc>
                <a:spcPct val="100000"/>
              </a:lnSpc>
              <a:spcBef>
                <a:spcPts val="1500"/>
              </a:spcBef>
            </a:pPr>
            <a:r>
              <a:rPr lang="en-CA" sz="3000">
                <a:latin typeface="Gill Sans MT" panose="020B0502020104020203" pitchFamily="34" charset="0"/>
              </a:rPr>
              <a:t>T4Es</a:t>
            </a:r>
          </a:p>
          <a:p>
            <a:pPr>
              <a:lnSpc>
                <a:spcPct val="100000"/>
              </a:lnSpc>
              <a:spcBef>
                <a:spcPts val="1500"/>
              </a:spcBef>
            </a:pPr>
            <a:r>
              <a:rPr lang="en-CA" sz="3000">
                <a:latin typeface="Gill Sans MT" panose="020B0502020104020203" pitchFamily="34" charset="0"/>
              </a:rPr>
              <a:t>Dates of EI claims </a:t>
            </a:r>
          </a:p>
        </p:txBody>
      </p:sp>
    </p:spTree>
    <p:extLst>
      <p:ext uri="{BB962C8B-B14F-4D97-AF65-F5344CB8AC3E}">
        <p14:creationId xmlns:p14="http://schemas.microsoft.com/office/powerpoint/2010/main" val="2032211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E175-F9C4-FD27-76C8-B7ABBF778E12}"/>
              </a:ext>
            </a:extLst>
          </p:cNvPr>
          <p:cNvSpPr>
            <a:spLocks noGrp="1"/>
          </p:cNvSpPr>
          <p:nvPr>
            <p:ph type="title"/>
          </p:nvPr>
        </p:nvSpPr>
        <p:spPr>
          <a:xfrm>
            <a:off x="838200" y="0"/>
            <a:ext cx="10515600" cy="1325563"/>
          </a:xfrm>
        </p:spPr>
        <p:txBody>
          <a:bodyPr>
            <a:normAutofit/>
          </a:bodyPr>
          <a:lstStyle/>
          <a:p>
            <a:pPr algn="ctr"/>
            <a:r>
              <a:rPr lang="en-US" b="1">
                <a:solidFill>
                  <a:schemeClr val="tx2"/>
                </a:solidFill>
                <a:latin typeface="Gill Sans MT" panose="020B0502020104020203" pitchFamily="34" charset="0"/>
              </a:rPr>
              <a:t>D</a:t>
            </a:r>
            <a:r>
              <a:rPr lang="en-US" b="1" i="0">
                <a:solidFill>
                  <a:schemeClr val="tx2"/>
                </a:solidFill>
                <a:effectLst/>
                <a:latin typeface="Gill Sans MT" panose="020B0502020104020203" pitchFamily="34" charset="0"/>
              </a:rPr>
              <a:t>ependent Contractors</a:t>
            </a:r>
            <a:endParaRPr lang="en-CA" b="1"/>
          </a:p>
        </p:txBody>
      </p:sp>
      <p:sp>
        <p:nvSpPr>
          <p:cNvPr id="3" name="Content Placeholder 2">
            <a:extLst>
              <a:ext uri="{FF2B5EF4-FFF2-40B4-BE49-F238E27FC236}">
                <a16:creationId xmlns:a16="http://schemas.microsoft.com/office/drawing/2014/main" id="{1270441E-DD80-5A3B-AF64-BC16BCB4B02B}"/>
              </a:ext>
            </a:extLst>
          </p:cNvPr>
          <p:cNvSpPr>
            <a:spLocks noGrp="1"/>
          </p:cNvSpPr>
          <p:nvPr>
            <p:ph idx="1"/>
          </p:nvPr>
        </p:nvSpPr>
        <p:spPr>
          <a:xfrm>
            <a:off x="838200" y="1140618"/>
            <a:ext cx="10515600" cy="4576763"/>
          </a:xfrm>
        </p:spPr>
        <p:txBody>
          <a:bodyPr>
            <a:normAutofit lnSpcReduction="10000"/>
          </a:bodyPr>
          <a:lstStyle/>
          <a:p>
            <a:pPr>
              <a:lnSpc>
                <a:spcPct val="150000"/>
              </a:lnSpc>
            </a:pPr>
            <a:r>
              <a:rPr lang="en-CA" sz="2400" spc="20">
                <a:latin typeface="Gill Sans MT" panose="020B0502020104020203" pitchFamily="34" charset="0"/>
              </a:rPr>
              <a:t>WSIB has separate policies for those in construction who operate as </a:t>
            </a:r>
            <a:r>
              <a:rPr lang="en-CA" sz="2400" b="1" spc="20">
                <a:latin typeface="Gill Sans MT" panose="020B0502020104020203" pitchFamily="34" charset="0"/>
              </a:rPr>
              <a:t>dependant contractor.</a:t>
            </a:r>
            <a:endParaRPr lang="en-US" sz="2400" spc="20">
              <a:solidFill>
                <a:srgbClr val="202124"/>
              </a:solidFill>
              <a:latin typeface="Gill Sans MT" panose="020B0502020104020203" pitchFamily="34" charset="0"/>
            </a:endParaRPr>
          </a:p>
          <a:p>
            <a:pPr>
              <a:lnSpc>
                <a:spcPct val="150000"/>
              </a:lnSpc>
            </a:pPr>
            <a:r>
              <a:rPr lang="en-US" sz="2400" b="0" i="0" spc="20">
                <a:solidFill>
                  <a:srgbClr val="202124"/>
                </a:solidFill>
                <a:effectLst/>
                <a:latin typeface="Gill Sans MT" panose="020B0502020104020203" pitchFamily="34" charset="0"/>
              </a:rPr>
              <a:t>To be considered a dependent contractor, </a:t>
            </a:r>
            <a:r>
              <a:rPr lang="en-US" sz="2400" b="0" i="0" spc="20">
                <a:solidFill>
                  <a:srgbClr val="040C28"/>
                </a:solidFill>
                <a:effectLst/>
                <a:latin typeface="Gill Sans MT" panose="020B0502020104020203" pitchFamily="34" charset="0"/>
              </a:rPr>
              <a:t>the worker must be covered under the contractor's WSIB account at the time of injury</a:t>
            </a:r>
            <a:r>
              <a:rPr lang="en-US" sz="2400" b="0" i="0" spc="20">
                <a:solidFill>
                  <a:srgbClr val="202124"/>
                </a:solidFill>
                <a:effectLst/>
                <a:latin typeface="Gill Sans MT" panose="020B0502020104020203" pitchFamily="34" charset="0"/>
              </a:rPr>
              <a:t>.</a:t>
            </a:r>
          </a:p>
          <a:p>
            <a:pPr>
              <a:lnSpc>
                <a:spcPct val="150000"/>
              </a:lnSpc>
            </a:pPr>
            <a:r>
              <a:rPr lang="en-US" sz="2400" b="0" i="0" spc="20">
                <a:solidFill>
                  <a:srgbClr val="202124"/>
                </a:solidFill>
                <a:effectLst/>
                <a:latin typeface="Gill Sans MT" panose="020B0502020104020203" pitchFamily="34" charset="0"/>
              </a:rPr>
              <a:t>A dependent contractor may report as a self-employed individual for income tax purposes with the Canada Revenue Agency (CRA). </a:t>
            </a:r>
          </a:p>
          <a:p>
            <a:pPr>
              <a:lnSpc>
                <a:spcPct val="150000"/>
              </a:lnSpc>
            </a:pPr>
            <a:r>
              <a:rPr lang="en-US" sz="2400" spc="20">
                <a:solidFill>
                  <a:srgbClr val="202124"/>
                </a:solidFill>
                <a:latin typeface="Gill Sans MT" panose="020B0502020104020203" pitchFamily="34" charset="0"/>
              </a:rPr>
              <a:t>These can be union members but style themselves as dependent contractors (dry </a:t>
            </a:r>
            <a:r>
              <a:rPr lang="en-US" sz="2400" spc="20" err="1">
                <a:solidFill>
                  <a:srgbClr val="202124"/>
                </a:solidFill>
                <a:latin typeface="Gill Sans MT" panose="020B0502020104020203" pitchFamily="34" charset="0"/>
              </a:rPr>
              <a:t>wallers</a:t>
            </a:r>
            <a:r>
              <a:rPr lang="en-US" sz="2400" spc="20">
                <a:solidFill>
                  <a:srgbClr val="202124"/>
                </a:solidFill>
                <a:latin typeface="Gill Sans MT" panose="020B0502020104020203" pitchFamily="34" charset="0"/>
              </a:rPr>
              <a:t>, tappers, flooring </a:t>
            </a:r>
            <a:r>
              <a:rPr lang="en-US" sz="2400" spc="20" err="1">
                <a:solidFill>
                  <a:srgbClr val="202124"/>
                </a:solidFill>
                <a:latin typeface="Gill Sans MT" panose="020B0502020104020203" pitchFamily="34" charset="0"/>
              </a:rPr>
              <a:t>etc</a:t>
            </a:r>
            <a:r>
              <a:rPr lang="en-US" sz="2400" spc="20">
                <a:solidFill>
                  <a:srgbClr val="202124"/>
                </a:solidFill>
                <a:latin typeface="Gill Sans MT" panose="020B0502020104020203" pitchFamily="34" charset="0"/>
              </a:rPr>
              <a:t>).</a:t>
            </a:r>
            <a:endParaRPr lang="en-CA" sz="2400" spc="20">
              <a:latin typeface="Gill Sans MT" panose="020B0502020104020203" pitchFamily="34" charset="0"/>
            </a:endParaRPr>
          </a:p>
        </p:txBody>
      </p:sp>
      <p:pic>
        <p:nvPicPr>
          <p:cNvPr id="4" name="Graphic 3">
            <a:extLst>
              <a:ext uri="{FF2B5EF4-FFF2-40B4-BE49-F238E27FC236}">
                <a16:creationId xmlns:a16="http://schemas.microsoft.com/office/drawing/2014/main" id="{E15F2D76-CA0B-9D49-C1C2-44F190647C5A}"/>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9567227" y="-1"/>
            <a:ext cx="1141413" cy="1325563"/>
          </a:xfrm>
          <a:prstGeom prst="rect">
            <a:avLst/>
          </a:prstGeom>
        </p:spPr>
      </p:pic>
    </p:spTree>
    <p:extLst>
      <p:ext uri="{BB962C8B-B14F-4D97-AF65-F5344CB8AC3E}">
        <p14:creationId xmlns:p14="http://schemas.microsoft.com/office/powerpoint/2010/main" val="2444633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0441E-DD80-5A3B-AF64-BC16BCB4B02B}"/>
              </a:ext>
            </a:extLst>
          </p:cNvPr>
          <p:cNvSpPr>
            <a:spLocks noGrp="1"/>
          </p:cNvSpPr>
          <p:nvPr>
            <p:ph idx="1"/>
          </p:nvPr>
        </p:nvSpPr>
        <p:spPr>
          <a:xfrm>
            <a:off x="838200" y="1658471"/>
            <a:ext cx="10515600" cy="4478151"/>
          </a:xfrm>
        </p:spPr>
        <p:txBody>
          <a:bodyPr>
            <a:normAutofit/>
          </a:bodyPr>
          <a:lstStyle/>
          <a:p>
            <a:pPr>
              <a:lnSpc>
                <a:spcPct val="100000"/>
              </a:lnSpc>
              <a:spcBef>
                <a:spcPts val="2000"/>
              </a:spcBef>
            </a:pPr>
            <a:r>
              <a:rPr lang="en-US" sz="2400">
                <a:latin typeface="Gill Sans MT" panose="020B0502020104020203" pitchFamily="34" charset="0"/>
              </a:rPr>
              <a:t> A dependent contractors </a:t>
            </a:r>
            <a:r>
              <a:rPr lang="en-US" sz="2400" b="0" i="0">
                <a:effectLst/>
                <a:latin typeface="Gill Sans MT" panose="020B0502020104020203" pitchFamily="34" charset="0"/>
              </a:rPr>
              <a:t>average earnings are generally calculated based upon a </a:t>
            </a:r>
            <a:r>
              <a:rPr lang="en-US" sz="2400" b="1" i="0">
                <a:effectLst/>
                <a:latin typeface="Gill Sans MT" panose="020B0502020104020203" pitchFamily="34" charset="0"/>
              </a:rPr>
              <a:t>12- month period prior to the date of accident</a:t>
            </a:r>
            <a:r>
              <a:rPr lang="en-US" sz="2400" b="1">
                <a:latin typeface="Gill Sans MT" panose="020B0502020104020203" pitchFamily="34" charset="0"/>
              </a:rPr>
              <a:t> </a:t>
            </a:r>
            <a:r>
              <a:rPr lang="en-US" sz="2400">
                <a:latin typeface="Gill Sans MT" panose="020B0502020104020203" pitchFamily="34" charset="0"/>
              </a:rPr>
              <a:t>or lesser period if there is a break in employment.</a:t>
            </a:r>
            <a:endParaRPr lang="en-US" sz="2400" b="1">
              <a:latin typeface="Gill Sans MT" panose="020B0502020104020203" pitchFamily="34" charset="0"/>
            </a:endParaRPr>
          </a:p>
          <a:p>
            <a:pPr>
              <a:lnSpc>
                <a:spcPct val="100000"/>
              </a:lnSpc>
              <a:spcBef>
                <a:spcPts val="2000"/>
              </a:spcBef>
            </a:pPr>
            <a:r>
              <a:rPr lang="en-US" sz="2400" b="0" i="0">
                <a:effectLst/>
                <a:latin typeface="Gill Sans MT" panose="020B0502020104020203" pitchFamily="34" charset="0"/>
              </a:rPr>
              <a:t>The </a:t>
            </a:r>
            <a:r>
              <a:rPr lang="en-US" sz="2400">
                <a:latin typeface="Gill Sans MT" panose="020B0502020104020203" pitchFamily="34" charset="0"/>
              </a:rPr>
              <a:t>WSIB </a:t>
            </a:r>
            <a:r>
              <a:rPr lang="en-US" sz="2400" b="0" i="0">
                <a:effectLst/>
                <a:latin typeface="Gill Sans MT" panose="020B0502020104020203" pitchFamily="34" charset="0"/>
              </a:rPr>
              <a:t>uses the </a:t>
            </a:r>
            <a:r>
              <a:rPr lang="en-US" sz="2400" b="1" i="0">
                <a:effectLst/>
                <a:latin typeface="Gill Sans MT" panose="020B0502020104020203" pitchFamily="34" charset="0"/>
              </a:rPr>
              <a:t>net business income </a:t>
            </a:r>
            <a:r>
              <a:rPr lang="en-US" sz="2400" b="0" i="0">
                <a:effectLst/>
                <a:latin typeface="Gill Sans MT" panose="020B0502020104020203" pitchFamily="34" charset="0"/>
              </a:rPr>
              <a:t>during the calculation period based on the income reported to: </a:t>
            </a:r>
          </a:p>
          <a:p>
            <a:pPr marL="457200" lvl="1" indent="0">
              <a:lnSpc>
                <a:spcPct val="100000"/>
              </a:lnSpc>
              <a:spcBef>
                <a:spcPts val="2000"/>
              </a:spcBef>
              <a:buNone/>
            </a:pPr>
            <a:r>
              <a:rPr lang="en-US" b="0" i="0">
                <a:effectLst/>
                <a:latin typeface="Gill Sans MT" panose="020B0502020104020203" pitchFamily="34" charset="0"/>
              </a:rPr>
              <a:t>1. </a:t>
            </a:r>
            <a:r>
              <a:rPr lang="en-US" b="1" i="0">
                <a:effectLst/>
                <a:latin typeface="Gill Sans MT" panose="020B0502020104020203" pitchFamily="34" charset="0"/>
              </a:rPr>
              <a:t>CRA</a:t>
            </a:r>
            <a:r>
              <a:rPr lang="en-US" b="0" i="0">
                <a:effectLst/>
                <a:latin typeface="Gill Sans MT" panose="020B0502020104020203" pitchFamily="34" charset="0"/>
              </a:rPr>
              <a:t> </a:t>
            </a:r>
            <a:r>
              <a:rPr lang="en-US" b="0">
                <a:effectLst/>
                <a:latin typeface="Gill Sans MT" panose="020B0502020104020203" pitchFamily="34" charset="0"/>
              </a:rPr>
              <a:t>or</a:t>
            </a:r>
            <a:r>
              <a:rPr lang="en-US" b="0" i="0">
                <a:effectLst/>
                <a:latin typeface="Gill Sans MT" panose="020B0502020104020203" pitchFamily="34" charset="0"/>
              </a:rPr>
              <a:t> </a:t>
            </a:r>
          </a:p>
          <a:p>
            <a:pPr marL="457200" lvl="1" indent="0">
              <a:lnSpc>
                <a:spcPct val="100000"/>
              </a:lnSpc>
              <a:spcBef>
                <a:spcPts val="2000"/>
              </a:spcBef>
              <a:buNone/>
            </a:pPr>
            <a:r>
              <a:rPr lang="en-US" b="0" i="0">
                <a:effectLst/>
                <a:latin typeface="Gill Sans MT" panose="020B0502020104020203" pitchFamily="34" charset="0"/>
              </a:rPr>
              <a:t>2.  </a:t>
            </a:r>
            <a:r>
              <a:rPr lang="en-US" b="1">
                <a:latin typeface="Gill Sans MT" panose="020B0502020104020203" pitchFamily="34" charset="0"/>
              </a:rPr>
              <a:t>A</a:t>
            </a:r>
            <a:r>
              <a:rPr lang="en-US" b="1" i="0">
                <a:effectLst/>
                <a:latin typeface="Gill Sans MT" panose="020B0502020104020203" pitchFamily="34" charset="0"/>
              </a:rPr>
              <a:t>n audited financial statement </a:t>
            </a:r>
            <a:r>
              <a:rPr lang="en-US" b="0" i="0">
                <a:effectLst/>
                <a:latin typeface="Gill Sans MT" panose="020B0502020104020203" pitchFamily="34" charset="0"/>
              </a:rPr>
              <a:t>of earnings prepared by a chartered accountant. </a:t>
            </a:r>
            <a:endParaRPr lang="en-US">
              <a:solidFill>
                <a:schemeClr val="tx2"/>
              </a:solidFill>
              <a:latin typeface="Gill Sans MT" panose="020B0502020104020203" pitchFamily="34" charset="0"/>
            </a:endParaRPr>
          </a:p>
        </p:txBody>
      </p:sp>
      <p:sp>
        <p:nvSpPr>
          <p:cNvPr id="9" name="Title 1">
            <a:extLst>
              <a:ext uri="{FF2B5EF4-FFF2-40B4-BE49-F238E27FC236}">
                <a16:creationId xmlns:a16="http://schemas.microsoft.com/office/drawing/2014/main" id="{507590C0-FB27-4251-5097-23D5735D180F}"/>
              </a:ext>
            </a:extLst>
          </p:cNvPr>
          <p:cNvSpPr txBox="1">
            <a:spLocks/>
          </p:cNvSpPr>
          <p:nvPr/>
        </p:nvSpPr>
        <p:spPr>
          <a:xfrm>
            <a:off x="838200" y="1261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tx2"/>
                </a:solidFill>
                <a:latin typeface="Gill Sans MT" panose="020B0502020104020203" pitchFamily="34" charset="0"/>
              </a:rPr>
              <a:t>Dependent Contractors: </a:t>
            </a:r>
            <a:br>
              <a:rPr lang="en-US" sz="3600" b="1">
                <a:solidFill>
                  <a:schemeClr val="tx2"/>
                </a:solidFill>
                <a:latin typeface="Gill Sans MT" panose="020B0502020104020203" pitchFamily="34" charset="0"/>
              </a:rPr>
            </a:br>
            <a:r>
              <a:rPr lang="en-US" sz="3600" b="1">
                <a:solidFill>
                  <a:schemeClr val="tx2"/>
                </a:solidFill>
                <a:latin typeface="Gill Sans MT" panose="020B0502020104020203" pitchFamily="34" charset="0"/>
              </a:rPr>
              <a:t>How Does WSIB Calculate Average Earnings?</a:t>
            </a:r>
            <a:endParaRPr lang="en-CA" sz="3600" b="1"/>
          </a:p>
        </p:txBody>
      </p:sp>
      <p:pic>
        <p:nvPicPr>
          <p:cNvPr id="2" name="Graphic 1">
            <a:extLst>
              <a:ext uri="{FF2B5EF4-FFF2-40B4-BE49-F238E27FC236}">
                <a16:creationId xmlns:a16="http://schemas.microsoft.com/office/drawing/2014/main" id="{E1FF555C-37DF-C47A-B01A-892CB553BD5E}"/>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0593387" y="4729565"/>
            <a:ext cx="1690053" cy="1613853"/>
          </a:xfrm>
          <a:prstGeom prst="rect">
            <a:avLst/>
          </a:prstGeom>
        </p:spPr>
      </p:pic>
    </p:spTree>
    <p:extLst>
      <p:ext uri="{BB962C8B-B14F-4D97-AF65-F5344CB8AC3E}">
        <p14:creationId xmlns:p14="http://schemas.microsoft.com/office/powerpoint/2010/main" val="3625976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E175-F9C4-FD27-76C8-B7ABBF778E12}"/>
              </a:ext>
            </a:extLst>
          </p:cNvPr>
          <p:cNvSpPr>
            <a:spLocks noGrp="1"/>
          </p:cNvSpPr>
          <p:nvPr>
            <p:ph type="title"/>
          </p:nvPr>
        </p:nvSpPr>
        <p:spPr>
          <a:xfrm>
            <a:off x="838200" y="126112"/>
            <a:ext cx="10515600" cy="1325563"/>
          </a:xfrm>
        </p:spPr>
        <p:txBody>
          <a:bodyPr>
            <a:normAutofit/>
          </a:bodyPr>
          <a:lstStyle/>
          <a:p>
            <a:pPr algn="ctr"/>
            <a:r>
              <a:rPr lang="en-US" sz="3600" b="1">
                <a:solidFill>
                  <a:schemeClr val="tx2"/>
                </a:solidFill>
                <a:latin typeface="Gill Sans MT" panose="020B0502020104020203" pitchFamily="34" charset="0"/>
              </a:rPr>
              <a:t>D</a:t>
            </a:r>
            <a:r>
              <a:rPr lang="en-US" sz="3600" b="1" i="0">
                <a:solidFill>
                  <a:schemeClr val="tx2"/>
                </a:solidFill>
                <a:effectLst/>
                <a:latin typeface="Gill Sans MT" panose="020B0502020104020203" pitchFamily="34" charset="0"/>
              </a:rPr>
              <a:t>ependent </a:t>
            </a:r>
            <a:r>
              <a:rPr lang="en-US" sz="3600" b="1">
                <a:solidFill>
                  <a:schemeClr val="tx2"/>
                </a:solidFill>
                <a:latin typeface="Gill Sans MT" panose="020B0502020104020203" pitchFamily="34" charset="0"/>
              </a:rPr>
              <a:t>C</a:t>
            </a:r>
            <a:r>
              <a:rPr lang="en-US" sz="3600" b="1" i="0">
                <a:solidFill>
                  <a:schemeClr val="tx2"/>
                </a:solidFill>
                <a:effectLst/>
                <a:latin typeface="Gill Sans MT" panose="020B0502020104020203" pitchFamily="34" charset="0"/>
              </a:rPr>
              <a:t>ontractors: </a:t>
            </a:r>
            <a:br>
              <a:rPr lang="en-US" sz="3600" b="1" i="0">
                <a:solidFill>
                  <a:schemeClr val="tx2"/>
                </a:solidFill>
                <a:effectLst/>
                <a:latin typeface="Gill Sans MT" panose="020B0502020104020203" pitchFamily="34" charset="0"/>
              </a:rPr>
            </a:br>
            <a:r>
              <a:rPr lang="en-US" sz="3600" b="1" i="0">
                <a:solidFill>
                  <a:schemeClr val="tx2"/>
                </a:solidFill>
                <a:effectLst/>
                <a:latin typeface="Gill Sans MT" panose="020B0502020104020203" pitchFamily="34" charset="0"/>
              </a:rPr>
              <a:t>How Does WSIB Calculate Average Earnings?</a:t>
            </a:r>
            <a:endParaRPr lang="en-CA" sz="3600" b="1"/>
          </a:p>
        </p:txBody>
      </p:sp>
      <p:sp>
        <p:nvSpPr>
          <p:cNvPr id="3" name="Content Placeholder 2">
            <a:extLst>
              <a:ext uri="{FF2B5EF4-FFF2-40B4-BE49-F238E27FC236}">
                <a16:creationId xmlns:a16="http://schemas.microsoft.com/office/drawing/2014/main" id="{1270441E-DD80-5A3B-AF64-BC16BCB4B02B}"/>
              </a:ext>
            </a:extLst>
          </p:cNvPr>
          <p:cNvSpPr>
            <a:spLocks noGrp="1"/>
          </p:cNvSpPr>
          <p:nvPr>
            <p:ph idx="1"/>
          </p:nvPr>
        </p:nvSpPr>
        <p:spPr>
          <a:xfrm>
            <a:off x="622300" y="1586754"/>
            <a:ext cx="10947400" cy="4482352"/>
          </a:xfrm>
        </p:spPr>
        <p:txBody>
          <a:bodyPr>
            <a:normAutofit/>
          </a:bodyPr>
          <a:lstStyle/>
          <a:p>
            <a:pPr marL="0" indent="0">
              <a:lnSpc>
                <a:spcPct val="100000"/>
              </a:lnSpc>
              <a:buNone/>
            </a:pPr>
            <a:r>
              <a:rPr lang="en-US" sz="2400" b="1">
                <a:latin typeface="Gill Sans MT" panose="020B0502020104020203" pitchFamily="34" charset="0"/>
              </a:rPr>
              <a:t>Example: </a:t>
            </a:r>
            <a:r>
              <a:rPr lang="en-US" sz="2400" i="0">
                <a:effectLst/>
                <a:latin typeface="Gill Sans MT" panose="020B0502020104020203" pitchFamily="34" charset="0"/>
              </a:rPr>
              <a:t>LOE benefits </a:t>
            </a:r>
            <a:r>
              <a:rPr lang="en-US" sz="2400" b="1" i="0">
                <a:effectLst/>
                <a:latin typeface="Gill Sans MT" panose="020B0502020104020203" pitchFamily="34" charset="0"/>
              </a:rPr>
              <a:t>= 85% x pre-injury net average earnings (NAE) – actual post-injury NAE.</a:t>
            </a:r>
            <a:endParaRPr lang="en-US" sz="2400">
              <a:latin typeface="Gill Sans MT" panose="020B0502020104020203" pitchFamily="34" charset="0"/>
            </a:endParaRPr>
          </a:p>
          <a:p>
            <a:pPr marL="0" indent="0">
              <a:lnSpc>
                <a:spcPct val="100000"/>
              </a:lnSpc>
              <a:buNone/>
            </a:pPr>
            <a:r>
              <a:rPr lang="en-US" sz="2400">
                <a:latin typeface="Gill Sans MT" panose="020B0502020104020203" pitchFamily="34" charset="0"/>
              </a:rPr>
              <a:t>D</a:t>
            </a:r>
            <a:r>
              <a:rPr lang="en-US" sz="2400" b="0" i="0">
                <a:effectLst/>
                <a:latin typeface="Gill Sans MT" panose="020B0502020104020203" pitchFamily="34" charset="0"/>
              </a:rPr>
              <a:t>ependent contractor reports total income after expenses of $29,000 (gross)</a:t>
            </a:r>
            <a:endParaRPr lang="en-US" sz="2400">
              <a:latin typeface="Gill Sans MT" panose="020B0502020104020203" pitchFamily="34" charset="0"/>
            </a:endParaRPr>
          </a:p>
          <a:p>
            <a:pPr marL="0" indent="0">
              <a:lnSpc>
                <a:spcPct val="100000"/>
              </a:lnSpc>
              <a:buNone/>
            </a:pPr>
            <a:r>
              <a:rPr lang="en-US" sz="2400" b="1" i="0">
                <a:effectLst/>
                <a:latin typeface="Gill Sans MT" panose="020B0502020104020203" pitchFamily="34" charset="0"/>
              </a:rPr>
              <a:t>Calculation</a:t>
            </a:r>
            <a:endParaRPr lang="en-US" sz="2400">
              <a:latin typeface="Gill Sans MT" panose="020B0502020104020203" pitchFamily="34" charset="0"/>
            </a:endParaRPr>
          </a:p>
          <a:p>
            <a:pPr>
              <a:lnSpc>
                <a:spcPct val="100000"/>
              </a:lnSpc>
              <a:buFont typeface="Wingdings" panose="05000000000000000000" pitchFamily="2" charset="2"/>
              <a:buChar char="§"/>
            </a:pPr>
            <a:r>
              <a:rPr lang="en-US" sz="2400" b="0" i="0">
                <a:effectLst/>
                <a:latin typeface="Gill Sans MT" panose="020B0502020104020203" pitchFamily="34" charset="0"/>
              </a:rPr>
              <a:t>$</a:t>
            </a:r>
            <a:r>
              <a:rPr lang="en-US" sz="2400" i="0">
                <a:effectLst/>
                <a:latin typeface="Gill Sans MT" panose="020B0502020104020203" pitchFamily="34" charset="0"/>
              </a:rPr>
              <a:t>29,000 x 7 </a:t>
            </a:r>
            <a:r>
              <a:rPr lang="en-CA" sz="2400" i="0">
                <a:effectLst/>
                <a:latin typeface="Gill Sans MT" panose="020B0502020104020203" pitchFamily="34" charset="0"/>
              </a:rPr>
              <a:t>÷ </a:t>
            </a:r>
            <a:r>
              <a:rPr lang="en-US" sz="2400" i="0">
                <a:effectLst/>
                <a:latin typeface="Gill Sans MT" panose="020B0502020104020203" pitchFamily="34" charset="0"/>
              </a:rPr>
              <a:t>365 = $556.16  weekly gross earrings (before tax)</a:t>
            </a:r>
          </a:p>
          <a:p>
            <a:pPr>
              <a:lnSpc>
                <a:spcPct val="100000"/>
              </a:lnSpc>
              <a:buFont typeface="Wingdings" panose="05000000000000000000" pitchFamily="2" charset="2"/>
              <a:buChar char="§"/>
            </a:pPr>
            <a:r>
              <a:rPr lang="en-US" sz="2400">
                <a:latin typeface="Gill Sans MT" panose="020B0502020104020203" pitchFamily="34" charset="0"/>
              </a:rPr>
              <a:t>$556.16 gross = $413 NAE (after tax)</a:t>
            </a:r>
          </a:p>
          <a:p>
            <a:pPr>
              <a:lnSpc>
                <a:spcPct val="100000"/>
              </a:lnSpc>
              <a:buFont typeface="Wingdings" panose="05000000000000000000" pitchFamily="2" charset="2"/>
              <a:buChar char="§"/>
            </a:pPr>
            <a:r>
              <a:rPr lang="en-US" sz="2400">
                <a:latin typeface="Gill Sans MT" panose="020B0502020104020203" pitchFamily="34" charset="0"/>
              </a:rPr>
              <a:t>WSIB LOE $413 x 85% = $351.05 (weekly)</a:t>
            </a:r>
          </a:p>
          <a:p>
            <a:pPr marL="0" indent="0">
              <a:lnSpc>
                <a:spcPct val="100000"/>
              </a:lnSpc>
              <a:buNone/>
            </a:pPr>
            <a:r>
              <a:rPr lang="en-US" sz="2400" b="1">
                <a:latin typeface="Gill Sans MT" panose="020B0502020104020203" pitchFamily="34" charset="0"/>
              </a:rPr>
              <a:t>Key take away the lower the income dependent contractors report it will impact WSIB benefits.</a:t>
            </a:r>
            <a:endParaRPr lang="en-US" b="1" i="0">
              <a:solidFill>
                <a:schemeClr val="tx2"/>
              </a:solidFill>
              <a:effectLst/>
              <a:latin typeface="Gill Sans MT" panose="020B0502020104020203" pitchFamily="34" charset="0"/>
            </a:endParaRPr>
          </a:p>
        </p:txBody>
      </p:sp>
    </p:spTree>
    <p:extLst>
      <p:ext uri="{BB962C8B-B14F-4D97-AF65-F5344CB8AC3E}">
        <p14:creationId xmlns:p14="http://schemas.microsoft.com/office/powerpoint/2010/main" val="529734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E175-F9C4-FD27-76C8-B7ABBF778E12}"/>
              </a:ext>
            </a:extLst>
          </p:cNvPr>
          <p:cNvSpPr>
            <a:spLocks noGrp="1"/>
          </p:cNvSpPr>
          <p:nvPr>
            <p:ph type="title"/>
          </p:nvPr>
        </p:nvSpPr>
        <p:spPr>
          <a:xfrm>
            <a:off x="838200" y="0"/>
            <a:ext cx="10515600" cy="924607"/>
          </a:xfrm>
        </p:spPr>
        <p:txBody>
          <a:bodyPr>
            <a:normAutofit/>
          </a:bodyPr>
          <a:lstStyle/>
          <a:p>
            <a:pPr algn="ctr"/>
            <a:r>
              <a:rPr lang="en-CA" sz="3200" b="1">
                <a:solidFill>
                  <a:schemeClr val="tx2"/>
                </a:solidFill>
                <a:latin typeface="Gill Sans MT" panose="020B0502020104020203" pitchFamily="34" charset="0"/>
              </a:rPr>
              <a:t>WSIB Coverage for Apprentices</a:t>
            </a:r>
          </a:p>
        </p:txBody>
      </p:sp>
      <p:sp>
        <p:nvSpPr>
          <p:cNvPr id="3" name="Content Placeholder 2">
            <a:extLst>
              <a:ext uri="{FF2B5EF4-FFF2-40B4-BE49-F238E27FC236}">
                <a16:creationId xmlns:a16="http://schemas.microsoft.com/office/drawing/2014/main" id="{1270441E-DD80-5A3B-AF64-BC16BCB4B02B}"/>
              </a:ext>
            </a:extLst>
          </p:cNvPr>
          <p:cNvSpPr>
            <a:spLocks noGrp="1"/>
          </p:cNvSpPr>
          <p:nvPr>
            <p:ph idx="1"/>
          </p:nvPr>
        </p:nvSpPr>
        <p:spPr>
          <a:xfrm>
            <a:off x="838199" y="806824"/>
            <a:ext cx="10878671" cy="4888332"/>
          </a:xfrm>
        </p:spPr>
        <p:txBody>
          <a:bodyPr>
            <a:normAutofit/>
          </a:bodyPr>
          <a:lstStyle/>
          <a:p>
            <a:pPr marL="0" indent="0">
              <a:buNone/>
            </a:pPr>
            <a:r>
              <a:rPr lang="en-US" sz="3200" b="1">
                <a:latin typeface="Gill Sans MT" panose="020B0502020104020203" pitchFamily="34" charset="0"/>
              </a:rPr>
              <a:t>Who is an apprentice?</a:t>
            </a:r>
            <a:endParaRPr lang="en-US" sz="2400" b="1">
              <a:latin typeface="Gill Sans MT" panose="020B0502020104020203" pitchFamily="34" charset="0"/>
            </a:endParaRPr>
          </a:p>
          <a:p>
            <a:r>
              <a:rPr lang="en-US" sz="2400">
                <a:latin typeface="Gill Sans MT" panose="020B0502020104020203" pitchFamily="34" charset="0"/>
              </a:rPr>
              <a:t>Registered under the Trades Qualifications and Apprenticeship Act.</a:t>
            </a:r>
          </a:p>
          <a:p>
            <a:r>
              <a:rPr lang="en-US" sz="2400">
                <a:latin typeface="Gill Sans MT" panose="020B0502020104020203" pitchFamily="34" charset="0"/>
              </a:rPr>
              <a:t>Signed a contract of apprenticeship for training and instruction in a trade, through or from an employer.</a:t>
            </a:r>
          </a:p>
          <a:p>
            <a:r>
              <a:rPr lang="en-US" sz="2400">
                <a:latin typeface="Gill Sans MT" panose="020B0502020104020203" pitchFamily="34" charset="0"/>
              </a:rPr>
              <a:t>Includes high school students participating in the Ontario Youth Apprenticeship Program.</a:t>
            </a:r>
          </a:p>
          <a:p>
            <a:r>
              <a:rPr lang="en-US" sz="2400">
                <a:latin typeface="Gill Sans MT" panose="020B0502020104020203" pitchFamily="34" charset="0"/>
                <a:ea typeface="Times New Roman" panose="02020603050405020304" pitchFamily="18" charset="0"/>
              </a:rPr>
              <a:t>The provincial government pays for the cost of coverage for participants in the Ontario Youth Apprenticeship Program.</a:t>
            </a:r>
          </a:p>
          <a:p>
            <a:r>
              <a:rPr lang="en-US" sz="2400">
                <a:latin typeface="Gill Sans MT" panose="020B0502020104020203" pitchFamily="34" charset="0"/>
                <a:ea typeface="Times New Roman" panose="02020603050405020304" pitchFamily="18" charset="0"/>
              </a:rPr>
              <a:t>Coverage is provided during the work placement but not during classroom courses.</a:t>
            </a:r>
            <a:endParaRPr lang="en-US" sz="2400">
              <a:latin typeface="Gill Sans MT" panose="020B0502020104020203" pitchFamily="34" charset="0"/>
            </a:endParaRPr>
          </a:p>
          <a:p>
            <a:r>
              <a:rPr lang="en-US" sz="2400">
                <a:latin typeface="Gill Sans MT" panose="020B0502020104020203" pitchFamily="34" charset="0"/>
              </a:rPr>
              <a:t>For more information on what an apprentice is and an apprenticeship check out </a:t>
            </a:r>
            <a:r>
              <a:rPr lang="en-US" sz="2400" i="1">
                <a:latin typeface="Gill Sans MT" panose="020B0502020104020203" pitchFamily="34" charset="0"/>
              </a:rPr>
              <a:t>Construction Training and Apprenticeship Ontario </a:t>
            </a:r>
            <a:r>
              <a:rPr lang="en-US" sz="2400">
                <a:latin typeface="Gill Sans MT" panose="020B0502020104020203" pitchFamily="34" charset="0"/>
              </a:rPr>
              <a:t>(CTAO) </a:t>
            </a:r>
            <a:r>
              <a:rPr lang="en-CA" sz="2400">
                <a:latin typeface="Gill Sans MT" panose="020B0502020104020203" pitchFamily="34" charset="0"/>
                <a:hlinkClick r:id="rId2">
                  <a:extLst>
                    <a:ext uri="{A12FA001-AC4F-418D-AE19-62706E023703}">
                      <ahyp:hlinkClr xmlns:ahyp="http://schemas.microsoft.com/office/drawing/2018/hyperlinkcolor" val="tx"/>
                    </a:ext>
                  </a:extLst>
                </a:hlinkClick>
              </a:rPr>
              <a:t>ctaontario.ca</a:t>
            </a:r>
            <a:endParaRPr lang="en-CA" sz="2400">
              <a:latin typeface="Gill Sans MT" panose="020B0502020104020203" pitchFamily="34" charset="0"/>
            </a:endParaRPr>
          </a:p>
        </p:txBody>
      </p:sp>
      <p:pic>
        <p:nvPicPr>
          <p:cNvPr id="5" name="Picture 4">
            <a:extLst>
              <a:ext uri="{FF2B5EF4-FFF2-40B4-BE49-F238E27FC236}">
                <a16:creationId xmlns:a16="http://schemas.microsoft.com/office/drawing/2014/main" id="{76E4934A-7BBD-321C-2329-187D51D98E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76446" y="5413626"/>
            <a:ext cx="2577353" cy="519766"/>
          </a:xfrm>
          <a:prstGeom prst="rect">
            <a:avLst/>
          </a:prstGeom>
        </p:spPr>
      </p:pic>
      <p:cxnSp>
        <p:nvCxnSpPr>
          <p:cNvPr id="7" name="Connector: Curved 6">
            <a:extLst>
              <a:ext uri="{FF2B5EF4-FFF2-40B4-BE49-F238E27FC236}">
                <a16:creationId xmlns:a16="http://schemas.microsoft.com/office/drawing/2014/main" id="{0FB23224-C4CF-2D5C-57ED-092AE7F36EB4}"/>
              </a:ext>
            </a:extLst>
          </p:cNvPr>
          <p:cNvCxnSpPr>
            <a:cxnSpLocks/>
          </p:cNvCxnSpPr>
          <p:nvPr/>
        </p:nvCxnSpPr>
        <p:spPr>
          <a:xfrm>
            <a:off x="7297271" y="5325035"/>
            <a:ext cx="1412501" cy="370121"/>
          </a:xfrm>
          <a:prstGeom prst="curved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710857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E175-F9C4-FD27-76C8-B7ABBF778E12}"/>
              </a:ext>
            </a:extLst>
          </p:cNvPr>
          <p:cNvSpPr>
            <a:spLocks noGrp="1"/>
          </p:cNvSpPr>
          <p:nvPr>
            <p:ph type="title"/>
          </p:nvPr>
        </p:nvSpPr>
        <p:spPr>
          <a:xfrm>
            <a:off x="429185" y="-16389"/>
            <a:ext cx="11333629" cy="1690688"/>
          </a:xfrm>
        </p:spPr>
        <p:txBody>
          <a:bodyPr>
            <a:normAutofit/>
          </a:bodyPr>
          <a:lstStyle/>
          <a:p>
            <a:pPr algn="ctr"/>
            <a:r>
              <a:rPr lang="en-CA" sz="3600" b="1">
                <a:solidFill>
                  <a:schemeClr val="tx2"/>
                </a:solidFill>
                <a:latin typeface="Gill Sans MT" panose="020B0502020104020203" pitchFamily="34" charset="0"/>
              </a:rPr>
              <a:t>WSIB Coverage for Apprentices: </a:t>
            </a:r>
            <a:r>
              <a:rPr lang="en-CA" sz="3600" b="1">
                <a:solidFill>
                  <a:schemeClr val="tx2"/>
                </a:solidFill>
                <a:effectLst/>
                <a:latin typeface="Gill Sans MT" panose="020B0502020104020203" pitchFamily="34" charset="0"/>
                <a:ea typeface="Aptos" panose="020B0004020202020204" pitchFamily="34" charset="0"/>
                <a:cs typeface="Aptos" panose="020B0004020202020204" pitchFamily="34" charset="0"/>
              </a:rPr>
              <a:t>How are pre-injury average earnings calculated for apprentices?</a:t>
            </a:r>
            <a:endParaRPr lang="en-CA" sz="3200" b="1">
              <a:latin typeface="Gill Sans MT" panose="020B0502020104020203" pitchFamily="34" charset="0"/>
            </a:endParaRPr>
          </a:p>
        </p:txBody>
      </p:sp>
      <p:sp>
        <p:nvSpPr>
          <p:cNvPr id="3" name="Content Placeholder 2">
            <a:extLst>
              <a:ext uri="{FF2B5EF4-FFF2-40B4-BE49-F238E27FC236}">
                <a16:creationId xmlns:a16="http://schemas.microsoft.com/office/drawing/2014/main" id="{1270441E-DD80-5A3B-AF64-BC16BCB4B02B}"/>
              </a:ext>
            </a:extLst>
          </p:cNvPr>
          <p:cNvSpPr>
            <a:spLocks noGrp="1"/>
          </p:cNvSpPr>
          <p:nvPr>
            <p:ph idx="1"/>
          </p:nvPr>
        </p:nvSpPr>
        <p:spPr>
          <a:xfrm>
            <a:off x="429185" y="1523999"/>
            <a:ext cx="11333628" cy="4684295"/>
          </a:xfrm>
        </p:spPr>
        <p:txBody>
          <a:bodyPr>
            <a:normAutofit fontScale="92500" lnSpcReduction="10000"/>
          </a:bodyPr>
          <a:lstStyle/>
          <a:p>
            <a:pPr>
              <a:lnSpc>
                <a:spcPct val="110000"/>
              </a:lnSpc>
              <a:spcBef>
                <a:spcPts val="1500"/>
              </a:spcBef>
            </a:pPr>
            <a:r>
              <a:rPr lang="en-CA" dirty="0">
                <a:effectLst/>
                <a:latin typeface="Gill Sans MT" panose="020B0502020104020203" pitchFamily="34" charset="0"/>
                <a:ea typeface="Times New Roman" panose="02020603050405020304" pitchFamily="18" charset="0"/>
                <a:cs typeface="Aptos" panose="020B0004020202020204" pitchFamily="34" charset="0"/>
              </a:rPr>
              <a:t>Based on the average earnings of a typical journeyperson employed by the employer at the time of the accident and in the same trade as the apprentice, even if it is higher than the apprentice’s actual wages. </a:t>
            </a:r>
          </a:p>
          <a:p>
            <a:pPr>
              <a:lnSpc>
                <a:spcPct val="110000"/>
              </a:lnSpc>
              <a:spcBef>
                <a:spcPts val="1500"/>
              </a:spcBef>
            </a:pPr>
            <a:r>
              <a:rPr lang="en-CA" dirty="0">
                <a:effectLst/>
                <a:latin typeface="Gill Sans MT" panose="020B0502020104020203" pitchFamily="34" charset="0"/>
                <a:ea typeface="Times New Roman" panose="02020603050405020304" pitchFamily="18" charset="0"/>
                <a:cs typeface="Aptos" panose="020B0004020202020204" pitchFamily="34" charset="0"/>
              </a:rPr>
              <a:t>If the employment pattern of a typical journeyperson employed by the employer is non-permanent (i.e., seasonal employment pattern), wages and hours worked at the time of the accident may not be an accurate reflection of the journeyperson’s average earnings. </a:t>
            </a:r>
          </a:p>
          <a:p>
            <a:pPr>
              <a:lnSpc>
                <a:spcPct val="110000"/>
              </a:lnSpc>
              <a:spcBef>
                <a:spcPts val="1500"/>
              </a:spcBef>
            </a:pPr>
            <a:r>
              <a:rPr lang="en-CA" dirty="0">
                <a:effectLst/>
                <a:latin typeface="Gill Sans MT" panose="020B0502020104020203" pitchFamily="34" charset="0"/>
                <a:ea typeface="Times New Roman" panose="02020603050405020304" pitchFamily="18" charset="0"/>
                <a:cs typeface="Aptos" panose="020B0004020202020204" pitchFamily="34" charset="0"/>
              </a:rPr>
              <a:t>Consideration should be given to calculating the initial average earnings based on the wages earned by the journeyperson in the 24 months prior to the injury to better reflect the journeyperson’s actual average earnings. </a:t>
            </a:r>
            <a:endParaRPr lang="en-US" sz="2000" dirty="0">
              <a:solidFill>
                <a:srgbClr val="4E4E4E"/>
              </a:solidFill>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1236224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E175-F9C4-FD27-76C8-B7ABBF778E12}"/>
              </a:ext>
            </a:extLst>
          </p:cNvPr>
          <p:cNvSpPr>
            <a:spLocks noGrp="1"/>
          </p:cNvSpPr>
          <p:nvPr>
            <p:ph type="title"/>
          </p:nvPr>
        </p:nvSpPr>
        <p:spPr>
          <a:xfrm>
            <a:off x="410973" y="0"/>
            <a:ext cx="11370050" cy="985512"/>
          </a:xfrm>
        </p:spPr>
        <p:txBody>
          <a:bodyPr>
            <a:normAutofit/>
          </a:bodyPr>
          <a:lstStyle/>
          <a:p>
            <a:pPr algn="ctr"/>
            <a:r>
              <a:rPr lang="en-CA" sz="3600" b="1" kern="0">
                <a:solidFill>
                  <a:schemeClr val="tx2"/>
                </a:solidFill>
                <a:effectLst/>
                <a:latin typeface="Gill Sans MT" panose="020B0502020104020203" pitchFamily="34" charset="0"/>
                <a:ea typeface="Times New Roman" panose="02020603050405020304" pitchFamily="18" charset="0"/>
                <a:cs typeface="Arial" panose="020B0604020202020204" pitchFamily="34" charset="0"/>
              </a:rPr>
              <a:t>Coverage for Students in Work Education Program</a:t>
            </a:r>
            <a:endParaRPr lang="en-CA" sz="4800"/>
          </a:p>
        </p:txBody>
      </p:sp>
      <p:sp>
        <p:nvSpPr>
          <p:cNvPr id="3" name="Content Placeholder 2">
            <a:extLst>
              <a:ext uri="{FF2B5EF4-FFF2-40B4-BE49-F238E27FC236}">
                <a16:creationId xmlns:a16="http://schemas.microsoft.com/office/drawing/2014/main" id="{1270441E-DD80-5A3B-AF64-BC16BCB4B02B}"/>
              </a:ext>
            </a:extLst>
          </p:cNvPr>
          <p:cNvSpPr>
            <a:spLocks noGrp="1"/>
          </p:cNvSpPr>
          <p:nvPr>
            <p:ph idx="1"/>
          </p:nvPr>
        </p:nvSpPr>
        <p:spPr>
          <a:xfrm>
            <a:off x="297517" y="1081105"/>
            <a:ext cx="11596961" cy="5175769"/>
          </a:xfrm>
        </p:spPr>
        <p:txBody>
          <a:bodyPr>
            <a:noAutofit/>
          </a:bodyPr>
          <a:lstStyle/>
          <a:p>
            <a:pPr>
              <a:lnSpc>
                <a:spcPct val="100000"/>
              </a:lnSpc>
              <a:spcBef>
                <a:spcPts val="1800"/>
              </a:spcBef>
            </a:pPr>
            <a:r>
              <a:rPr lang="en-CA" sz="2000" kern="0" spc="-40">
                <a:solidFill>
                  <a:srgbClr val="1A1A1A"/>
                </a:solidFill>
                <a:effectLst/>
                <a:latin typeface="Gill Sans MT" panose="020B0502020104020203" pitchFamily="34" charset="0"/>
                <a:ea typeface="Times New Roman" panose="02020603050405020304" pitchFamily="18" charset="0"/>
                <a:cs typeface="Arial" panose="020B0604020202020204" pitchFamily="34" charset="0"/>
              </a:rPr>
              <a:t>Students participating in work education or experiential learning programs must be at least fourteen years of age. </a:t>
            </a:r>
            <a:endParaRPr lang="en-CA" sz="2000" kern="0" spc="-40">
              <a:solidFill>
                <a:srgbClr val="1A1A1A"/>
              </a:solidFill>
              <a:latin typeface="Gill Sans MT" panose="020B0502020104020203" pitchFamily="34" charset="0"/>
              <a:ea typeface="Times New Roman" panose="02020603050405020304" pitchFamily="18" charset="0"/>
              <a:cs typeface="Arial" panose="020B0604020202020204" pitchFamily="34" charset="0"/>
            </a:endParaRPr>
          </a:p>
          <a:p>
            <a:pPr>
              <a:lnSpc>
                <a:spcPct val="100000"/>
              </a:lnSpc>
              <a:spcBef>
                <a:spcPts val="1800"/>
              </a:spcBef>
            </a:pPr>
            <a:r>
              <a:rPr lang="en-CA" sz="2000" kern="0" spc="-40">
                <a:solidFill>
                  <a:srgbClr val="1A1A1A"/>
                </a:solidFill>
                <a:effectLst/>
                <a:latin typeface="Gill Sans MT" panose="020B0502020104020203" pitchFamily="34" charset="0"/>
                <a:ea typeface="Times New Roman" panose="02020603050405020304" pitchFamily="18" charset="0"/>
                <a:cs typeface="Arial" panose="020B0604020202020204" pitchFamily="34" charset="0"/>
              </a:rPr>
              <a:t>Students who participate in work education or experiential learning programs and who </a:t>
            </a:r>
            <a:r>
              <a:rPr lang="en-CA" sz="2000" b="1" kern="0" spc="-40">
                <a:solidFill>
                  <a:srgbClr val="1A1A1A"/>
                </a:solidFill>
                <a:effectLst/>
                <a:latin typeface="Gill Sans MT" panose="020B0502020104020203" pitchFamily="34" charset="0"/>
                <a:ea typeface="Times New Roman" panose="02020603050405020304" pitchFamily="18" charset="0"/>
                <a:cs typeface="Arial" panose="020B0604020202020204" pitchFamily="34" charset="0"/>
              </a:rPr>
              <a:t>do not </a:t>
            </a:r>
            <a:r>
              <a:rPr lang="en-CA" sz="2000" kern="0" spc="-40">
                <a:solidFill>
                  <a:srgbClr val="1A1A1A"/>
                </a:solidFill>
                <a:effectLst/>
                <a:latin typeface="Gill Sans MT" panose="020B0502020104020203" pitchFamily="34" charset="0"/>
                <a:ea typeface="Times New Roman" panose="02020603050405020304" pitchFamily="18" charset="0"/>
                <a:cs typeface="Arial" panose="020B0604020202020204" pitchFamily="34" charset="0"/>
              </a:rPr>
              <a:t>receive wages are considered, for the purpose of coverage under the Act, to be employees of the Ministry of Education once the Work Education Agreement (WEA) form is completed and the work placement begins.</a:t>
            </a:r>
            <a:endParaRPr lang="en-CA" sz="2000" kern="0" spc="-40">
              <a:solidFill>
                <a:srgbClr val="1A1A1A"/>
              </a:solidFill>
              <a:latin typeface="Gill Sans MT" panose="020B0502020104020203" pitchFamily="34" charset="0"/>
              <a:ea typeface="Calibri" panose="020F0502020204030204" pitchFamily="34" charset="0"/>
              <a:cs typeface="Arial" panose="020B0604020202020204" pitchFamily="34" charset="0"/>
            </a:endParaRPr>
          </a:p>
          <a:p>
            <a:pPr>
              <a:lnSpc>
                <a:spcPct val="100000"/>
              </a:lnSpc>
              <a:spcBef>
                <a:spcPts val="1800"/>
              </a:spcBef>
            </a:pPr>
            <a:r>
              <a:rPr lang="en-CA" sz="2000" b="1" i="1" kern="100" spc="-40">
                <a:effectLst/>
                <a:latin typeface="Gill Sans MT" panose="020B0502020104020203" pitchFamily="34" charset="0"/>
                <a:ea typeface="Calibri" panose="020F0502020204030204" pitchFamily="34" charset="0"/>
                <a:cs typeface="Arial" panose="020B0604020202020204" pitchFamily="34" charset="0"/>
              </a:rPr>
              <a:t>If there is no (WEA) all other participants have no WSIB coverage.</a:t>
            </a:r>
            <a:endParaRPr lang="en-CA" sz="2000" b="1" i="1" kern="0" spc="-40">
              <a:solidFill>
                <a:srgbClr val="1A1A1A"/>
              </a:solidFill>
              <a:effectLst/>
              <a:latin typeface="Gill Sans MT" panose="020B0502020104020203" pitchFamily="34" charset="0"/>
              <a:ea typeface="Times New Roman" panose="02020603050405020304" pitchFamily="18" charset="0"/>
              <a:cs typeface="Arial" panose="020B0604020202020204" pitchFamily="34" charset="0"/>
            </a:endParaRPr>
          </a:p>
          <a:p>
            <a:pPr>
              <a:lnSpc>
                <a:spcPct val="100000"/>
              </a:lnSpc>
              <a:spcBef>
                <a:spcPts val="1800"/>
              </a:spcBef>
            </a:pPr>
            <a:r>
              <a:rPr lang="en-CA" sz="2000" kern="0" spc="-40">
                <a:solidFill>
                  <a:srgbClr val="1A1A1A"/>
                </a:solidFill>
                <a:effectLst/>
                <a:latin typeface="Gill Sans MT" panose="020B0502020104020203" pitchFamily="34" charset="0"/>
                <a:ea typeface="Times New Roman" panose="02020603050405020304" pitchFamily="18" charset="0"/>
              </a:rPr>
              <a:t>If students </a:t>
            </a:r>
            <a:r>
              <a:rPr lang="en-CA" sz="2000" b="1" kern="0" spc="-40">
                <a:solidFill>
                  <a:srgbClr val="1A1A1A"/>
                </a:solidFill>
                <a:effectLst/>
                <a:latin typeface="Gill Sans MT" panose="020B0502020104020203" pitchFamily="34" charset="0"/>
                <a:ea typeface="Times New Roman" panose="02020603050405020304" pitchFamily="18" charset="0"/>
              </a:rPr>
              <a:t>do</a:t>
            </a:r>
            <a:r>
              <a:rPr lang="en-CA" sz="2000" kern="0" spc="-40">
                <a:solidFill>
                  <a:srgbClr val="1A1A1A"/>
                </a:solidFill>
                <a:effectLst/>
                <a:latin typeface="Gill Sans MT" panose="020B0502020104020203" pitchFamily="34" charset="0"/>
                <a:ea typeface="Times New Roman" panose="02020603050405020304" pitchFamily="18" charset="0"/>
              </a:rPr>
              <a:t> receive wages when participating in work education or experiential learning programs, the placement employer is considered to be the employer under the WSIA, and is responsible for providing WSIA coverage.</a:t>
            </a:r>
            <a:endParaRPr lang="en-CA" sz="2000" kern="0" spc="-40">
              <a:solidFill>
                <a:srgbClr val="1A1A1A"/>
              </a:solidFill>
              <a:latin typeface="Gill Sans MT" panose="020B0502020104020203" pitchFamily="34" charset="0"/>
              <a:ea typeface="Times New Roman" panose="02020603050405020304" pitchFamily="18" charset="0"/>
              <a:cs typeface="Arial" panose="020B0604020202020204" pitchFamily="34" charset="0"/>
            </a:endParaRPr>
          </a:p>
          <a:p>
            <a:pPr>
              <a:lnSpc>
                <a:spcPct val="100000"/>
              </a:lnSpc>
              <a:spcBef>
                <a:spcPts val="1800"/>
              </a:spcBef>
            </a:pPr>
            <a:r>
              <a:rPr lang="en-CA" sz="2000" b="1" i="1" kern="0" spc="-40">
                <a:solidFill>
                  <a:srgbClr val="1A1A1A"/>
                </a:solidFill>
                <a:latin typeface="Gill Sans MT" panose="020B0502020104020203" pitchFamily="34" charset="0"/>
                <a:ea typeface="Times New Roman" panose="02020603050405020304" pitchFamily="18" charset="0"/>
                <a:cs typeface="Arial" panose="020B0604020202020204" pitchFamily="34" charset="0"/>
              </a:rPr>
              <a:t>U</a:t>
            </a:r>
            <a:r>
              <a:rPr lang="en-CA" sz="2000" b="1" i="1" kern="0" spc="-40">
                <a:solidFill>
                  <a:srgbClr val="1A1A1A"/>
                </a:solidFill>
                <a:effectLst/>
                <a:latin typeface="Gill Sans MT" panose="020B0502020104020203" pitchFamily="34" charset="0"/>
                <a:ea typeface="Times New Roman" panose="02020603050405020304" pitchFamily="18" charset="0"/>
                <a:cs typeface="Arial" panose="020B0604020202020204" pitchFamily="34" charset="0"/>
              </a:rPr>
              <a:t>npaid work placements – benefits are based on the minimum wage.</a:t>
            </a:r>
            <a:r>
              <a:rPr lang="en-CA" sz="2000" i="1" kern="0" spc="-40">
                <a:solidFill>
                  <a:srgbClr val="1A1A1A"/>
                </a:solidFill>
                <a:effectLst/>
                <a:latin typeface="Gill Sans MT" panose="020B0502020104020203" pitchFamily="34" charset="0"/>
                <a:ea typeface="Times New Roman" panose="02020603050405020304" pitchFamily="18" charset="0"/>
                <a:cs typeface="Arial" panose="020B0604020202020204" pitchFamily="34" charset="0"/>
              </a:rPr>
              <a:t> </a:t>
            </a:r>
          </a:p>
          <a:p>
            <a:pPr>
              <a:lnSpc>
                <a:spcPct val="100000"/>
              </a:lnSpc>
              <a:spcBef>
                <a:spcPts val="1800"/>
              </a:spcBef>
            </a:pPr>
            <a:r>
              <a:rPr lang="en-CA" sz="2000" kern="0" spc="-40">
                <a:solidFill>
                  <a:srgbClr val="1A1A1A"/>
                </a:solidFill>
                <a:effectLst/>
                <a:latin typeface="Gill Sans MT" panose="020B0502020104020203" pitchFamily="34" charset="0"/>
                <a:ea typeface="Times New Roman" panose="02020603050405020304" pitchFamily="18" charset="0"/>
                <a:cs typeface="Arial" panose="020B0604020202020204" pitchFamily="34" charset="0"/>
              </a:rPr>
              <a:t>Most students participating in work education programs do not receive wages; however, the deemed rate of pay for calculating loss of earnings benefits is the general hourly rate established by minimum wage legislation.</a:t>
            </a:r>
            <a:endParaRPr lang="en-CA" sz="2000" kern="100" spc="-40">
              <a:solidFill>
                <a:srgbClr val="1A1A1A"/>
              </a:solidFill>
              <a:effectLst/>
              <a:latin typeface="Gill Sans MT" panose="020B050202010402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9645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9B78-3402-FE4C-7C3D-C1533BD2646E}"/>
              </a:ext>
            </a:extLst>
          </p:cNvPr>
          <p:cNvSpPr>
            <a:spLocks noGrp="1"/>
          </p:cNvSpPr>
          <p:nvPr>
            <p:ph type="title"/>
          </p:nvPr>
        </p:nvSpPr>
        <p:spPr>
          <a:xfrm>
            <a:off x="838200" y="221338"/>
            <a:ext cx="10515600" cy="1215233"/>
          </a:xfrm>
        </p:spPr>
        <p:txBody>
          <a:bodyPr>
            <a:normAutofit/>
          </a:bodyPr>
          <a:lstStyle/>
          <a:p>
            <a:pPr algn="ctr"/>
            <a:r>
              <a:rPr lang="en-CA" sz="4000" b="1">
                <a:solidFill>
                  <a:schemeClr val="tx2"/>
                </a:solidFill>
                <a:latin typeface="Gill Sans MT" panose="020B0502020104020203" pitchFamily="34" charset="0"/>
              </a:rPr>
              <a:t>Benefits for Permanent Impairment: </a:t>
            </a:r>
            <a:br>
              <a:rPr lang="en-CA" sz="4000" b="1">
                <a:solidFill>
                  <a:schemeClr val="tx2"/>
                </a:solidFill>
                <a:latin typeface="Gill Sans MT" panose="020B0502020104020203" pitchFamily="34" charset="0"/>
              </a:rPr>
            </a:br>
            <a:r>
              <a:rPr lang="en-CA" sz="4000" b="1">
                <a:solidFill>
                  <a:schemeClr val="tx2"/>
                </a:solidFill>
                <a:latin typeface="Gill Sans MT" panose="020B0502020104020203" pitchFamily="34" charset="0"/>
              </a:rPr>
              <a:t>Non-Economic Loss Award  </a:t>
            </a:r>
          </a:p>
        </p:txBody>
      </p:sp>
      <p:sp>
        <p:nvSpPr>
          <p:cNvPr id="3" name="Content Placeholder 2">
            <a:extLst>
              <a:ext uri="{FF2B5EF4-FFF2-40B4-BE49-F238E27FC236}">
                <a16:creationId xmlns:a16="http://schemas.microsoft.com/office/drawing/2014/main" id="{77820837-CC95-5867-1F13-34CB8B181070}"/>
              </a:ext>
            </a:extLst>
          </p:cNvPr>
          <p:cNvSpPr>
            <a:spLocks noGrp="1"/>
          </p:cNvSpPr>
          <p:nvPr>
            <p:ph idx="1"/>
          </p:nvPr>
        </p:nvSpPr>
        <p:spPr>
          <a:xfrm>
            <a:off x="688041" y="1550894"/>
            <a:ext cx="10815918" cy="4271963"/>
          </a:xfrm>
        </p:spPr>
        <p:txBody>
          <a:bodyPr>
            <a:normAutofit lnSpcReduction="10000"/>
          </a:bodyPr>
          <a:lstStyle/>
          <a:p>
            <a:pPr>
              <a:spcBef>
                <a:spcPts val="2400"/>
              </a:spcBef>
            </a:pPr>
            <a:r>
              <a:rPr lang="en-US" sz="2600" b="0" i="0">
                <a:effectLst/>
                <a:latin typeface="Gill Sans MT" panose="020B0502020104020203" pitchFamily="34" charset="0"/>
              </a:rPr>
              <a:t>If </a:t>
            </a:r>
            <a:r>
              <a:rPr lang="en-US" sz="2600">
                <a:latin typeface="Gill Sans MT" panose="020B0502020104020203" pitchFamily="34" charset="0"/>
              </a:rPr>
              <a:t>a worker has </a:t>
            </a:r>
            <a:r>
              <a:rPr lang="en-US" sz="2600" b="0" i="0">
                <a:effectLst/>
                <a:latin typeface="Gill Sans MT" panose="020B0502020104020203" pitchFamily="34" charset="0"/>
              </a:rPr>
              <a:t>a permanent impairment due to a work-related injury or illness, they are eligible for a non-economic loss benefit. </a:t>
            </a:r>
            <a:endParaRPr lang="en-US" sz="2600">
              <a:latin typeface="Gill Sans MT" panose="020B0502020104020203" pitchFamily="34" charset="0"/>
            </a:endParaRPr>
          </a:p>
          <a:p>
            <a:pPr>
              <a:spcBef>
                <a:spcPts val="2400"/>
              </a:spcBef>
            </a:pPr>
            <a:r>
              <a:rPr lang="en-US" sz="2600">
                <a:latin typeface="Gill Sans MT" panose="020B0502020104020203" pitchFamily="34" charset="0"/>
              </a:rPr>
              <a:t>A </a:t>
            </a:r>
            <a:r>
              <a:rPr lang="en-US" sz="2600" b="0" i="0">
                <a:effectLst/>
                <a:latin typeface="Gill Sans MT" panose="020B0502020104020203" pitchFamily="34" charset="0"/>
              </a:rPr>
              <a:t>non-economic loss benefit </a:t>
            </a:r>
            <a:r>
              <a:rPr lang="en-US" sz="2600">
                <a:latin typeface="Gill Sans MT" panose="020B0502020104020203" pitchFamily="34" charset="0"/>
              </a:rPr>
              <a:t>is paid when there is an </a:t>
            </a:r>
            <a:r>
              <a:rPr lang="en-US" sz="2600" b="0" i="0">
                <a:effectLst/>
                <a:latin typeface="Gill Sans MT" panose="020B0502020104020203" pitchFamily="34" charset="0"/>
              </a:rPr>
              <a:t>ongoing impairment after </a:t>
            </a:r>
            <a:r>
              <a:rPr lang="en-US" sz="2600">
                <a:latin typeface="Gill Sans MT" panose="020B0502020104020203" pitchFamily="34" charset="0"/>
              </a:rPr>
              <a:t>a </a:t>
            </a:r>
            <a:r>
              <a:rPr lang="en-US" sz="2600" b="0" i="0">
                <a:effectLst/>
                <a:latin typeface="Gill Sans MT" panose="020B0502020104020203" pitchFamily="34" charset="0"/>
              </a:rPr>
              <a:t>work-related injury or illness that has reached a point where it is not expected to improve. </a:t>
            </a:r>
            <a:endParaRPr lang="en-US" sz="2600">
              <a:latin typeface="Gill Sans MT" panose="020B0502020104020203" pitchFamily="34" charset="0"/>
            </a:endParaRPr>
          </a:p>
          <a:p>
            <a:pPr>
              <a:spcBef>
                <a:spcPts val="2400"/>
              </a:spcBef>
            </a:pPr>
            <a:r>
              <a:rPr lang="en-US" sz="2600" b="0" i="0">
                <a:effectLst/>
                <a:latin typeface="Gill Sans MT" panose="020B0502020104020203" pitchFamily="34" charset="0"/>
              </a:rPr>
              <a:t>This point is called the maximum medical recovery date. </a:t>
            </a:r>
            <a:endParaRPr lang="en-US" sz="2600">
              <a:latin typeface="Gill Sans MT" panose="020B0502020104020203" pitchFamily="34" charset="0"/>
            </a:endParaRPr>
          </a:p>
          <a:p>
            <a:pPr>
              <a:spcBef>
                <a:spcPts val="2400"/>
              </a:spcBef>
            </a:pPr>
            <a:r>
              <a:rPr lang="en-US" sz="2600" b="0" i="0">
                <a:effectLst/>
                <a:latin typeface="Gill Sans MT" panose="020B0502020104020203" pitchFamily="34" charset="0"/>
              </a:rPr>
              <a:t>The </a:t>
            </a:r>
            <a:r>
              <a:rPr lang="en-US" sz="2600">
                <a:latin typeface="Gill Sans MT" panose="020B0502020104020203" pitchFamily="34" charset="0"/>
              </a:rPr>
              <a:t>Act </a:t>
            </a:r>
            <a:r>
              <a:rPr lang="en-US" sz="2600" b="0" i="0">
                <a:effectLst/>
                <a:latin typeface="Gill Sans MT" panose="020B0502020104020203" pitchFamily="34" charset="0"/>
              </a:rPr>
              <a:t>defines “permanent impairment” as a physical or functional abnormality or loss (including disfigurement) which results from an injury and any psychological damage arising from the abnormality or loss that continues to exist after you reach maximum medical recovery.</a:t>
            </a:r>
          </a:p>
        </p:txBody>
      </p:sp>
      <p:pic>
        <p:nvPicPr>
          <p:cNvPr id="4" name="Graphic 3">
            <a:extLst>
              <a:ext uri="{FF2B5EF4-FFF2-40B4-BE49-F238E27FC236}">
                <a16:creationId xmlns:a16="http://schemas.microsoft.com/office/drawing/2014/main" id="{FE0ABA6E-8EDE-E4FE-6EB7-A0124371822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0846594" y="321749"/>
            <a:ext cx="1014411" cy="1014411"/>
          </a:xfrm>
          <a:prstGeom prst="rect">
            <a:avLst/>
          </a:prstGeom>
        </p:spPr>
      </p:pic>
    </p:spTree>
    <p:extLst>
      <p:ext uri="{BB962C8B-B14F-4D97-AF65-F5344CB8AC3E}">
        <p14:creationId xmlns:p14="http://schemas.microsoft.com/office/powerpoint/2010/main" val="3201600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820837-CC95-5867-1F13-34CB8B181070}"/>
              </a:ext>
            </a:extLst>
          </p:cNvPr>
          <p:cNvSpPr>
            <a:spLocks noGrp="1"/>
          </p:cNvSpPr>
          <p:nvPr>
            <p:ph idx="1"/>
          </p:nvPr>
        </p:nvSpPr>
        <p:spPr>
          <a:xfrm>
            <a:off x="838200" y="1667435"/>
            <a:ext cx="10515600" cy="4361610"/>
          </a:xfrm>
        </p:spPr>
        <p:txBody>
          <a:bodyPr>
            <a:normAutofit/>
          </a:bodyPr>
          <a:lstStyle/>
          <a:p>
            <a:pPr>
              <a:spcBef>
                <a:spcPts val="1800"/>
              </a:spcBef>
            </a:pPr>
            <a:r>
              <a:rPr lang="en-US" b="0" i="0">
                <a:effectLst/>
                <a:latin typeface="Gill Sans MT" panose="020B0502020104020203" pitchFamily="34" charset="0"/>
              </a:rPr>
              <a:t>A non-economic loss benefit is not related to any loss of earnings benefit </a:t>
            </a:r>
            <a:r>
              <a:rPr lang="en-US">
                <a:latin typeface="Gill Sans MT" panose="020B0502020104020203" pitchFamily="34" charset="0"/>
              </a:rPr>
              <a:t>a worker </a:t>
            </a:r>
            <a:r>
              <a:rPr lang="en-US" b="0" i="0">
                <a:effectLst/>
                <a:latin typeface="Gill Sans MT" panose="020B0502020104020203" pitchFamily="34" charset="0"/>
              </a:rPr>
              <a:t>may be receiving and </a:t>
            </a:r>
            <a:r>
              <a:rPr lang="en-US">
                <a:latin typeface="Gill Sans MT" panose="020B0502020104020203" pitchFamily="34" charset="0"/>
              </a:rPr>
              <a:t>may </a:t>
            </a:r>
            <a:r>
              <a:rPr lang="en-US" b="0" i="0">
                <a:effectLst/>
                <a:latin typeface="Gill Sans MT" panose="020B0502020104020203" pitchFamily="34" charset="0"/>
              </a:rPr>
              <a:t>not be related to the ability to work. </a:t>
            </a:r>
          </a:p>
          <a:p>
            <a:pPr>
              <a:spcBef>
                <a:spcPts val="1800"/>
              </a:spcBef>
            </a:pPr>
            <a:r>
              <a:rPr lang="en-US" b="0" i="0">
                <a:effectLst/>
                <a:latin typeface="Gill Sans MT" panose="020B0502020104020203" pitchFamily="34" charset="0"/>
              </a:rPr>
              <a:t>A non-economic loss benefit compensates based on the degree of permanent impairment.</a:t>
            </a:r>
          </a:p>
          <a:p>
            <a:pPr>
              <a:spcBef>
                <a:spcPts val="1800"/>
              </a:spcBef>
            </a:pPr>
            <a:r>
              <a:rPr lang="en-US">
                <a:latin typeface="Gill Sans MT" panose="020B0502020104020203" pitchFamily="34" charset="0"/>
              </a:rPr>
              <a:t>The Act </a:t>
            </a:r>
            <a:r>
              <a:rPr lang="en-US" b="0" i="0">
                <a:effectLst/>
                <a:latin typeface="Gill Sans MT" panose="020B0502020104020203" pitchFamily="34" charset="0"/>
              </a:rPr>
              <a:t>says </a:t>
            </a:r>
            <a:r>
              <a:rPr lang="en-US">
                <a:latin typeface="Gill Sans MT" panose="020B0502020104020203" pitchFamily="34" charset="0"/>
              </a:rPr>
              <a:t>the WSIB </a:t>
            </a:r>
            <a:r>
              <a:rPr lang="en-US" b="0" i="0">
                <a:effectLst/>
                <a:latin typeface="Gill Sans MT" panose="020B0502020104020203" pitchFamily="34" charset="0"/>
              </a:rPr>
              <a:t>must use the evaluation criteria set out in the </a:t>
            </a:r>
            <a:r>
              <a:rPr lang="en-US" b="0" i="1">
                <a:effectLst/>
                <a:latin typeface="Gill Sans MT" panose="020B0502020104020203" pitchFamily="34" charset="0"/>
              </a:rPr>
              <a:t>American Medical Association Guides to the Evaluation of Permanent Impairment, Third Edition, Revised </a:t>
            </a:r>
            <a:r>
              <a:rPr lang="en-US" b="0" i="0">
                <a:effectLst/>
                <a:latin typeface="Gill Sans MT" panose="020B0502020104020203" pitchFamily="34" charset="0"/>
              </a:rPr>
              <a:t>when </a:t>
            </a:r>
            <a:r>
              <a:rPr lang="en-US">
                <a:latin typeface="Gill Sans MT" panose="020B0502020104020203" pitchFamily="34" charset="0"/>
              </a:rPr>
              <a:t>they </a:t>
            </a:r>
            <a:r>
              <a:rPr lang="en-US" b="0" i="0">
                <a:effectLst/>
                <a:latin typeface="Gill Sans MT" panose="020B0502020104020203" pitchFamily="34" charset="0"/>
              </a:rPr>
              <a:t>decide the degree of permanent impairment.</a:t>
            </a:r>
            <a:endParaRPr lang="en-US">
              <a:latin typeface="Gill Sans MT" panose="020B0502020104020203" pitchFamily="34" charset="0"/>
            </a:endParaRPr>
          </a:p>
        </p:txBody>
      </p:sp>
      <p:sp>
        <p:nvSpPr>
          <p:cNvPr id="7" name="Title 1">
            <a:extLst>
              <a:ext uri="{FF2B5EF4-FFF2-40B4-BE49-F238E27FC236}">
                <a16:creationId xmlns:a16="http://schemas.microsoft.com/office/drawing/2014/main" id="{E0A766D5-B287-9DBD-6DC6-BC0C830B288C}"/>
              </a:ext>
            </a:extLst>
          </p:cNvPr>
          <p:cNvSpPr>
            <a:spLocks noGrp="1"/>
          </p:cNvSpPr>
          <p:nvPr>
            <p:ph type="title"/>
          </p:nvPr>
        </p:nvSpPr>
        <p:spPr>
          <a:xfrm>
            <a:off x="838200" y="221338"/>
            <a:ext cx="10515600" cy="1215233"/>
          </a:xfrm>
        </p:spPr>
        <p:txBody>
          <a:bodyPr>
            <a:normAutofit/>
          </a:bodyPr>
          <a:lstStyle/>
          <a:p>
            <a:pPr algn="ctr"/>
            <a:r>
              <a:rPr lang="en-CA" sz="4000" b="1">
                <a:solidFill>
                  <a:schemeClr val="tx2"/>
                </a:solidFill>
                <a:latin typeface="Gill Sans MT" panose="020B0502020104020203" pitchFamily="34" charset="0"/>
              </a:rPr>
              <a:t>Benefits for Permanent Impairment: </a:t>
            </a:r>
            <a:br>
              <a:rPr lang="en-CA" sz="4000" b="1">
                <a:solidFill>
                  <a:schemeClr val="tx2"/>
                </a:solidFill>
                <a:latin typeface="Gill Sans MT" panose="020B0502020104020203" pitchFamily="34" charset="0"/>
              </a:rPr>
            </a:br>
            <a:r>
              <a:rPr lang="en-CA" sz="4000" b="1">
                <a:solidFill>
                  <a:schemeClr val="tx2"/>
                </a:solidFill>
                <a:latin typeface="Gill Sans MT" panose="020B0502020104020203" pitchFamily="34" charset="0"/>
              </a:rPr>
              <a:t>Non-Economic Loss Award  </a:t>
            </a:r>
          </a:p>
        </p:txBody>
      </p:sp>
      <p:pic>
        <p:nvPicPr>
          <p:cNvPr id="8" name="Graphic 7">
            <a:extLst>
              <a:ext uri="{FF2B5EF4-FFF2-40B4-BE49-F238E27FC236}">
                <a16:creationId xmlns:a16="http://schemas.microsoft.com/office/drawing/2014/main" id="{6947A6B8-4C04-77C5-FF94-0268C37AA4B2}"/>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0846594" y="321749"/>
            <a:ext cx="1014411" cy="1014411"/>
          </a:xfrm>
          <a:prstGeom prst="rect">
            <a:avLst/>
          </a:prstGeom>
        </p:spPr>
      </p:pic>
    </p:spTree>
    <p:extLst>
      <p:ext uri="{BB962C8B-B14F-4D97-AF65-F5344CB8AC3E}">
        <p14:creationId xmlns:p14="http://schemas.microsoft.com/office/powerpoint/2010/main" val="3146382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820837-CC95-5867-1F13-34CB8B181070}"/>
              </a:ext>
            </a:extLst>
          </p:cNvPr>
          <p:cNvSpPr>
            <a:spLocks noGrp="1"/>
          </p:cNvSpPr>
          <p:nvPr>
            <p:ph idx="1"/>
          </p:nvPr>
        </p:nvSpPr>
        <p:spPr>
          <a:xfrm>
            <a:off x="838200" y="1601507"/>
            <a:ext cx="10515600" cy="4203420"/>
          </a:xfrm>
        </p:spPr>
        <p:txBody>
          <a:bodyPr>
            <a:normAutofit/>
          </a:bodyPr>
          <a:lstStyle/>
          <a:p>
            <a:pPr>
              <a:lnSpc>
                <a:spcPct val="100000"/>
              </a:lnSpc>
            </a:pPr>
            <a:r>
              <a:rPr lang="en-US" sz="3200" b="0" i="0">
                <a:effectLst/>
                <a:latin typeface="Gill Sans MT" panose="020B0502020104020203" pitchFamily="34" charset="0"/>
              </a:rPr>
              <a:t>For example, a complete amputation of the index finger represents a 100% impairment of the finger. </a:t>
            </a:r>
            <a:endParaRPr lang="en-US" sz="3200">
              <a:latin typeface="Gill Sans MT" panose="020B0502020104020203" pitchFamily="34" charset="0"/>
            </a:endParaRPr>
          </a:p>
          <a:p>
            <a:pPr>
              <a:lnSpc>
                <a:spcPct val="100000"/>
              </a:lnSpc>
            </a:pPr>
            <a:r>
              <a:rPr lang="en-US" sz="3200" b="0" i="0">
                <a:effectLst/>
                <a:latin typeface="Gill Sans MT" panose="020B0502020104020203" pitchFamily="34" charset="0"/>
              </a:rPr>
              <a:t>The 100% impairment of the finger represents a 20% impairment of the hand. </a:t>
            </a:r>
            <a:endParaRPr lang="en-US" sz="3200">
              <a:latin typeface="Gill Sans MT" panose="020B0502020104020203" pitchFamily="34" charset="0"/>
            </a:endParaRPr>
          </a:p>
          <a:p>
            <a:pPr>
              <a:lnSpc>
                <a:spcPct val="100000"/>
              </a:lnSpc>
            </a:pPr>
            <a:r>
              <a:rPr lang="en-US" sz="3200" b="0" i="0">
                <a:effectLst/>
                <a:latin typeface="Gill Sans MT" panose="020B0502020104020203" pitchFamily="34" charset="0"/>
              </a:rPr>
              <a:t>The 20% impairment of the hand represents an 18% impairment of the arm, and the 18% impairment of the arm represents an 11% impairment of the entire body.</a:t>
            </a:r>
            <a:endParaRPr lang="en-CA" sz="3200">
              <a:latin typeface="Gill Sans MT" panose="020B0502020104020203" pitchFamily="34" charset="0"/>
            </a:endParaRPr>
          </a:p>
        </p:txBody>
      </p:sp>
      <p:sp>
        <p:nvSpPr>
          <p:cNvPr id="6" name="Title 1">
            <a:extLst>
              <a:ext uri="{FF2B5EF4-FFF2-40B4-BE49-F238E27FC236}">
                <a16:creationId xmlns:a16="http://schemas.microsoft.com/office/drawing/2014/main" id="{2D74B33C-961C-A4FD-8693-84A940319CEB}"/>
              </a:ext>
            </a:extLst>
          </p:cNvPr>
          <p:cNvSpPr>
            <a:spLocks noGrp="1"/>
          </p:cNvSpPr>
          <p:nvPr>
            <p:ph type="title"/>
          </p:nvPr>
        </p:nvSpPr>
        <p:spPr>
          <a:xfrm>
            <a:off x="838200" y="221338"/>
            <a:ext cx="10515600" cy="1215233"/>
          </a:xfrm>
        </p:spPr>
        <p:txBody>
          <a:bodyPr>
            <a:normAutofit/>
          </a:bodyPr>
          <a:lstStyle/>
          <a:p>
            <a:pPr algn="ctr"/>
            <a:r>
              <a:rPr lang="en-CA" sz="4000" b="1">
                <a:solidFill>
                  <a:schemeClr val="tx2"/>
                </a:solidFill>
                <a:latin typeface="Gill Sans MT" panose="020B0502020104020203" pitchFamily="34" charset="0"/>
              </a:rPr>
              <a:t>Benefits for Permanent Impairment: </a:t>
            </a:r>
            <a:br>
              <a:rPr lang="en-CA" sz="4000" b="1">
                <a:solidFill>
                  <a:schemeClr val="tx2"/>
                </a:solidFill>
                <a:latin typeface="Gill Sans MT" panose="020B0502020104020203" pitchFamily="34" charset="0"/>
              </a:rPr>
            </a:br>
            <a:r>
              <a:rPr lang="en-CA" sz="4000" b="1">
                <a:solidFill>
                  <a:schemeClr val="tx2"/>
                </a:solidFill>
                <a:latin typeface="Gill Sans MT" panose="020B0502020104020203" pitchFamily="34" charset="0"/>
              </a:rPr>
              <a:t>Non-Economic Loss Award  </a:t>
            </a:r>
          </a:p>
        </p:txBody>
      </p:sp>
      <p:pic>
        <p:nvPicPr>
          <p:cNvPr id="7" name="Graphic 6">
            <a:extLst>
              <a:ext uri="{FF2B5EF4-FFF2-40B4-BE49-F238E27FC236}">
                <a16:creationId xmlns:a16="http://schemas.microsoft.com/office/drawing/2014/main" id="{C639B0ED-4B31-4DBF-9E2E-EC104A9107CC}"/>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0846594" y="321749"/>
            <a:ext cx="1014411" cy="1014411"/>
          </a:xfrm>
          <a:prstGeom prst="rect">
            <a:avLst/>
          </a:prstGeom>
        </p:spPr>
      </p:pic>
    </p:spTree>
    <p:extLst>
      <p:ext uri="{BB962C8B-B14F-4D97-AF65-F5344CB8AC3E}">
        <p14:creationId xmlns:p14="http://schemas.microsoft.com/office/powerpoint/2010/main" val="173350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5FAB-B09D-D1C7-1908-68216AACEC45}"/>
              </a:ext>
            </a:extLst>
          </p:cNvPr>
          <p:cNvSpPr>
            <a:spLocks noGrp="1"/>
          </p:cNvSpPr>
          <p:nvPr>
            <p:ph type="title"/>
          </p:nvPr>
        </p:nvSpPr>
        <p:spPr>
          <a:xfrm>
            <a:off x="838199" y="90805"/>
            <a:ext cx="10515600" cy="1325563"/>
          </a:xfrm>
        </p:spPr>
        <p:txBody>
          <a:bodyPr>
            <a:normAutofit/>
          </a:bodyPr>
          <a:lstStyle/>
          <a:p>
            <a:r>
              <a:rPr kumimoji="0" lang="en-CA" sz="5400" b="1" i="0" u="none" strike="noStrike" kern="1200" cap="none" spc="0" normalizeH="0" baseline="0" noProof="0">
                <a:ln>
                  <a:noFill/>
                </a:ln>
                <a:solidFill>
                  <a:schemeClr val="accent1"/>
                </a:solidFill>
                <a:effectLst/>
                <a:uLnTx/>
                <a:uFillTx/>
                <a:latin typeface="Gill Sans MT" panose="020B0502020104020203" pitchFamily="34" charset="0"/>
              </a:rPr>
              <a:t>The Meredith Principles</a:t>
            </a:r>
            <a:endParaRPr lang="en-CA" sz="6600">
              <a:solidFill>
                <a:schemeClr val="accent1"/>
              </a:solidFill>
              <a:latin typeface="Gill Sans MT" panose="020B0502020104020203" pitchFamily="34" charset="0"/>
            </a:endParaRPr>
          </a:p>
        </p:txBody>
      </p:sp>
      <p:sp>
        <p:nvSpPr>
          <p:cNvPr id="4" name="Content Placeholder 3">
            <a:extLst>
              <a:ext uri="{FF2B5EF4-FFF2-40B4-BE49-F238E27FC236}">
                <a16:creationId xmlns:a16="http://schemas.microsoft.com/office/drawing/2014/main" id="{37F1461D-7C10-24A8-8D34-58836347724D}"/>
              </a:ext>
            </a:extLst>
          </p:cNvPr>
          <p:cNvSpPr>
            <a:spLocks noGrp="1"/>
          </p:cNvSpPr>
          <p:nvPr>
            <p:ph sz="half" idx="2"/>
          </p:nvPr>
        </p:nvSpPr>
        <p:spPr>
          <a:xfrm>
            <a:off x="1198879" y="1399857"/>
            <a:ext cx="10154920" cy="4436167"/>
          </a:xfrm>
        </p:spPr>
        <p:txBody>
          <a:bodyPr>
            <a:normAutofit fontScale="92500" lnSpcReduction="10000"/>
          </a:bodyPr>
          <a:lstStyle/>
          <a:p>
            <a:pPr marL="457200" indent="-457200" algn="l">
              <a:buFont typeface="+mj-lt"/>
              <a:buAutoNum type="arabicPeriod"/>
            </a:pPr>
            <a:r>
              <a:rPr lang="en-US" i="0">
                <a:effectLst/>
                <a:latin typeface="Gill Sans MT" panose="020B0502020104020203" pitchFamily="34" charset="0"/>
              </a:rPr>
              <a:t>No-fault compensation</a:t>
            </a:r>
            <a:endParaRPr lang="en-US">
              <a:latin typeface="Gill Sans MT" panose="020B0502020104020203" pitchFamily="34" charset="0"/>
            </a:endParaRPr>
          </a:p>
          <a:p>
            <a:pPr lvl="1"/>
            <a:r>
              <a:rPr lang="en-US" sz="2800" i="0">
                <a:effectLst/>
                <a:latin typeface="Gill Sans MT" panose="020B0502020104020203" pitchFamily="34" charset="0"/>
              </a:rPr>
              <a:t>workers are paid benefits regardless of how the injury occurred</a:t>
            </a:r>
          </a:p>
          <a:p>
            <a:pPr algn="l">
              <a:buFont typeface="+mj-lt"/>
              <a:buAutoNum type="arabicPeriod"/>
            </a:pPr>
            <a:r>
              <a:rPr lang="en-US" i="0">
                <a:effectLst/>
                <a:latin typeface="Gill Sans MT" panose="020B0502020104020203" pitchFamily="34" charset="0"/>
              </a:rPr>
              <a:t> Security of benefits</a:t>
            </a:r>
            <a:endParaRPr lang="en-US">
              <a:latin typeface="Gill Sans MT" panose="020B0502020104020203" pitchFamily="34" charset="0"/>
            </a:endParaRPr>
          </a:p>
          <a:p>
            <a:pPr lvl="1"/>
            <a:r>
              <a:rPr lang="en-US" sz="2800" i="0">
                <a:effectLst/>
                <a:latin typeface="Gill Sans MT" panose="020B0502020104020203" pitchFamily="34" charset="0"/>
              </a:rPr>
              <a:t>fund is established to guarantee funds exist to pay benefits</a:t>
            </a:r>
          </a:p>
          <a:p>
            <a:pPr algn="l">
              <a:buFont typeface="+mj-lt"/>
              <a:buAutoNum type="arabicPeriod"/>
            </a:pPr>
            <a:r>
              <a:rPr lang="en-US" i="0">
                <a:effectLst/>
                <a:latin typeface="Gill Sans MT" panose="020B0502020104020203" pitchFamily="34" charset="0"/>
              </a:rPr>
              <a:t> Collective liability</a:t>
            </a:r>
            <a:endParaRPr lang="en-US">
              <a:latin typeface="Gill Sans MT" panose="020B0502020104020203" pitchFamily="34" charset="0"/>
            </a:endParaRPr>
          </a:p>
          <a:p>
            <a:pPr lvl="1"/>
            <a:r>
              <a:rPr lang="en-US" sz="2800" i="0">
                <a:effectLst/>
                <a:latin typeface="Gill Sans MT" panose="020B0502020104020203" pitchFamily="34" charset="0"/>
              </a:rPr>
              <a:t>covered employers share liability for workplace injury insurance</a:t>
            </a:r>
          </a:p>
          <a:p>
            <a:pPr algn="l">
              <a:buFont typeface="+mj-lt"/>
              <a:buAutoNum type="arabicPeriod"/>
            </a:pPr>
            <a:r>
              <a:rPr lang="en-US" i="0">
                <a:effectLst/>
                <a:latin typeface="Gill Sans MT" panose="020B0502020104020203" pitchFamily="34" charset="0"/>
              </a:rPr>
              <a:t> Independent administration</a:t>
            </a:r>
            <a:endParaRPr lang="en-US">
              <a:latin typeface="Gill Sans MT" panose="020B0502020104020203" pitchFamily="34" charset="0"/>
            </a:endParaRPr>
          </a:p>
          <a:p>
            <a:pPr lvl="1"/>
            <a:r>
              <a:rPr lang="en-US" sz="2800" i="0">
                <a:effectLst/>
                <a:latin typeface="Gill Sans MT" panose="020B0502020104020203" pitchFamily="34" charset="0"/>
              </a:rPr>
              <a:t>Workers’ compensation boards’ are separate from government</a:t>
            </a:r>
          </a:p>
          <a:p>
            <a:pPr algn="l">
              <a:buFont typeface="+mj-lt"/>
              <a:buAutoNum type="arabicPeriod"/>
            </a:pPr>
            <a:r>
              <a:rPr lang="en-US" i="0">
                <a:effectLst/>
                <a:latin typeface="Gill Sans MT" panose="020B0502020104020203" pitchFamily="34" charset="0"/>
              </a:rPr>
              <a:t> Exclusive jurisdiction</a:t>
            </a:r>
            <a:endParaRPr lang="en-US">
              <a:latin typeface="Gill Sans MT" panose="020B0502020104020203" pitchFamily="34" charset="0"/>
            </a:endParaRPr>
          </a:p>
          <a:p>
            <a:pPr lvl="1"/>
            <a:r>
              <a:rPr lang="en-US" sz="2800" i="0">
                <a:effectLst/>
                <a:latin typeface="Gill Sans MT" panose="020B0502020104020203" pitchFamily="34" charset="0"/>
              </a:rPr>
              <a:t>only workers’ compensation </a:t>
            </a:r>
            <a:r>
              <a:rPr lang="en-US" sz="2800">
                <a:latin typeface="Gill Sans MT" panose="020B0502020104020203" pitchFamily="34" charset="0"/>
              </a:rPr>
              <a:t>boards</a:t>
            </a:r>
            <a:r>
              <a:rPr lang="en-US" sz="2800" i="0">
                <a:effectLst/>
                <a:latin typeface="Gill Sans MT" panose="020B0502020104020203" pitchFamily="34" charset="0"/>
              </a:rPr>
              <a:t> provide workers’ compensation insurance</a:t>
            </a:r>
          </a:p>
        </p:txBody>
      </p:sp>
    </p:spTree>
    <p:extLst>
      <p:ext uri="{BB962C8B-B14F-4D97-AF65-F5344CB8AC3E}">
        <p14:creationId xmlns:p14="http://schemas.microsoft.com/office/powerpoint/2010/main" val="594024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9B78-3402-FE4C-7C3D-C1533BD2646E}"/>
              </a:ext>
            </a:extLst>
          </p:cNvPr>
          <p:cNvSpPr>
            <a:spLocks noGrp="1"/>
          </p:cNvSpPr>
          <p:nvPr>
            <p:ph type="title"/>
          </p:nvPr>
        </p:nvSpPr>
        <p:spPr>
          <a:xfrm>
            <a:off x="838200" y="166173"/>
            <a:ext cx="10515600" cy="1325563"/>
          </a:xfrm>
        </p:spPr>
        <p:txBody>
          <a:bodyPr>
            <a:normAutofit/>
          </a:bodyPr>
          <a:lstStyle/>
          <a:p>
            <a:pPr algn="ctr"/>
            <a:r>
              <a:rPr lang="en-US" b="1" i="0">
                <a:solidFill>
                  <a:schemeClr val="tx2"/>
                </a:solidFill>
                <a:effectLst/>
                <a:latin typeface="Gill Sans MT" panose="020B0502020104020203" pitchFamily="34" charset="0"/>
              </a:rPr>
              <a:t>Example of a Non-Economic </a:t>
            </a:r>
            <a:br>
              <a:rPr lang="en-US" b="1" i="0">
                <a:solidFill>
                  <a:schemeClr val="tx2"/>
                </a:solidFill>
                <a:effectLst/>
                <a:latin typeface="Gill Sans MT" panose="020B0502020104020203" pitchFamily="34" charset="0"/>
              </a:rPr>
            </a:br>
            <a:r>
              <a:rPr lang="en-US" b="1">
                <a:solidFill>
                  <a:schemeClr val="tx2"/>
                </a:solidFill>
                <a:latin typeface="Gill Sans MT" panose="020B0502020104020203" pitchFamily="34" charset="0"/>
              </a:rPr>
              <a:t>L</a:t>
            </a:r>
            <a:r>
              <a:rPr lang="en-US" b="1" i="0">
                <a:solidFill>
                  <a:schemeClr val="tx2"/>
                </a:solidFill>
                <a:effectLst/>
                <a:latin typeface="Gill Sans MT" panose="020B0502020104020203" pitchFamily="34" charset="0"/>
              </a:rPr>
              <a:t>oss benefit calculation</a:t>
            </a:r>
            <a:endParaRPr lang="en-CA" sz="5400"/>
          </a:p>
        </p:txBody>
      </p:sp>
      <p:sp>
        <p:nvSpPr>
          <p:cNvPr id="3" name="Content Placeholder 2">
            <a:extLst>
              <a:ext uri="{FF2B5EF4-FFF2-40B4-BE49-F238E27FC236}">
                <a16:creationId xmlns:a16="http://schemas.microsoft.com/office/drawing/2014/main" id="{77820837-CC95-5867-1F13-34CB8B181070}"/>
              </a:ext>
            </a:extLst>
          </p:cNvPr>
          <p:cNvSpPr>
            <a:spLocks noGrp="1"/>
          </p:cNvSpPr>
          <p:nvPr>
            <p:ph idx="1"/>
          </p:nvPr>
        </p:nvSpPr>
        <p:spPr>
          <a:xfrm>
            <a:off x="532598" y="1491736"/>
            <a:ext cx="11126803" cy="4747699"/>
          </a:xfrm>
        </p:spPr>
        <p:txBody>
          <a:bodyPr>
            <a:noAutofit/>
          </a:bodyPr>
          <a:lstStyle/>
          <a:p>
            <a:pPr>
              <a:lnSpc>
                <a:spcPct val="110000"/>
              </a:lnSpc>
              <a:spcBef>
                <a:spcPts val="1500"/>
              </a:spcBef>
            </a:pPr>
            <a:r>
              <a:rPr lang="en-US" sz="2300">
                <a:solidFill>
                  <a:srgbClr val="333333"/>
                </a:solidFill>
                <a:latin typeface="Gill Sans MT" panose="020B0502020104020203" pitchFamily="34" charset="0"/>
              </a:rPr>
              <a:t>The WSIB </a:t>
            </a:r>
            <a:r>
              <a:rPr lang="en-US" sz="2300" b="0" i="0">
                <a:solidFill>
                  <a:srgbClr val="333333"/>
                </a:solidFill>
                <a:effectLst/>
                <a:latin typeface="Gill Sans MT" panose="020B0502020104020203" pitchFamily="34" charset="0"/>
              </a:rPr>
              <a:t>decides the dollar value of </a:t>
            </a:r>
            <a:r>
              <a:rPr lang="en-US" sz="2300">
                <a:solidFill>
                  <a:srgbClr val="333333"/>
                </a:solidFill>
                <a:latin typeface="Gill Sans MT" panose="020B0502020104020203" pitchFamily="34" charset="0"/>
              </a:rPr>
              <a:t>a </a:t>
            </a:r>
            <a:r>
              <a:rPr lang="en-US" sz="2300" b="0" i="0">
                <a:solidFill>
                  <a:srgbClr val="333333"/>
                </a:solidFill>
                <a:effectLst/>
                <a:latin typeface="Gill Sans MT" panose="020B0502020104020203" pitchFamily="34" charset="0"/>
              </a:rPr>
              <a:t>non-economic loss benefit by multiplying </a:t>
            </a:r>
            <a:r>
              <a:rPr lang="en-US" sz="2300">
                <a:solidFill>
                  <a:srgbClr val="333333"/>
                </a:solidFill>
                <a:latin typeface="Gill Sans MT" panose="020B0502020104020203" pitchFamily="34" charset="0"/>
              </a:rPr>
              <a:t>the </a:t>
            </a:r>
            <a:r>
              <a:rPr lang="en-US" sz="2300" b="0" i="0">
                <a:solidFill>
                  <a:srgbClr val="333333"/>
                </a:solidFill>
                <a:effectLst/>
                <a:latin typeface="Gill Sans MT" panose="020B0502020104020203" pitchFamily="34" charset="0"/>
              </a:rPr>
              <a:t>whole person impairment percentage by a base dollar value. </a:t>
            </a:r>
          </a:p>
          <a:p>
            <a:pPr>
              <a:lnSpc>
                <a:spcPct val="110000"/>
              </a:lnSpc>
              <a:spcBef>
                <a:spcPts val="1500"/>
              </a:spcBef>
            </a:pPr>
            <a:r>
              <a:rPr lang="en-US" sz="2300" b="0" i="0">
                <a:solidFill>
                  <a:srgbClr val="333333"/>
                </a:solidFill>
                <a:effectLst/>
                <a:latin typeface="Gill Sans MT" panose="020B0502020104020203" pitchFamily="34" charset="0"/>
              </a:rPr>
              <a:t>The base dollar amount is set out in the Act. </a:t>
            </a:r>
            <a:endParaRPr lang="en-US" sz="2300">
              <a:solidFill>
                <a:srgbClr val="333333"/>
              </a:solidFill>
              <a:latin typeface="Gill Sans MT" panose="020B0502020104020203" pitchFamily="34" charset="0"/>
            </a:endParaRPr>
          </a:p>
          <a:p>
            <a:pPr>
              <a:lnSpc>
                <a:spcPct val="110000"/>
              </a:lnSpc>
              <a:spcBef>
                <a:spcPts val="1500"/>
              </a:spcBef>
            </a:pPr>
            <a:r>
              <a:rPr lang="en-US" sz="2300" b="0" i="0">
                <a:solidFill>
                  <a:srgbClr val="333333"/>
                </a:solidFill>
                <a:effectLst/>
                <a:latin typeface="Gill Sans MT" panose="020B0502020104020203" pitchFamily="34" charset="0"/>
              </a:rPr>
              <a:t>To calculate a non-economic loss benefit, </a:t>
            </a:r>
            <a:r>
              <a:rPr lang="en-US" sz="2300">
                <a:solidFill>
                  <a:srgbClr val="333333"/>
                </a:solidFill>
                <a:latin typeface="Gill Sans MT" panose="020B0502020104020203" pitchFamily="34" charset="0"/>
              </a:rPr>
              <a:t>the WSIB </a:t>
            </a:r>
            <a:r>
              <a:rPr lang="en-US" sz="2300" b="0" i="0">
                <a:solidFill>
                  <a:srgbClr val="333333"/>
                </a:solidFill>
                <a:effectLst/>
                <a:latin typeface="Gill Sans MT" panose="020B0502020104020203" pitchFamily="34" charset="0"/>
              </a:rPr>
              <a:t>uses the base amount for the year </a:t>
            </a:r>
            <a:r>
              <a:rPr lang="en-US" sz="2300">
                <a:solidFill>
                  <a:srgbClr val="333333"/>
                </a:solidFill>
                <a:latin typeface="Gill Sans MT" panose="020B0502020104020203" pitchFamily="34" charset="0"/>
              </a:rPr>
              <a:t>they </a:t>
            </a:r>
            <a:r>
              <a:rPr lang="en-US" sz="2300" b="0" i="0">
                <a:solidFill>
                  <a:srgbClr val="333333"/>
                </a:solidFill>
                <a:effectLst/>
                <a:latin typeface="Gill Sans MT" panose="020B0502020104020203" pitchFamily="34" charset="0"/>
              </a:rPr>
              <a:t>reached maximum medical recovery. </a:t>
            </a:r>
            <a:endParaRPr lang="en-US" sz="2300">
              <a:solidFill>
                <a:srgbClr val="333333"/>
              </a:solidFill>
              <a:latin typeface="Gill Sans MT" panose="020B0502020104020203" pitchFamily="34" charset="0"/>
            </a:endParaRPr>
          </a:p>
          <a:p>
            <a:pPr>
              <a:lnSpc>
                <a:spcPct val="110000"/>
              </a:lnSpc>
              <a:spcBef>
                <a:spcPts val="1500"/>
              </a:spcBef>
            </a:pPr>
            <a:r>
              <a:rPr lang="en-US" sz="2300" b="0" i="0">
                <a:solidFill>
                  <a:srgbClr val="333333"/>
                </a:solidFill>
                <a:effectLst/>
                <a:latin typeface="Gill Sans MT" panose="020B0502020104020203" pitchFamily="34" charset="0"/>
              </a:rPr>
              <a:t>This base amount is then adjusted according to the workers age at the time of </a:t>
            </a:r>
            <a:r>
              <a:rPr lang="en-US" sz="2300">
                <a:solidFill>
                  <a:srgbClr val="333333"/>
                </a:solidFill>
                <a:latin typeface="Gill Sans MT" panose="020B0502020104020203" pitchFamily="34" charset="0"/>
              </a:rPr>
              <a:t>the </a:t>
            </a:r>
            <a:r>
              <a:rPr lang="en-US" sz="2300" b="0" i="0">
                <a:solidFill>
                  <a:srgbClr val="333333"/>
                </a:solidFill>
                <a:effectLst/>
                <a:latin typeface="Gill Sans MT" panose="020B0502020104020203" pitchFamily="34" charset="0"/>
              </a:rPr>
              <a:t>injury. </a:t>
            </a:r>
          </a:p>
          <a:p>
            <a:pPr>
              <a:lnSpc>
                <a:spcPct val="110000"/>
              </a:lnSpc>
              <a:spcBef>
                <a:spcPts val="1500"/>
              </a:spcBef>
            </a:pPr>
            <a:r>
              <a:rPr lang="en-US" sz="2300" b="0" i="0">
                <a:solidFill>
                  <a:srgbClr val="333333"/>
                </a:solidFill>
                <a:effectLst/>
                <a:latin typeface="Gill Sans MT" panose="020B0502020104020203" pitchFamily="34" charset="0"/>
              </a:rPr>
              <a:t>There is an age adjustment amount that is added for every year the worker was under the age of 45 at the time of the injury, or subtracted for every year they were over 45, up to a maximum of 20 years.</a:t>
            </a:r>
            <a:endParaRPr lang="en-CA" sz="2300">
              <a:latin typeface="Gill Sans MT" panose="020B0502020104020203" pitchFamily="34" charset="0"/>
            </a:endParaRPr>
          </a:p>
        </p:txBody>
      </p:sp>
      <p:pic>
        <p:nvPicPr>
          <p:cNvPr id="4" name="Graphic 3">
            <a:extLst>
              <a:ext uri="{FF2B5EF4-FFF2-40B4-BE49-F238E27FC236}">
                <a16:creationId xmlns:a16="http://schemas.microsoft.com/office/drawing/2014/main" id="{A37890B7-D860-45E4-50D8-09D8D435C6B0}"/>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0846594" y="321749"/>
            <a:ext cx="1014411" cy="1014411"/>
          </a:xfrm>
          <a:prstGeom prst="rect">
            <a:avLst/>
          </a:prstGeom>
        </p:spPr>
      </p:pic>
    </p:spTree>
    <p:extLst>
      <p:ext uri="{BB962C8B-B14F-4D97-AF65-F5344CB8AC3E}">
        <p14:creationId xmlns:p14="http://schemas.microsoft.com/office/powerpoint/2010/main" val="2973269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820837-CC95-5867-1F13-34CB8B181070}"/>
              </a:ext>
            </a:extLst>
          </p:cNvPr>
          <p:cNvSpPr>
            <a:spLocks noGrp="1"/>
          </p:cNvSpPr>
          <p:nvPr>
            <p:ph idx="1"/>
          </p:nvPr>
        </p:nvSpPr>
        <p:spPr>
          <a:xfrm>
            <a:off x="365760" y="1491736"/>
            <a:ext cx="11460480" cy="4415472"/>
          </a:xfrm>
        </p:spPr>
        <p:txBody>
          <a:bodyPr>
            <a:noAutofit/>
          </a:bodyPr>
          <a:lstStyle/>
          <a:p>
            <a:pPr algn="l">
              <a:lnSpc>
                <a:spcPct val="100000"/>
              </a:lnSpc>
            </a:pPr>
            <a:r>
              <a:rPr lang="en-US" sz="2200" spc="-30">
                <a:latin typeface="Gill Sans MT" panose="020B0502020104020203" pitchFamily="34" charset="0"/>
              </a:rPr>
              <a:t>A worker is </a:t>
            </a:r>
            <a:r>
              <a:rPr lang="en-US" sz="2200" b="0" i="0" spc="-30">
                <a:effectLst/>
                <a:latin typeface="Gill Sans MT" panose="020B0502020104020203" pitchFamily="34" charset="0"/>
              </a:rPr>
              <a:t>52 years old at the time of injury (7 years over age 45) and they reached maximum medical recovery in the year 2018 </a:t>
            </a:r>
          </a:p>
          <a:p>
            <a:pPr algn="l">
              <a:lnSpc>
                <a:spcPct val="100000"/>
              </a:lnSpc>
            </a:pPr>
            <a:r>
              <a:rPr lang="en-US" sz="2200" b="0" i="0" spc="-30">
                <a:effectLst/>
                <a:latin typeface="Gill Sans MT" panose="020B0502020104020203" pitchFamily="34" charset="0"/>
              </a:rPr>
              <a:t>The base amount for people whose maximum medical recovery date is in 2018 is $59,981.69 , and the adjustment amount is $1,333.42 . </a:t>
            </a:r>
          </a:p>
          <a:p>
            <a:pPr algn="l">
              <a:lnSpc>
                <a:spcPct val="100000"/>
              </a:lnSpc>
            </a:pPr>
            <a:r>
              <a:rPr lang="en-US" sz="2200" b="0" i="0" spc="-30">
                <a:effectLst/>
                <a:latin typeface="Gill Sans MT" panose="020B0502020104020203" pitchFamily="34" charset="0"/>
              </a:rPr>
              <a:t>As a result, </a:t>
            </a:r>
            <a:r>
              <a:rPr lang="en-US" sz="2200" spc="-30">
                <a:latin typeface="Gill Sans MT" panose="020B0502020104020203" pitchFamily="34" charset="0"/>
              </a:rPr>
              <a:t>the WSIB </a:t>
            </a:r>
            <a:r>
              <a:rPr lang="en-US" sz="2200" b="0" i="0" spc="-30">
                <a:effectLst/>
                <a:latin typeface="Gill Sans MT" panose="020B0502020104020203" pitchFamily="34" charset="0"/>
              </a:rPr>
              <a:t>reduces the base amount of $59,981.69 by the age adjustment factor of ($1,333.42 x 7) to get the adjusted base amount:</a:t>
            </a:r>
          </a:p>
          <a:p>
            <a:pPr algn="l">
              <a:lnSpc>
                <a:spcPct val="100000"/>
              </a:lnSpc>
            </a:pPr>
            <a:r>
              <a:rPr lang="en-US" sz="2200" b="0" i="0" spc="-30">
                <a:effectLst/>
                <a:latin typeface="Gill Sans MT" panose="020B0502020104020203" pitchFamily="34" charset="0"/>
              </a:rPr>
              <a:t>$59,981.69 - ($1,333.42 x 7) = $50,647.75 (adjusted base amount)</a:t>
            </a:r>
          </a:p>
          <a:p>
            <a:pPr algn="l">
              <a:lnSpc>
                <a:spcPct val="100000"/>
              </a:lnSpc>
            </a:pPr>
            <a:r>
              <a:rPr lang="en-US" sz="2200" spc="-30">
                <a:latin typeface="Gill Sans MT" panose="020B0502020104020203" pitchFamily="34" charset="0"/>
              </a:rPr>
              <a:t>They </a:t>
            </a:r>
            <a:r>
              <a:rPr lang="en-US" sz="2200" b="0" i="0" spc="-30">
                <a:effectLst/>
                <a:latin typeface="Gill Sans MT" panose="020B0502020104020203" pitchFamily="34" charset="0"/>
              </a:rPr>
              <a:t> multiply the adjusted base amount by  whole person impairment percentage to calculate </a:t>
            </a:r>
            <a:r>
              <a:rPr lang="en-US" sz="2200" spc="-30">
                <a:latin typeface="Gill Sans MT" panose="020B0502020104020203" pitchFamily="34" charset="0"/>
              </a:rPr>
              <a:t>the </a:t>
            </a:r>
            <a:r>
              <a:rPr lang="en-US" sz="2200" b="0" i="0" spc="-30">
                <a:effectLst/>
                <a:latin typeface="Gill Sans MT" panose="020B0502020104020203" pitchFamily="34" charset="0"/>
              </a:rPr>
              <a:t>non-economic loss benefit. </a:t>
            </a:r>
          </a:p>
          <a:p>
            <a:pPr algn="l">
              <a:lnSpc>
                <a:spcPct val="100000"/>
              </a:lnSpc>
            </a:pPr>
            <a:r>
              <a:rPr lang="en-US" sz="2200" b="0" i="0" spc="-30">
                <a:effectLst/>
                <a:latin typeface="Gill Sans MT" panose="020B0502020104020203" pitchFamily="34" charset="0"/>
              </a:rPr>
              <a:t>If </a:t>
            </a:r>
            <a:r>
              <a:rPr lang="en-US" sz="2200" spc="-30">
                <a:latin typeface="Gill Sans MT" panose="020B0502020104020203" pitchFamily="34" charset="0"/>
              </a:rPr>
              <a:t>the </a:t>
            </a:r>
            <a:r>
              <a:rPr lang="en-US" sz="2200" b="0" i="0" spc="-30">
                <a:effectLst/>
                <a:latin typeface="Gill Sans MT" panose="020B0502020104020203" pitchFamily="34" charset="0"/>
              </a:rPr>
              <a:t>whole person impairment is rated at 20%, the  non-economic loss benefit is:</a:t>
            </a:r>
          </a:p>
          <a:p>
            <a:pPr algn="l">
              <a:lnSpc>
                <a:spcPct val="100000"/>
              </a:lnSpc>
            </a:pPr>
            <a:r>
              <a:rPr lang="en-US" sz="2200" b="0" i="0" spc="-30">
                <a:effectLst/>
                <a:latin typeface="Gill Sans MT" panose="020B0502020104020203" pitchFamily="34" charset="0"/>
              </a:rPr>
              <a:t>$50,647.75 x 15% = $7,597.16</a:t>
            </a:r>
          </a:p>
        </p:txBody>
      </p:sp>
      <p:sp>
        <p:nvSpPr>
          <p:cNvPr id="6" name="Title 1">
            <a:extLst>
              <a:ext uri="{FF2B5EF4-FFF2-40B4-BE49-F238E27FC236}">
                <a16:creationId xmlns:a16="http://schemas.microsoft.com/office/drawing/2014/main" id="{978DD6A6-CFDA-0052-86E2-186E8661C625}"/>
              </a:ext>
            </a:extLst>
          </p:cNvPr>
          <p:cNvSpPr>
            <a:spLocks noGrp="1"/>
          </p:cNvSpPr>
          <p:nvPr>
            <p:ph type="title"/>
          </p:nvPr>
        </p:nvSpPr>
        <p:spPr>
          <a:xfrm>
            <a:off x="838200" y="166173"/>
            <a:ext cx="10515600" cy="1325563"/>
          </a:xfrm>
        </p:spPr>
        <p:txBody>
          <a:bodyPr>
            <a:normAutofit/>
          </a:bodyPr>
          <a:lstStyle/>
          <a:p>
            <a:pPr algn="ctr"/>
            <a:r>
              <a:rPr lang="en-US" b="1" i="0">
                <a:solidFill>
                  <a:schemeClr val="tx2"/>
                </a:solidFill>
                <a:effectLst/>
                <a:latin typeface="Gill Sans MT" panose="020B0502020104020203" pitchFamily="34" charset="0"/>
              </a:rPr>
              <a:t>Example of a Non-Economic </a:t>
            </a:r>
            <a:br>
              <a:rPr lang="en-US" b="1" i="0">
                <a:solidFill>
                  <a:schemeClr val="tx2"/>
                </a:solidFill>
                <a:effectLst/>
                <a:latin typeface="Gill Sans MT" panose="020B0502020104020203" pitchFamily="34" charset="0"/>
              </a:rPr>
            </a:br>
            <a:r>
              <a:rPr lang="en-US" b="1">
                <a:solidFill>
                  <a:schemeClr val="tx2"/>
                </a:solidFill>
                <a:latin typeface="Gill Sans MT" panose="020B0502020104020203" pitchFamily="34" charset="0"/>
              </a:rPr>
              <a:t>L</a:t>
            </a:r>
            <a:r>
              <a:rPr lang="en-US" b="1" i="0">
                <a:solidFill>
                  <a:schemeClr val="tx2"/>
                </a:solidFill>
                <a:effectLst/>
                <a:latin typeface="Gill Sans MT" panose="020B0502020104020203" pitchFamily="34" charset="0"/>
              </a:rPr>
              <a:t>oss benefit calculation</a:t>
            </a:r>
            <a:endParaRPr lang="en-CA" sz="5400"/>
          </a:p>
        </p:txBody>
      </p:sp>
      <p:pic>
        <p:nvPicPr>
          <p:cNvPr id="7" name="Graphic 6">
            <a:extLst>
              <a:ext uri="{FF2B5EF4-FFF2-40B4-BE49-F238E27FC236}">
                <a16:creationId xmlns:a16="http://schemas.microsoft.com/office/drawing/2014/main" id="{35227540-FBE7-33C8-09AD-293FE7D0DB89}"/>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0846594" y="321749"/>
            <a:ext cx="1014411" cy="1014411"/>
          </a:xfrm>
          <a:prstGeom prst="rect">
            <a:avLst/>
          </a:prstGeom>
        </p:spPr>
      </p:pic>
    </p:spTree>
    <p:extLst>
      <p:ext uri="{BB962C8B-B14F-4D97-AF65-F5344CB8AC3E}">
        <p14:creationId xmlns:p14="http://schemas.microsoft.com/office/powerpoint/2010/main" val="43206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9B78-3402-FE4C-7C3D-C1533BD2646E}"/>
              </a:ext>
            </a:extLst>
          </p:cNvPr>
          <p:cNvSpPr>
            <a:spLocks noGrp="1"/>
          </p:cNvSpPr>
          <p:nvPr>
            <p:ph type="title"/>
          </p:nvPr>
        </p:nvSpPr>
        <p:spPr>
          <a:xfrm>
            <a:off x="838200" y="166173"/>
            <a:ext cx="10515600" cy="900627"/>
          </a:xfrm>
        </p:spPr>
        <p:txBody>
          <a:bodyPr>
            <a:normAutofit/>
          </a:bodyPr>
          <a:lstStyle/>
          <a:p>
            <a:pPr algn="ctr"/>
            <a:r>
              <a:rPr lang="en-CA" sz="4800" b="1">
                <a:solidFill>
                  <a:schemeClr val="tx2"/>
                </a:solidFill>
                <a:latin typeface="Gill Sans MT" panose="020B0502020104020203" pitchFamily="34" charset="0"/>
              </a:rPr>
              <a:t>Survivor Benefits</a:t>
            </a:r>
          </a:p>
        </p:txBody>
      </p:sp>
      <p:sp>
        <p:nvSpPr>
          <p:cNvPr id="3" name="Content Placeholder 2">
            <a:extLst>
              <a:ext uri="{FF2B5EF4-FFF2-40B4-BE49-F238E27FC236}">
                <a16:creationId xmlns:a16="http://schemas.microsoft.com/office/drawing/2014/main" id="{77820837-CC95-5867-1F13-34CB8B181070}"/>
              </a:ext>
            </a:extLst>
          </p:cNvPr>
          <p:cNvSpPr>
            <a:spLocks noGrp="1"/>
          </p:cNvSpPr>
          <p:nvPr>
            <p:ph idx="1"/>
          </p:nvPr>
        </p:nvSpPr>
        <p:spPr>
          <a:xfrm>
            <a:off x="838200" y="1327290"/>
            <a:ext cx="10515600" cy="4203420"/>
          </a:xfrm>
        </p:spPr>
        <p:txBody>
          <a:bodyPr>
            <a:normAutofit/>
          </a:bodyPr>
          <a:lstStyle/>
          <a:p>
            <a:pPr marL="0" indent="0" algn="l">
              <a:spcBef>
                <a:spcPts val="2000"/>
              </a:spcBef>
              <a:buNone/>
            </a:pPr>
            <a:r>
              <a:rPr lang="en-US" sz="2500" b="1" i="0">
                <a:effectLst/>
                <a:latin typeface="+mj-lt"/>
              </a:rPr>
              <a:t>Lump sum awards</a:t>
            </a:r>
          </a:p>
          <a:p>
            <a:pPr>
              <a:lnSpc>
                <a:spcPct val="100000"/>
              </a:lnSpc>
              <a:spcBef>
                <a:spcPts val="2000"/>
              </a:spcBef>
            </a:pPr>
            <a:r>
              <a:rPr lang="en-US" sz="2500">
                <a:latin typeface="Gill Sans MT" panose="020B0502020104020203" pitchFamily="34" charset="0"/>
              </a:rPr>
              <a:t>Surviving spouses are entitled to a one-time lump sum payment. For 2024, this payment is $98,443.63 plus or minus $2,461.08 for each year the spouse is under/over under age 40, respectively.</a:t>
            </a:r>
          </a:p>
          <a:p>
            <a:pPr>
              <a:lnSpc>
                <a:spcPct val="100000"/>
              </a:lnSpc>
              <a:spcBef>
                <a:spcPts val="2000"/>
              </a:spcBef>
            </a:pPr>
            <a:r>
              <a:rPr lang="en-US" sz="2500">
                <a:latin typeface="Gill Sans MT" panose="020B0502020104020203" pitchFamily="34" charset="0"/>
              </a:rPr>
              <a:t>The amount decreases by $2,461.08 every year older than 40 that the spouse was at the time of the deceased’s passing to a minimum of $49,221.75</a:t>
            </a:r>
          </a:p>
          <a:p>
            <a:pPr>
              <a:lnSpc>
                <a:spcPct val="100000"/>
              </a:lnSpc>
              <a:spcBef>
                <a:spcPts val="2000"/>
              </a:spcBef>
            </a:pPr>
            <a:r>
              <a:rPr lang="en-US" sz="2500">
                <a:latin typeface="Gill Sans MT" panose="020B0502020104020203" pitchFamily="34" charset="0"/>
              </a:rPr>
              <a:t>The amount increases by $2,461.08 every year younger than 40 the spouse was at the time of the deceased’s passing to a maximum of $147,665.34.</a:t>
            </a:r>
          </a:p>
        </p:txBody>
      </p:sp>
      <p:pic>
        <p:nvPicPr>
          <p:cNvPr id="4" name="Graphic 3">
            <a:extLst>
              <a:ext uri="{FF2B5EF4-FFF2-40B4-BE49-F238E27FC236}">
                <a16:creationId xmlns:a16="http://schemas.microsoft.com/office/drawing/2014/main" id="{E9CCAF75-EF75-3949-F2B2-EF373CF228A2}"/>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9172575" y="106433"/>
            <a:ext cx="2181225" cy="2181225"/>
          </a:xfrm>
          <a:prstGeom prst="rect">
            <a:avLst/>
          </a:prstGeom>
        </p:spPr>
      </p:pic>
    </p:spTree>
    <p:extLst>
      <p:ext uri="{BB962C8B-B14F-4D97-AF65-F5344CB8AC3E}">
        <p14:creationId xmlns:p14="http://schemas.microsoft.com/office/powerpoint/2010/main" val="1191698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9B78-3402-FE4C-7C3D-C1533BD2646E}"/>
              </a:ext>
            </a:extLst>
          </p:cNvPr>
          <p:cNvSpPr>
            <a:spLocks noGrp="1"/>
          </p:cNvSpPr>
          <p:nvPr>
            <p:ph type="title"/>
          </p:nvPr>
        </p:nvSpPr>
        <p:spPr>
          <a:xfrm>
            <a:off x="288459" y="293031"/>
            <a:ext cx="5463194" cy="3445250"/>
          </a:xfrm>
        </p:spPr>
        <p:txBody>
          <a:bodyPr>
            <a:normAutofit/>
          </a:bodyPr>
          <a:lstStyle/>
          <a:p>
            <a:r>
              <a:rPr lang="en-US" sz="6000" b="1" i="0">
                <a:solidFill>
                  <a:schemeClr val="accent1"/>
                </a:solidFill>
                <a:effectLst/>
                <a:latin typeface="Gill Sans MT" panose="020B0502020104020203" pitchFamily="34" charset="0"/>
              </a:rPr>
              <a:t>2024 Compensation </a:t>
            </a:r>
            <a:r>
              <a:rPr lang="en-US" sz="6000" b="1">
                <a:solidFill>
                  <a:schemeClr val="accent1"/>
                </a:solidFill>
                <a:latin typeface="Gill Sans MT" panose="020B0502020104020203" pitchFamily="34" charset="0"/>
              </a:rPr>
              <a:t>A</a:t>
            </a:r>
            <a:r>
              <a:rPr lang="en-US" sz="6000" b="1" i="0">
                <a:solidFill>
                  <a:schemeClr val="accent1"/>
                </a:solidFill>
                <a:effectLst/>
                <a:latin typeface="Gill Sans MT" panose="020B0502020104020203" pitchFamily="34" charset="0"/>
              </a:rPr>
              <a:t>mounts for Survivors</a:t>
            </a:r>
            <a:endParaRPr lang="en-CA" sz="6000">
              <a:solidFill>
                <a:schemeClr val="accent1"/>
              </a:solidFill>
              <a:latin typeface="Gill Sans MT" panose="020B0502020104020203" pitchFamily="34" charset="0"/>
            </a:endParaRPr>
          </a:p>
        </p:txBody>
      </p:sp>
      <p:graphicFrame>
        <p:nvGraphicFramePr>
          <p:cNvPr id="4" name="Content Placeholder 3">
            <a:extLst>
              <a:ext uri="{FF2B5EF4-FFF2-40B4-BE49-F238E27FC236}">
                <a16:creationId xmlns:a16="http://schemas.microsoft.com/office/drawing/2014/main" id="{1D9559DA-F6C4-640A-DD84-62A188785869}"/>
              </a:ext>
            </a:extLst>
          </p:cNvPr>
          <p:cNvGraphicFramePr>
            <a:graphicFrameLocks noGrp="1"/>
          </p:cNvGraphicFramePr>
          <p:nvPr>
            <p:ph idx="1"/>
            <p:extLst>
              <p:ext uri="{D42A27DB-BD31-4B8C-83A1-F6EECF244321}">
                <p14:modId xmlns:p14="http://schemas.microsoft.com/office/powerpoint/2010/main" val="1047401050"/>
              </p:ext>
            </p:extLst>
          </p:nvPr>
        </p:nvGraphicFramePr>
        <p:xfrm>
          <a:off x="6096000" y="293031"/>
          <a:ext cx="5665694" cy="5486400"/>
        </p:xfrm>
        <a:graphic>
          <a:graphicData uri="http://schemas.openxmlformats.org/drawingml/2006/table">
            <a:tbl>
              <a:tblPr/>
              <a:tblGrid>
                <a:gridCol w="2316801">
                  <a:extLst>
                    <a:ext uri="{9D8B030D-6E8A-4147-A177-3AD203B41FA5}">
                      <a16:colId xmlns:a16="http://schemas.microsoft.com/office/drawing/2014/main" val="3065280328"/>
                    </a:ext>
                  </a:extLst>
                </a:gridCol>
                <a:gridCol w="3348893">
                  <a:extLst>
                    <a:ext uri="{9D8B030D-6E8A-4147-A177-3AD203B41FA5}">
                      <a16:colId xmlns:a16="http://schemas.microsoft.com/office/drawing/2014/main" val="111521686"/>
                    </a:ext>
                  </a:extLst>
                </a:gridCol>
              </a:tblGrid>
              <a:tr h="544158">
                <a:tc>
                  <a:txBody>
                    <a:bodyPr/>
                    <a:lstStyle/>
                    <a:p>
                      <a:pPr algn="l" fontAlgn="t">
                        <a:lnSpc>
                          <a:spcPct val="150000"/>
                        </a:lnSpc>
                      </a:pPr>
                      <a:r>
                        <a:rPr lang="en-CA" sz="2000" b="1">
                          <a:solidFill>
                            <a:srgbClr val="FFFFFF"/>
                          </a:solidFill>
                          <a:effectLst/>
                          <a:latin typeface="Gill Sans MT" panose="020B0502020104020203" pitchFamily="34" charset="0"/>
                        </a:rPr>
                        <a:t>Age</a:t>
                      </a:r>
                    </a:p>
                  </a:txBody>
                  <a:tcPr>
                    <a:lnL>
                      <a:noFill/>
                    </a:lnL>
                    <a:lnR>
                      <a:noFill/>
                    </a:lnR>
                    <a:lnT>
                      <a:noFill/>
                    </a:lnT>
                    <a:lnB>
                      <a:noFill/>
                    </a:lnB>
                    <a:solidFill>
                      <a:srgbClr val="003359"/>
                    </a:solidFill>
                  </a:tcPr>
                </a:tc>
                <a:tc>
                  <a:txBody>
                    <a:bodyPr/>
                    <a:lstStyle/>
                    <a:p>
                      <a:pPr algn="l" fontAlgn="t">
                        <a:lnSpc>
                          <a:spcPct val="150000"/>
                        </a:lnSpc>
                      </a:pPr>
                      <a:r>
                        <a:rPr lang="en-CA" sz="2000" b="1">
                          <a:solidFill>
                            <a:srgbClr val="FFFFFF"/>
                          </a:solidFill>
                          <a:effectLst/>
                          <a:latin typeface="Gill Sans MT" panose="020B0502020104020203" pitchFamily="34" charset="0"/>
                        </a:rPr>
                        <a:t>Amount</a:t>
                      </a:r>
                    </a:p>
                  </a:txBody>
                  <a:tcPr>
                    <a:lnL>
                      <a:noFill/>
                    </a:lnL>
                    <a:lnR>
                      <a:noFill/>
                    </a:lnR>
                    <a:lnT>
                      <a:noFill/>
                    </a:lnT>
                    <a:lnB>
                      <a:noFill/>
                    </a:lnB>
                    <a:solidFill>
                      <a:srgbClr val="003359"/>
                    </a:solidFill>
                  </a:tcPr>
                </a:tc>
                <a:extLst>
                  <a:ext uri="{0D108BD9-81ED-4DB2-BD59-A6C34878D82A}">
                    <a16:rowId xmlns:a16="http://schemas.microsoft.com/office/drawing/2014/main" val="1140512386"/>
                  </a:ext>
                </a:extLst>
              </a:tr>
              <a:tr h="544158">
                <a:tc>
                  <a:txBody>
                    <a:bodyPr/>
                    <a:lstStyle/>
                    <a:p>
                      <a:pPr algn="l" fontAlgn="t">
                        <a:lnSpc>
                          <a:spcPct val="150000"/>
                        </a:lnSpc>
                      </a:pPr>
                      <a:r>
                        <a:rPr lang="en-CA" sz="2000">
                          <a:effectLst/>
                          <a:latin typeface="Gill Sans MT" panose="020B0502020104020203" pitchFamily="34" charset="0"/>
                        </a:rPr>
                        <a:t>20 or younger</a:t>
                      </a:r>
                    </a:p>
                  </a:txBody>
                  <a:tcPr>
                    <a:lnL>
                      <a:noFill/>
                    </a:lnL>
                    <a:lnR>
                      <a:noFill/>
                    </a:lnR>
                    <a:lnT>
                      <a:noFill/>
                    </a:lnT>
                    <a:lnB>
                      <a:noFill/>
                    </a:lnB>
                    <a:solidFill>
                      <a:srgbClr val="FFFFFF"/>
                    </a:solidFill>
                  </a:tcPr>
                </a:tc>
                <a:tc>
                  <a:txBody>
                    <a:bodyPr/>
                    <a:lstStyle/>
                    <a:p>
                      <a:pPr algn="l" fontAlgn="t">
                        <a:lnSpc>
                          <a:spcPct val="150000"/>
                        </a:lnSpc>
                      </a:pPr>
                      <a:r>
                        <a:rPr lang="en-CA" sz="2000">
                          <a:effectLst/>
                          <a:latin typeface="Gill Sans MT" panose="020B0502020104020203" pitchFamily="34" charset="0"/>
                        </a:rPr>
                        <a:t>$147,665.34</a:t>
                      </a:r>
                    </a:p>
                  </a:txBody>
                  <a:tcPr>
                    <a:lnL>
                      <a:noFill/>
                    </a:lnL>
                    <a:lnR>
                      <a:noFill/>
                    </a:lnR>
                    <a:lnT>
                      <a:noFill/>
                    </a:lnT>
                    <a:lnB>
                      <a:noFill/>
                    </a:lnB>
                    <a:solidFill>
                      <a:srgbClr val="FFFFFF"/>
                    </a:solidFill>
                  </a:tcPr>
                </a:tc>
                <a:extLst>
                  <a:ext uri="{0D108BD9-81ED-4DB2-BD59-A6C34878D82A}">
                    <a16:rowId xmlns:a16="http://schemas.microsoft.com/office/drawing/2014/main" val="608744054"/>
                  </a:ext>
                </a:extLst>
              </a:tr>
              <a:tr h="544158">
                <a:tc>
                  <a:txBody>
                    <a:bodyPr/>
                    <a:lstStyle/>
                    <a:p>
                      <a:pPr algn="l" fontAlgn="t">
                        <a:lnSpc>
                          <a:spcPct val="150000"/>
                        </a:lnSpc>
                      </a:pPr>
                      <a:r>
                        <a:rPr lang="en-CA" sz="2000">
                          <a:effectLst/>
                          <a:latin typeface="Gill Sans MT" panose="020B0502020104020203" pitchFamily="34" charset="0"/>
                        </a:rPr>
                        <a:t>25</a:t>
                      </a:r>
                    </a:p>
                  </a:txBody>
                  <a:tcPr>
                    <a:lnL>
                      <a:noFill/>
                    </a:lnL>
                    <a:lnR>
                      <a:noFill/>
                    </a:lnR>
                    <a:lnT>
                      <a:noFill/>
                    </a:lnT>
                    <a:lnB>
                      <a:noFill/>
                    </a:lnB>
                    <a:solidFill>
                      <a:srgbClr val="F1F4F6"/>
                    </a:solidFill>
                  </a:tcPr>
                </a:tc>
                <a:tc>
                  <a:txBody>
                    <a:bodyPr/>
                    <a:lstStyle/>
                    <a:p>
                      <a:pPr algn="l" fontAlgn="t">
                        <a:lnSpc>
                          <a:spcPct val="150000"/>
                        </a:lnSpc>
                      </a:pPr>
                      <a:r>
                        <a:rPr lang="en-CA" sz="2000">
                          <a:effectLst/>
                          <a:latin typeface="Gill Sans MT" panose="020B0502020104020203" pitchFamily="34" charset="0"/>
                        </a:rPr>
                        <a:t>$135,359.83</a:t>
                      </a:r>
                    </a:p>
                  </a:txBody>
                  <a:tcPr>
                    <a:lnL>
                      <a:noFill/>
                    </a:lnL>
                    <a:lnR>
                      <a:noFill/>
                    </a:lnR>
                    <a:lnT>
                      <a:noFill/>
                    </a:lnT>
                    <a:lnB>
                      <a:noFill/>
                    </a:lnB>
                    <a:solidFill>
                      <a:srgbClr val="F1F4F6"/>
                    </a:solidFill>
                  </a:tcPr>
                </a:tc>
                <a:extLst>
                  <a:ext uri="{0D108BD9-81ED-4DB2-BD59-A6C34878D82A}">
                    <a16:rowId xmlns:a16="http://schemas.microsoft.com/office/drawing/2014/main" val="3819385618"/>
                  </a:ext>
                </a:extLst>
              </a:tr>
              <a:tr h="544158">
                <a:tc>
                  <a:txBody>
                    <a:bodyPr/>
                    <a:lstStyle/>
                    <a:p>
                      <a:pPr algn="l" fontAlgn="t">
                        <a:lnSpc>
                          <a:spcPct val="150000"/>
                        </a:lnSpc>
                      </a:pPr>
                      <a:r>
                        <a:rPr lang="en-CA" sz="2000">
                          <a:effectLst/>
                          <a:latin typeface="Gill Sans MT" panose="020B0502020104020203" pitchFamily="34" charset="0"/>
                        </a:rPr>
                        <a:t>30</a:t>
                      </a:r>
                    </a:p>
                  </a:txBody>
                  <a:tcPr>
                    <a:lnL>
                      <a:noFill/>
                    </a:lnL>
                    <a:lnR>
                      <a:noFill/>
                    </a:lnR>
                    <a:lnT>
                      <a:noFill/>
                    </a:lnT>
                    <a:lnB>
                      <a:noFill/>
                    </a:lnB>
                    <a:solidFill>
                      <a:srgbClr val="FFFFFF"/>
                    </a:solidFill>
                  </a:tcPr>
                </a:tc>
                <a:tc>
                  <a:txBody>
                    <a:bodyPr/>
                    <a:lstStyle/>
                    <a:p>
                      <a:pPr algn="l" fontAlgn="t">
                        <a:lnSpc>
                          <a:spcPct val="150000"/>
                        </a:lnSpc>
                      </a:pPr>
                      <a:r>
                        <a:rPr lang="en-CA" sz="2000">
                          <a:effectLst/>
                          <a:latin typeface="Gill Sans MT" panose="020B0502020104020203" pitchFamily="34" charset="0"/>
                        </a:rPr>
                        <a:t>$123,054.43</a:t>
                      </a:r>
                    </a:p>
                  </a:txBody>
                  <a:tcPr>
                    <a:lnL>
                      <a:noFill/>
                    </a:lnL>
                    <a:lnR>
                      <a:noFill/>
                    </a:lnR>
                    <a:lnT>
                      <a:noFill/>
                    </a:lnT>
                    <a:lnB>
                      <a:noFill/>
                    </a:lnB>
                    <a:solidFill>
                      <a:srgbClr val="FFFFFF"/>
                    </a:solidFill>
                  </a:tcPr>
                </a:tc>
                <a:extLst>
                  <a:ext uri="{0D108BD9-81ED-4DB2-BD59-A6C34878D82A}">
                    <a16:rowId xmlns:a16="http://schemas.microsoft.com/office/drawing/2014/main" val="568014611"/>
                  </a:ext>
                </a:extLst>
              </a:tr>
              <a:tr h="544158">
                <a:tc>
                  <a:txBody>
                    <a:bodyPr/>
                    <a:lstStyle/>
                    <a:p>
                      <a:pPr algn="l" fontAlgn="t">
                        <a:lnSpc>
                          <a:spcPct val="150000"/>
                        </a:lnSpc>
                      </a:pPr>
                      <a:r>
                        <a:rPr lang="en-CA" sz="2000">
                          <a:effectLst/>
                          <a:latin typeface="Gill Sans MT" panose="020B0502020104020203" pitchFamily="34" charset="0"/>
                        </a:rPr>
                        <a:t>35</a:t>
                      </a:r>
                    </a:p>
                  </a:txBody>
                  <a:tcPr>
                    <a:lnL>
                      <a:noFill/>
                    </a:lnL>
                    <a:lnR>
                      <a:noFill/>
                    </a:lnR>
                    <a:lnT>
                      <a:noFill/>
                    </a:lnT>
                    <a:lnB>
                      <a:noFill/>
                    </a:lnB>
                    <a:solidFill>
                      <a:srgbClr val="F1F4F6"/>
                    </a:solidFill>
                  </a:tcPr>
                </a:tc>
                <a:tc>
                  <a:txBody>
                    <a:bodyPr/>
                    <a:lstStyle/>
                    <a:p>
                      <a:pPr algn="l" fontAlgn="t">
                        <a:lnSpc>
                          <a:spcPct val="150000"/>
                        </a:lnSpc>
                      </a:pPr>
                      <a:r>
                        <a:rPr lang="en-CA" sz="2000">
                          <a:effectLst/>
                          <a:latin typeface="Gill Sans MT" panose="020B0502020104020203" pitchFamily="34" charset="0"/>
                        </a:rPr>
                        <a:t>$110,749.03</a:t>
                      </a:r>
                    </a:p>
                  </a:txBody>
                  <a:tcPr>
                    <a:lnL>
                      <a:noFill/>
                    </a:lnL>
                    <a:lnR>
                      <a:noFill/>
                    </a:lnR>
                    <a:lnT>
                      <a:noFill/>
                    </a:lnT>
                    <a:lnB>
                      <a:noFill/>
                    </a:lnB>
                    <a:solidFill>
                      <a:srgbClr val="F1F4F6"/>
                    </a:solidFill>
                  </a:tcPr>
                </a:tc>
                <a:extLst>
                  <a:ext uri="{0D108BD9-81ED-4DB2-BD59-A6C34878D82A}">
                    <a16:rowId xmlns:a16="http://schemas.microsoft.com/office/drawing/2014/main" val="4174559538"/>
                  </a:ext>
                </a:extLst>
              </a:tr>
              <a:tr h="544158">
                <a:tc>
                  <a:txBody>
                    <a:bodyPr/>
                    <a:lstStyle/>
                    <a:p>
                      <a:pPr algn="l" fontAlgn="t">
                        <a:lnSpc>
                          <a:spcPct val="150000"/>
                        </a:lnSpc>
                      </a:pPr>
                      <a:r>
                        <a:rPr lang="en-CA" sz="2000">
                          <a:effectLst/>
                          <a:latin typeface="Gill Sans MT" panose="020B0502020104020203" pitchFamily="34" charset="0"/>
                        </a:rPr>
                        <a:t>40</a:t>
                      </a:r>
                    </a:p>
                  </a:txBody>
                  <a:tcPr>
                    <a:lnL>
                      <a:noFill/>
                    </a:lnL>
                    <a:lnR>
                      <a:noFill/>
                    </a:lnR>
                    <a:lnT>
                      <a:noFill/>
                    </a:lnT>
                    <a:lnB>
                      <a:noFill/>
                    </a:lnB>
                    <a:solidFill>
                      <a:srgbClr val="FFFFFF"/>
                    </a:solidFill>
                  </a:tcPr>
                </a:tc>
                <a:tc>
                  <a:txBody>
                    <a:bodyPr/>
                    <a:lstStyle/>
                    <a:p>
                      <a:pPr algn="l" fontAlgn="t">
                        <a:lnSpc>
                          <a:spcPct val="150000"/>
                        </a:lnSpc>
                      </a:pPr>
                      <a:r>
                        <a:rPr lang="en-CA" sz="2000">
                          <a:effectLst/>
                          <a:latin typeface="Gill Sans MT" panose="020B0502020104020203" pitchFamily="34" charset="0"/>
                        </a:rPr>
                        <a:t>$98,443.63</a:t>
                      </a:r>
                    </a:p>
                  </a:txBody>
                  <a:tcPr>
                    <a:lnL>
                      <a:noFill/>
                    </a:lnL>
                    <a:lnR>
                      <a:noFill/>
                    </a:lnR>
                    <a:lnT>
                      <a:noFill/>
                    </a:lnT>
                    <a:lnB>
                      <a:noFill/>
                    </a:lnB>
                    <a:solidFill>
                      <a:srgbClr val="FFFFFF"/>
                    </a:solidFill>
                  </a:tcPr>
                </a:tc>
                <a:extLst>
                  <a:ext uri="{0D108BD9-81ED-4DB2-BD59-A6C34878D82A}">
                    <a16:rowId xmlns:a16="http://schemas.microsoft.com/office/drawing/2014/main" val="4251963521"/>
                  </a:ext>
                </a:extLst>
              </a:tr>
              <a:tr h="544158">
                <a:tc>
                  <a:txBody>
                    <a:bodyPr/>
                    <a:lstStyle/>
                    <a:p>
                      <a:pPr algn="l" fontAlgn="t">
                        <a:lnSpc>
                          <a:spcPct val="150000"/>
                        </a:lnSpc>
                      </a:pPr>
                      <a:r>
                        <a:rPr lang="en-CA" sz="2000">
                          <a:effectLst/>
                          <a:latin typeface="Gill Sans MT" panose="020B0502020104020203" pitchFamily="34" charset="0"/>
                        </a:rPr>
                        <a:t>45</a:t>
                      </a:r>
                    </a:p>
                  </a:txBody>
                  <a:tcPr>
                    <a:lnL>
                      <a:noFill/>
                    </a:lnL>
                    <a:lnR>
                      <a:noFill/>
                    </a:lnR>
                    <a:lnT>
                      <a:noFill/>
                    </a:lnT>
                    <a:lnB>
                      <a:noFill/>
                    </a:lnB>
                    <a:solidFill>
                      <a:srgbClr val="F1F4F6"/>
                    </a:solidFill>
                  </a:tcPr>
                </a:tc>
                <a:tc>
                  <a:txBody>
                    <a:bodyPr/>
                    <a:lstStyle/>
                    <a:p>
                      <a:pPr algn="l" fontAlgn="t">
                        <a:lnSpc>
                          <a:spcPct val="150000"/>
                        </a:lnSpc>
                      </a:pPr>
                      <a:r>
                        <a:rPr lang="en-CA" sz="2000">
                          <a:effectLst/>
                          <a:latin typeface="Gill Sans MT" panose="020B0502020104020203" pitchFamily="34" charset="0"/>
                        </a:rPr>
                        <a:t>$86,138.23</a:t>
                      </a:r>
                    </a:p>
                  </a:txBody>
                  <a:tcPr>
                    <a:lnL>
                      <a:noFill/>
                    </a:lnL>
                    <a:lnR>
                      <a:noFill/>
                    </a:lnR>
                    <a:lnT>
                      <a:noFill/>
                    </a:lnT>
                    <a:lnB>
                      <a:noFill/>
                    </a:lnB>
                    <a:solidFill>
                      <a:srgbClr val="F1F4F6"/>
                    </a:solidFill>
                  </a:tcPr>
                </a:tc>
                <a:extLst>
                  <a:ext uri="{0D108BD9-81ED-4DB2-BD59-A6C34878D82A}">
                    <a16:rowId xmlns:a16="http://schemas.microsoft.com/office/drawing/2014/main" val="1822796387"/>
                  </a:ext>
                </a:extLst>
              </a:tr>
              <a:tr h="544158">
                <a:tc>
                  <a:txBody>
                    <a:bodyPr/>
                    <a:lstStyle/>
                    <a:p>
                      <a:pPr algn="l" fontAlgn="t">
                        <a:lnSpc>
                          <a:spcPct val="150000"/>
                        </a:lnSpc>
                      </a:pPr>
                      <a:r>
                        <a:rPr lang="en-CA" sz="2000">
                          <a:effectLst/>
                          <a:latin typeface="Gill Sans MT" panose="020B0502020104020203" pitchFamily="34" charset="0"/>
                        </a:rPr>
                        <a:t>50</a:t>
                      </a:r>
                    </a:p>
                  </a:txBody>
                  <a:tcPr>
                    <a:lnL>
                      <a:noFill/>
                    </a:lnL>
                    <a:lnR>
                      <a:noFill/>
                    </a:lnR>
                    <a:lnT>
                      <a:noFill/>
                    </a:lnT>
                    <a:lnB>
                      <a:noFill/>
                    </a:lnB>
                    <a:solidFill>
                      <a:srgbClr val="FFFFFF"/>
                    </a:solidFill>
                  </a:tcPr>
                </a:tc>
                <a:tc>
                  <a:txBody>
                    <a:bodyPr/>
                    <a:lstStyle/>
                    <a:p>
                      <a:pPr algn="l" fontAlgn="t">
                        <a:lnSpc>
                          <a:spcPct val="150000"/>
                        </a:lnSpc>
                      </a:pPr>
                      <a:r>
                        <a:rPr lang="en-CA" sz="2000">
                          <a:effectLst/>
                          <a:latin typeface="Gill Sans MT" panose="020B0502020104020203" pitchFamily="34" charset="0"/>
                        </a:rPr>
                        <a:t>$73,832.83</a:t>
                      </a:r>
                    </a:p>
                  </a:txBody>
                  <a:tcPr>
                    <a:lnL>
                      <a:noFill/>
                    </a:lnL>
                    <a:lnR>
                      <a:noFill/>
                    </a:lnR>
                    <a:lnT>
                      <a:noFill/>
                    </a:lnT>
                    <a:lnB>
                      <a:noFill/>
                    </a:lnB>
                    <a:solidFill>
                      <a:srgbClr val="FFFFFF"/>
                    </a:solidFill>
                  </a:tcPr>
                </a:tc>
                <a:extLst>
                  <a:ext uri="{0D108BD9-81ED-4DB2-BD59-A6C34878D82A}">
                    <a16:rowId xmlns:a16="http://schemas.microsoft.com/office/drawing/2014/main" val="2317608591"/>
                  </a:ext>
                </a:extLst>
              </a:tr>
              <a:tr h="544158">
                <a:tc>
                  <a:txBody>
                    <a:bodyPr/>
                    <a:lstStyle/>
                    <a:p>
                      <a:pPr algn="l" fontAlgn="t">
                        <a:lnSpc>
                          <a:spcPct val="150000"/>
                        </a:lnSpc>
                      </a:pPr>
                      <a:r>
                        <a:rPr lang="en-CA" sz="2000">
                          <a:effectLst/>
                          <a:latin typeface="Gill Sans MT" panose="020B0502020104020203" pitchFamily="34" charset="0"/>
                        </a:rPr>
                        <a:t>55</a:t>
                      </a:r>
                    </a:p>
                  </a:txBody>
                  <a:tcPr>
                    <a:lnL>
                      <a:noFill/>
                    </a:lnL>
                    <a:lnR>
                      <a:noFill/>
                    </a:lnR>
                    <a:lnT>
                      <a:noFill/>
                    </a:lnT>
                    <a:lnB>
                      <a:noFill/>
                    </a:lnB>
                    <a:solidFill>
                      <a:srgbClr val="F1F4F6"/>
                    </a:solidFill>
                  </a:tcPr>
                </a:tc>
                <a:tc>
                  <a:txBody>
                    <a:bodyPr/>
                    <a:lstStyle/>
                    <a:p>
                      <a:pPr algn="l" fontAlgn="t">
                        <a:lnSpc>
                          <a:spcPct val="150000"/>
                        </a:lnSpc>
                      </a:pPr>
                      <a:r>
                        <a:rPr lang="en-CA" sz="2000">
                          <a:effectLst/>
                          <a:latin typeface="Gill Sans MT" panose="020B0502020104020203" pitchFamily="34" charset="0"/>
                        </a:rPr>
                        <a:t>$61,527.43</a:t>
                      </a:r>
                    </a:p>
                  </a:txBody>
                  <a:tcPr>
                    <a:lnL>
                      <a:noFill/>
                    </a:lnL>
                    <a:lnR>
                      <a:noFill/>
                    </a:lnR>
                    <a:lnT>
                      <a:noFill/>
                    </a:lnT>
                    <a:lnB>
                      <a:noFill/>
                    </a:lnB>
                    <a:solidFill>
                      <a:srgbClr val="F1F4F6"/>
                    </a:solidFill>
                  </a:tcPr>
                </a:tc>
                <a:extLst>
                  <a:ext uri="{0D108BD9-81ED-4DB2-BD59-A6C34878D82A}">
                    <a16:rowId xmlns:a16="http://schemas.microsoft.com/office/drawing/2014/main" val="3699181528"/>
                  </a:ext>
                </a:extLst>
              </a:tr>
              <a:tr h="544158">
                <a:tc>
                  <a:txBody>
                    <a:bodyPr/>
                    <a:lstStyle/>
                    <a:p>
                      <a:pPr algn="l" fontAlgn="t">
                        <a:lnSpc>
                          <a:spcPct val="150000"/>
                        </a:lnSpc>
                      </a:pPr>
                      <a:r>
                        <a:rPr lang="en-CA" sz="2000">
                          <a:effectLst/>
                          <a:latin typeface="Gill Sans MT" panose="020B0502020104020203" pitchFamily="34" charset="0"/>
                        </a:rPr>
                        <a:t>60 or older</a:t>
                      </a:r>
                    </a:p>
                  </a:txBody>
                  <a:tcPr>
                    <a:lnL>
                      <a:noFill/>
                    </a:lnL>
                    <a:lnR>
                      <a:noFill/>
                    </a:lnR>
                    <a:lnT>
                      <a:noFill/>
                    </a:lnT>
                    <a:lnB>
                      <a:noFill/>
                    </a:lnB>
                    <a:solidFill>
                      <a:srgbClr val="FFFFFF"/>
                    </a:solidFill>
                  </a:tcPr>
                </a:tc>
                <a:tc>
                  <a:txBody>
                    <a:bodyPr/>
                    <a:lstStyle/>
                    <a:p>
                      <a:pPr algn="l" fontAlgn="t">
                        <a:lnSpc>
                          <a:spcPct val="150000"/>
                        </a:lnSpc>
                      </a:pPr>
                      <a:r>
                        <a:rPr lang="en-CA" sz="2000">
                          <a:effectLst/>
                          <a:latin typeface="Gill Sans MT" panose="020B0502020104020203" pitchFamily="34" charset="0"/>
                        </a:rPr>
                        <a:t>$49,221.75</a:t>
                      </a:r>
                    </a:p>
                  </a:txBody>
                  <a:tcPr>
                    <a:lnL>
                      <a:noFill/>
                    </a:lnL>
                    <a:lnR>
                      <a:noFill/>
                    </a:lnR>
                    <a:lnT>
                      <a:noFill/>
                    </a:lnT>
                    <a:lnB>
                      <a:noFill/>
                    </a:lnB>
                    <a:solidFill>
                      <a:srgbClr val="FFFFFF"/>
                    </a:solidFill>
                  </a:tcPr>
                </a:tc>
                <a:extLst>
                  <a:ext uri="{0D108BD9-81ED-4DB2-BD59-A6C34878D82A}">
                    <a16:rowId xmlns:a16="http://schemas.microsoft.com/office/drawing/2014/main" val="3618292191"/>
                  </a:ext>
                </a:extLst>
              </a:tr>
            </a:tbl>
          </a:graphicData>
        </a:graphic>
      </p:graphicFrame>
      <p:pic>
        <p:nvPicPr>
          <p:cNvPr id="3" name="Graphic 2">
            <a:extLst>
              <a:ext uri="{FF2B5EF4-FFF2-40B4-BE49-F238E27FC236}">
                <a16:creationId xmlns:a16="http://schemas.microsoft.com/office/drawing/2014/main" id="{77C5F758-2135-3ABE-8C15-CA6A79F7CF90}"/>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430306" y="3738281"/>
            <a:ext cx="2041150" cy="2041150"/>
          </a:xfrm>
          <a:prstGeom prst="rect">
            <a:avLst/>
          </a:prstGeom>
        </p:spPr>
      </p:pic>
    </p:spTree>
    <p:extLst>
      <p:ext uri="{BB962C8B-B14F-4D97-AF65-F5344CB8AC3E}">
        <p14:creationId xmlns:p14="http://schemas.microsoft.com/office/powerpoint/2010/main" val="3204524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4E029-5C15-2F08-12CA-A5CBE8839427}"/>
              </a:ext>
            </a:extLst>
          </p:cNvPr>
          <p:cNvSpPr>
            <a:spLocks noGrp="1"/>
          </p:cNvSpPr>
          <p:nvPr>
            <p:ph type="title"/>
          </p:nvPr>
        </p:nvSpPr>
        <p:spPr>
          <a:xfrm>
            <a:off x="838200" y="0"/>
            <a:ext cx="10515600" cy="1325563"/>
          </a:xfrm>
        </p:spPr>
        <p:txBody>
          <a:bodyPr>
            <a:normAutofit/>
          </a:bodyPr>
          <a:lstStyle/>
          <a:p>
            <a:pPr algn="ctr"/>
            <a:r>
              <a:rPr lang="en-CA" b="1">
                <a:solidFill>
                  <a:schemeClr val="accent1"/>
                </a:solidFill>
                <a:latin typeface="Gill Sans MT" panose="020B0502020104020203" pitchFamily="34" charset="0"/>
              </a:rPr>
              <a:t>Survivor Benefits </a:t>
            </a:r>
            <a:r>
              <a:rPr lang="en-US" b="1" i="0">
                <a:solidFill>
                  <a:schemeClr val="accent1"/>
                </a:solidFill>
                <a:effectLst/>
                <a:latin typeface="Gill Sans MT" panose="020B0502020104020203" pitchFamily="34" charset="0"/>
              </a:rPr>
              <a:t>Monthly </a:t>
            </a:r>
            <a:r>
              <a:rPr lang="en-US" b="1">
                <a:solidFill>
                  <a:schemeClr val="accent1"/>
                </a:solidFill>
                <a:latin typeface="Gill Sans MT" panose="020B0502020104020203" pitchFamily="34" charset="0"/>
              </a:rPr>
              <a:t>A</a:t>
            </a:r>
            <a:r>
              <a:rPr lang="en-US" b="1" i="0">
                <a:solidFill>
                  <a:schemeClr val="accent1"/>
                </a:solidFill>
                <a:effectLst/>
                <a:latin typeface="Gill Sans MT" panose="020B0502020104020203" pitchFamily="34" charset="0"/>
              </a:rPr>
              <a:t>wards</a:t>
            </a:r>
            <a:endParaRPr lang="en-CA" b="1">
              <a:solidFill>
                <a:schemeClr val="accent1"/>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C5BC360C-BD34-0D47-1AE3-17EFDCCBE382}"/>
              </a:ext>
            </a:extLst>
          </p:cNvPr>
          <p:cNvSpPr>
            <a:spLocks noGrp="1"/>
          </p:cNvSpPr>
          <p:nvPr>
            <p:ph idx="1"/>
          </p:nvPr>
        </p:nvSpPr>
        <p:spPr>
          <a:xfrm>
            <a:off x="582706" y="1030942"/>
            <a:ext cx="11026588" cy="5056094"/>
          </a:xfrm>
        </p:spPr>
        <p:txBody>
          <a:bodyPr>
            <a:normAutofit fontScale="92500" lnSpcReduction="10000"/>
          </a:bodyPr>
          <a:lstStyle/>
          <a:p>
            <a:pPr marL="0" indent="0" algn="l">
              <a:lnSpc>
                <a:spcPct val="120000"/>
              </a:lnSpc>
              <a:buNone/>
            </a:pPr>
            <a:r>
              <a:rPr lang="en-US" b="1" i="0">
                <a:effectLst/>
                <a:latin typeface="+mj-lt"/>
              </a:rPr>
              <a:t>Monthly awards</a:t>
            </a:r>
            <a:endParaRPr lang="en-US" b="0" i="0">
              <a:effectLst/>
              <a:latin typeface="+mj-lt"/>
            </a:endParaRPr>
          </a:p>
          <a:p>
            <a:pPr algn="l">
              <a:lnSpc>
                <a:spcPct val="120000"/>
              </a:lnSpc>
            </a:pPr>
            <a:r>
              <a:rPr lang="en-US" b="0" i="0">
                <a:effectLst/>
                <a:latin typeface="Gill Sans MT" panose="020B0502020104020203" pitchFamily="34" charset="0"/>
              </a:rPr>
              <a:t>The minimum compensation amount payable for spouse and child is $2,329.12.</a:t>
            </a:r>
          </a:p>
          <a:p>
            <a:pPr algn="l">
              <a:lnSpc>
                <a:spcPct val="120000"/>
              </a:lnSpc>
            </a:pPr>
            <a:r>
              <a:rPr lang="en-US" b="0" i="0">
                <a:effectLst/>
                <a:latin typeface="Gill Sans MT" panose="020B0502020104020203" pitchFamily="34" charset="0"/>
              </a:rPr>
              <a:t>The maximum earnings ceiling is $112,500.00 per year (175% of average industrial wage for Ontario).</a:t>
            </a:r>
          </a:p>
          <a:p>
            <a:pPr marL="0" indent="0" algn="l">
              <a:lnSpc>
                <a:spcPct val="120000"/>
              </a:lnSpc>
              <a:buNone/>
            </a:pPr>
            <a:endParaRPr lang="en-US" sz="2200" b="1" i="0">
              <a:effectLst/>
              <a:latin typeface="Gill Sans MT" panose="020B0502020104020203" pitchFamily="34" charset="0"/>
            </a:endParaRPr>
          </a:p>
          <a:p>
            <a:pPr marL="0" indent="0" algn="l">
              <a:lnSpc>
                <a:spcPct val="120000"/>
              </a:lnSpc>
              <a:buNone/>
            </a:pPr>
            <a:r>
              <a:rPr lang="en-US" b="1" i="0">
                <a:effectLst/>
                <a:latin typeface="+mj-lt"/>
              </a:rPr>
              <a:t>Burial awards</a:t>
            </a:r>
          </a:p>
          <a:p>
            <a:pPr algn="l">
              <a:lnSpc>
                <a:spcPct val="120000"/>
              </a:lnSpc>
            </a:pPr>
            <a:r>
              <a:rPr lang="en-US">
                <a:latin typeface="Gill Sans MT" panose="020B0502020104020203" pitchFamily="34" charset="0"/>
              </a:rPr>
              <a:t>The Board </a:t>
            </a:r>
            <a:r>
              <a:rPr lang="en-US" b="0" i="0">
                <a:effectLst/>
                <a:latin typeface="Gill Sans MT" panose="020B0502020104020203" pitchFamily="34" charset="0"/>
              </a:rPr>
              <a:t>pays all expenses reasonably connected to the burial. </a:t>
            </a:r>
          </a:p>
          <a:p>
            <a:pPr algn="l">
              <a:lnSpc>
                <a:spcPct val="120000"/>
              </a:lnSpc>
            </a:pPr>
            <a:r>
              <a:rPr lang="en-US" b="0" i="0">
                <a:effectLst/>
                <a:latin typeface="Gill Sans MT" panose="020B0502020104020203" pitchFamily="34" charset="0"/>
              </a:rPr>
              <a:t>There is no maximum amount.</a:t>
            </a:r>
          </a:p>
          <a:p>
            <a:pPr algn="l">
              <a:lnSpc>
                <a:spcPct val="120000"/>
              </a:lnSpc>
            </a:pPr>
            <a:r>
              <a:rPr lang="en-US" b="0" i="0">
                <a:effectLst/>
                <a:latin typeface="Gill Sans MT" panose="020B0502020104020203" pitchFamily="34" charset="0"/>
              </a:rPr>
              <a:t>The minimum amount payable is $3,691.63.</a:t>
            </a:r>
          </a:p>
        </p:txBody>
      </p:sp>
    </p:spTree>
    <p:extLst>
      <p:ext uri="{BB962C8B-B14F-4D97-AF65-F5344CB8AC3E}">
        <p14:creationId xmlns:p14="http://schemas.microsoft.com/office/powerpoint/2010/main" val="1967266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E957A-C968-86EB-0D55-F197FA7C2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5D6EE-16AA-EB24-0127-0595E95B3E74}"/>
              </a:ext>
            </a:extLst>
          </p:cNvPr>
          <p:cNvSpPr>
            <a:spLocks noGrp="1"/>
          </p:cNvSpPr>
          <p:nvPr>
            <p:ph type="title"/>
          </p:nvPr>
        </p:nvSpPr>
        <p:spPr>
          <a:xfrm>
            <a:off x="838200" y="3040538"/>
            <a:ext cx="10515600" cy="1325563"/>
          </a:xfrm>
        </p:spPr>
        <p:txBody>
          <a:bodyPr>
            <a:normAutofit fontScale="90000"/>
          </a:bodyPr>
          <a:lstStyle/>
          <a:p>
            <a:pPr algn="ctr"/>
            <a:r>
              <a:rPr lang="en-CA" sz="7300" b="1">
                <a:solidFill>
                  <a:schemeClr val="accent1"/>
                </a:solidFill>
                <a:latin typeface="Gill Sans MT" panose="020B0502020104020203" pitchFamily="34" charset="0"/>
              </a:rPr>
              <a:t>Thank you!</a:t>
            </a:r>
            <a:br>
              <a:rPr lang="en-CA" b="1">
                <a:solidFill>
                  <a:schemeClr val="accent1"/>
                </a:solidFill>
                <a:latin typeface="Gill Sans MT" panose="020B0502020104020203" pitchFamily="34" charset="0"/>
              </a:rPr>
            </a:br>
            <a:endParaRPr lang="en-CA" b="1">
              <a:solidFill>
                <a:schemeClr val="accent1"/>
              </a:solidFill>
              <a:latin typeface="Gill Sans MT" panose="020B0502020104020203" pitchFamily="34" charset="0"/>
            </a:endParaRPr>
          </a:p>
        </p:txBody>
      </p:sp>
      <p:pic>
        <p:nvPicPr>
          <p:cNvPr id="6" name="Picture 5">
            <a:extLst>
              <a:ext uri="{FF2B5EF4-FFF2-40B4-BE49-F238E27FC236}">
                <a16:creationId xmlns:a16="http://schemas.microsoft.com/office/drawing/2014/main" id="{076A7D96-F8F0-D7FB-9F02-7ED42833C460}"/>
              </a:ext>
            </a:extLst>
          </p:cNvPr>
          <p:cNvPicPr>
            <a:picLocks noChangeAspect="1"/>
          </p:cNvPicPr>
          <p:nvPr/>
        </p:nvPicPr>
        <p:blipFill>
          <a:blip r:embed="rId2"/>
          <a:stretch>
            <a:fillRect/>
          </a:stretch>
        </p:blipFill>
        <p:spPr>
          <a:xfrm>
            <a:off x="0" y="0"/>
            <a:ext cx="3220720" cy="2627173"/>
          </a:xfrm>
          <a:prstGeom prst="rect">
            <a:avLst/>
          </a:prstGeom>
        </p:spPr>
      </p:pic>
    </p:spTree>
    <p:extLst>
      <p:ext uri="{BB962C8B-B14F-4D97-AF65-F5344CB8AC3E}">
        <p14:creationId xmlns:p14="http://schemas.microsoft.com/office/powerpoint/2010/main" val="265399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CB2A3-C5E4-C752-CD3B-B219CE489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6921B-9126-31E4-61F9-A5F489D98C9E}"/>
              </a:ext>
            </a:extLst>
          </p:cNvPr>
          <p:cNvSpPr>
            <a:spLocks noGrp="1"/>
          </p:cNvSpPr>
          <p:nvPr>
            <p:ph type="title"/>
          </p:nvPr>
        </p:nvSpPr>
        <p:spPr>
          <a:xfrm>
            <a:off x="0" y="145213"/>
            <a:ext cx="12192000" cy="1434572"/>
          </a:xfrm>
        </p:spPr>
        <p:txBody>
          <a:bodyPr>
            <a:normAutofit/>
          </a:bodyPr>
          <a:lstStyle/>
          <a:p>
            <a:pPr algn="ctr"/>
            <a:r>
              <a:rPr lang="en-US" altLang="en-US" sz="4000" b="1">
                <a:solidFill>
                  <a:schemeClr val="tx2">
                    <a:lumMod val="90000"/>
                    <a:lumOff val="10000"/>
                  </a:schemeClr>
                </a:solidFill>
                <a:latin typeface="Gill Sans MT" panose="020B0502020104020203" pitchFamily="34" charset="0"/>
              </a:rPr>
              <a:t>Workers’ Compensation Legislation in Ontario</a:t>
            </a:r>
            <a:endParaRPr lang="en-CA" sz="4000">
              <a:solidFill>
                <a:schemeClr val="tx2">
                  <a:lumMod val="90000"/>
                  <a:lumOff val="10000"/>
                </a:schemeClr>
              </a:solidFill>
              <a:latin typeface="Gill Sans MT" panose="020B0502020104020203" pitchFamily="34" charset="0"/>
            </a:endParaRPr>
          </a:p>
        </p:txBody>
      </p:sp>
      <p:grpSp>
        <p:nvGrpSpPr>
          <p:cNvPr id="3" name="Group 2">
            <a:extLst>
              <a:ext uri="{FF2B5EF4-FFF2-40B4-BE49-F238E27FC236}">
                <a16:creationId xmlns:a16="http://schemas.microsoft.com/office/drawing/2014/main" id="{6BED1596-6F87-0E6C-60EB-022271644B1D}"/>
              </a:ext>
            </a:extLst>
          </p:cNvPr>
          <p:cNvGrpSpPr/>
          <p:nvPr/>
        </p:nvGrpSpPr>
        <p:grpSpPr>
          <a:xfrm>
            <a:off x="2563905" y="1457657"/>
            <a:ext cx="7064189" cy="3942686"/>
            <a:chOff x="1493519" y="2114008"/>
            <a:chExt cx="7064189" cy="3230474"/>
          </a:xfrm>
        </p:grpSpPr>
        <p:sp>
          <p:nvSpPr>
            <p:cNvPr id="4" name="TextBox 3">
              <a:extLst>
                <a:ext uri="{FF2B5EF4-FFF2-40B4-BE49-F238E27FC236}">
                  <a16:creationId xmlns:a16="http://schemas.microsoft.com/office/drawing/2014/main" id="{4C06D02B-1E6E-F878-42A0-109D075A1CF1}"/>
                </a:ext>
              </a:extLst>
            </p:cNvPr>
            <p:cNvSpPr txBox="1"/>
            <p:nvPr/>
          </p:nvSpPr>
          <p:spPr>
            <a:xfrm>
              <a:off x="1493520" y="2114008"/>
              <a:ext cx="3017520" cy="1174558"/>
            </a:xfrm>
            <a:prstGeom prst="rect">
              <a:avLst/>
            </a:prstGeom>
            <a:solidFill>
              <a:schemeClr val="tx2">
                <a:lumMod val="25000"/>
                <a:lumOff val="75000"/>
              </a:schemeClr>
            </a:solid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altLang="en-US" sz="2800" b="1"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Pension</a:t>
              </a:r>
              <a:r>
                <a:rPr kumimoji="0" lang="en-US" altLang="en-US"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en-US" sz="2800">
                  <a:solidFill>
                    <a:prstClr val="black"/>
                  </a:solidFill>
                  <a:latin typeface="Gill Sans MT" panose="020B0502020104020203" pitchFamily="34" charset="0"/>
                </a:rPr>
                <a:t>P</a:t>
              </a:r>
              <a:r>
                <a:rPr kumimoji="0" lang="en-US" altLang="en-US"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re 1985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75% Gross</a:t>
              </a:r>
            </a:p>
          </p:txBody>
        </p:sp>
        <p:sp>
          <p:nvSpPr>
            <p:cNvPr id="5" name="TextBox 4">
              <a:extLst>
                <a:ext uri="{FF2B5EF4-FFF2-40B4-BE49-F238E27FC236}">
                  <a16:creationId xmlns:a16="http://schemas.microsoft.com/office/drawing/2014/main" id="{3C511CB7-A510-AE74-C0AD-7AF149E84834}"/>
                </a:ext>
              </a:extLst>
            </p:cNvPr>
            <p:cNvSpPr txBox="1"/>
            <p:nvPr/>
          </p:nvSpPr>
          <p:spPr>
            <a:xfrm>
              <a:off x="1493519" y="3731968"/>
              <a:ext cx="3017521" cy="1612514"/>
            </a:xfrm>
            <a:prstGeom prst="rect">
              <a:avLst/>
            </a:prstGeom>
            <a:solidFill>
              <a:schemeClr val="tx2">
                <a:lumMod val="25000"/>
                <a:lumOff val="75000"/>
              </a:schemeClr>
            </a:solid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altLang="en-US" sz="2800" b="1"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Dual Award </a:t>
              </a:r>
            </a:p>
            <a:p>
              <a:pPr marR="0" lvl="0" algn="l" defTabSz="914400" rtl="0" eaLnBrk="1" fontAlgn="auto" latinLnBrk="0" hangingPunct="1">
                <a:lnSpc>
                  <a:spcPct val="90000"/>
                </a:lnSpc>
                <a:spcBef>
                  <a:spcPts val="1000"/>
                </a:spcBef>
                <a:spcAft>
                  <a:spcPts val="0"/>
                </a:spcAft>
                <a:buClrTx/>
                <a:buSzTx/>
                <a:tabLst/>
                <a:defRPr/>
              </a:pPr>
              <a:r>
                <a:rPr kumimoji="0" lang="en-US" altLang="en-US" sz="2800" b="1"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FEL/NEL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1990 -1997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90 % Net</a:t>
              </a:r>
            </a:p>
          </p:txBody>
        </p:sp>
        <p:sp>
          <p:nvSpPr>
            <p:cNvPr id="6" name="TextBox 5">
              <a:extLst>
                <a:ext uri="{FF2B5EF4-FFF2-40B4-BE49-F238E27FC236}">
                  <a16:creationId xmlns:a16="http://schemas.microsoft.com/office/drawing/2014/main" id="{3149B005-865D-2D49-C3F4-267889BE1117}"/>
                </a:ext>
              </a:extLst>
            </p:cNvPr>
            <p:cNvSpPr txBox="1"/>
            <p:nvPr/>
          </p:nvSpPr>
          <p:spPr>
            <a:xfrm>
              <a:off x="5540188" y="2114008"/>
              <a:ext cx="3017520" cy="1175429"/>
            </a:xfrm>
            <a:prstGeom prst="rect">
              <a:avLst/>
            </a:prstGeom>
            <a:solidFill>
              <a:schemeClr val="tx2">
                <a:lumMod val="25000"/>
                <a:lumOff val="75000"/>
              </a:schemeClr>
            </a:solidFill>
          </p:spPr>
          <p:txBody>
            <a:bodyPr wrap="square" rtlCol="0">
              <a:spAutoFit/>
            </a:bodyPr>
            <a:lstStyle/>
            <a:p>
              <a:pPr eaLnBrk="1" hangingPunct="1">
                <a:defRPr/>
              </a:pPr>
              <a:r>
                <a:rPr lang="en-US" altLang="en-US" sz="2800" b="1">
                  <a:latin typeface="Gill Sans MT" panose="020B0502020104020203" pitchFamily="34" charset="0"/>
                </a:rPr>
                <a:t>Pension </a:t>
              </a:r>
            </a:p>
            <a:p>
              <a:pPr marL="742950" lvl="1" indent="-285750">
                <a:buFont typeface="Arial" panose="020B0604020202020204" pitchFamily="34" charset="0"/>
                <a:buChar char="•"/>
                <a:defRPr/>
              </a:pPr>
              <a:r>
                <a:rPr lang="en-US" altLang="en-US" sz="2800">
                  <a:latin typeface="Gill Sans MT" panose="020B0502020104020203" pitchFamily="34" charset="0"/>
                </a:rPr>
                <a:t>1985 – 1989 </a:t>
              </a:r>
            </a:p>
            <a:p>
              <a:pPr marL="742950" lvl="1" indent="-285750">
                <a:buFont typeface="Arial" panose="020B0604020202020204" pitchFamily="34" charset="0"/>
                <a:buChar char="•"/>
                <a:defRPr/>
              </a:pPr>
              <a:r>
                <a:rPr lang="en-US" altLang="en-US" sz="2800">
                  <a:latin typeface="Gill Sans MT" panose="020B0502020104020203" pitchFamily="34" charset="0"/>
                </a:rPr>
                <a:t>90% Net</a:t>
              </a:r>
            </a:p>
          </p:txBody>
        </p:sp>
        <p:sp>
          <p:nvSpPr>
            <p:cNvPr id="7" name="TextBox 6">
              <a:extLst>
                <a:ext uri="{FF2B5EF4-FFF2-40B4-BE49-F238E27FC236}">
                  <a16:creationId xmlns:a16="http://schemas.microsoft.com/office/drawing/2014/main" id="{D3A4B96C-C97F-2D51-7DA4-5FB603B14C73}"/>
                </a:ext>
              </a:extLst>
            </p:cNvPr>
            <p:cNvSpPr txBox="1"/>
            <p:nvPr/>
          </p:nvSpPr>
          <p:spPr>
            <a:xfrm>
              <a:off x="5540188" y="3729245"/>
              <a:ext cx="3017520" cy="1503678"/>
            </a:xfrm>
            <a:prstGeom prst="rect">
              <a:avLst/>
            </a:prstGeom>
            <a:solidFill>
              <a:schemeClr val="tx2">
                <a:lumMod val="25000"/>
                <a:lumOff val="75000"/>
              </a:schemeClr>
            </a:solid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altLang="en-US" sz="2800" b="1"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Dual Award  LOE/NEL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1998 - Present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85% Net</a:t>
              </a:r>
            </a:p>
          </p:txBody>
        </p:sp>
      </p:grpSp>
      <p:pic>
        <p:nvPicPr>
          <p:cNvPr id="10" name="Picture 9">
            <a:extLst>
              <a:ext uri="{FF2B5EF4-FFF2-40B4-BE49-F238E27FC236}">
                <a16:creationId xmlns:a16="http://schemas.microsoft.com/office/drawing/2014/main" id="{332C42A9-030F-BAF2-BAFF-7D24BF20C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5560" y="2076055"/>
            <a:ext cx="1295400" cy="2512926"/>
          </a:xfrm>
          <a:prstGeom prst="rect">
            <a:avLst/>
          </a:prstGeom>
        </p:spPr>
      </p:pic>
    </p:spTree>
    <p:extLst>
      <p:ext uri="{BB962C8B-B14F-4D97-AF65-F5344CB8AC3E}">
        <p14:creationId xmlns:p14="http://schemas.microsoft.com/office/powerpoint/2010/main" val="144917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D847E-BF74-BC71-ECF8-FECDC3B14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FF9E4-FA55-FB44-B970-2ACDBBDCC515}"/>
              </a:ext>
            </a:extLst>
          </p:cNvPr>
          <p:cNvSpPr>
            <a:spLocks noGrp="1"/>
          </p:cNvSpPr>
          <p:nvPr>
            <p:ph type="title"/>
          </p:nvPr>
        </p:nvSpPr>
        <p:spPr>
          <a:xfrm>
            <a:off x="838200" y="239566"/>
            <a:ext cx="10515600" cy="1325563"/>
          </a:xfrm>
        </p:spPr>
        <p:txBody>
          <a:bodyPr>
            <a:normAutofit/>
          </a:bodyPr>
          <a:lstStyle/>
          <a:p>
            <a:pPr algn="ctr"/>
            <a:r>
              <a:rPr kumimoji="0" lang="en-US" altLang="en-US" sz="5400" b="1" i="0" u="none" strike="noStrike" kern="1200" cap="none" spc="0" normalizeH="0" baseline="0" noProof="0">
                <a:ln>
                  <a:noFill/>
                </a:ln>
                <a:solidFill>
                  <a:schemeClr val="tx2"/>
                </a:solidFill>
                <a:effectLst/>
                <a:uLnTx/>
                <a:uFillTx/>
                <a:latin typeface="Gill Sans MT" panose="020B0502020104020203" pitchFamily="34" charset="0"/>
              </a:rPr>
              <a:t>Pension Model</a:t>
            </a:r>
            <a:endParaRPr lang="en-CA" sz="5400">
              <a:solidFill>
                <a:schemeClr val="tx2"/>
              </a:solidFill>
              <a:latin typeface="Gill Sans MT" panose="020B0502020104020203" pitchFamily="34" charset="0"/>
            </a:endParaRPr>
          </a:p>
        </p:txBody>
      </p:sp>
      <p:grpSp>
        <p:nvGrpSpPr>
          <p:cNvPr id="8" name="Group 7">
            <a:extLst>
              <a:ext uri="{FF2B5EF4-FFF2-40B4-BE49-F238E27FC236}">
                <a16:creationId xmlns:a16="http://schemas.microsoft.com/office/drawing/2014/main" id="{BA06269E-D423-C169-D18F-96A14F691195}"/>
              </a:ext>
            </a:extLst>
          </p:cNvPr>
          <p:cNvGrpSpPr/>
          <p:nvPr/>
        </p:nvGrpSpPr>
        <p:grpSpPr>
          <a:xfrm>
            <a:off x="477369" y="1457552"/>
            <a:ext cx="11237261" cy="3742563"/>
            <a:chOff x="2285999" y="1878157"/>
            <a:chExt cx="7406642" cy="3653712"/>
          </a:xfrm>
        </p:grpSpPr>
        <p:sp>
          <p:nvSpPr>
            <p:cNvPr id="4" name="TextBox 3">
              <a:extLst>
                <a:ext uri="{FF2B5EF4-FFF2-40B4-BE49-F238E27FC236}">
                  <a16:creationId xmlns:a16="http://schemas.microsoft.com/office/drawing/2014/main" id="{9147D0EB-69FF-377C-6EB4-91424D318E32}"/>
                </a:ext>
              </a:extLst>
            </p:cNvPr>
            <p:cNvSpPr txBox="1"/>
            <p:nvPr/>
          </p:nvSpPr>
          <p:spPr>
            <a:xfrm>
              <a:off x="2285999" y="1878157"/>
              <a:ext cx="3640178" cy="3623665"/>
            </a:xfrm>
            <a:prstGeom prst="rect">
              <a:avLst/>
            </a:prstGeom>
            <a:solidFill>
              <a:schemeClr val="tx2">
                <a:lumMod val="25000"/>
                <a:lumOff val="75000"/>
              </a:schemeClr>
            </a:solidFill>
          </p:spPr>
          <p:txBody>
            <a:bodyPr wrap="square" rtlCol="0">
              <a:spAutoFit/>
            </a:bodyPr>
            <a:lstStyle/>
            <a:p>
              <a:pPr lvl="1" algn="ctr">
                <a:lnSpc>
                  <a:spcPct val="90000"/>
                </a:lnSpc>
                <a:spcBef>
                  <a:spcPts val="600"/>
                </a:spcBef>
                <a:defRPr/>
              </a:pPr>
              <a:r>
                <a:rPr lang="en-US" altLang="en-US" sz="2800" b="1" spc="300">
                  <a:latin typeface="+mj-lt"/>
                </a:rPr>
                <a:t>Pre Bill 101</a:t>
              </a:r>
            </a:p>
            <a:p>
              <a:pPr eaLnBrk="1" hangingPunct="1">
                <a:spcBef>
                  <a:spcPts val="600"/>
                </a:spcBef>
                <a:defRPr/>
              </a:pPr>
              <a:r>
                <a:rPr lang="en-US" altLang="en-US" sz="2500" b="1" u="sng">
                  <a:latin typeface="Gill Sans MT" panose="020B0502020104020203" pitchFamily="34" charset="0"/>
                </a:rPr>
                <a:t>Accident Dates</a:t>
              </a:r>
            </a:p>
            <a:p>
              <a:pPr marL="800100" lvl="1" indent="-342900" eaLnBrk="1" hangingPunct="1">
                <a:lnSpc>
                  <a:spcPct val="80000"/>
                </a:lnSpc>
                <a:spcBef>
                  <a:spcPts val="600"/>
                </a:spcBef>
                <a:buFont typeface="Arial" panose="020B0604020202020204" pitchFamily="34" charset="0"/>
                <a:buChar char="•"/>
                <a:defRPr/>
              </a:pPr>
              <a:r>
                <a:rPr lang="en-US" altLang="en-US" sz="2500">
                  <a:latin typeface="Gill Sans MT" panose="020B0502020104020203" pitchFamily="34" charset="0"/>
                </a:rPr>
                <a:t>Prior April 1, 1985</a:t>
              </a:r>
            </a:p>
            <a:p>
              <a:pPr eaLnBrk="1" hangingPunct="1">
                <a:spcBef>
                  <a:spcPts val="600"/>
                </a:spcBef>
                <a:defRPr/>
              </a:pPr>
              <a:r>
                <a:rPr lang="en-US" altLang="en-US" sz="2500" b="1" u="sng">
                  <a:latin typeface="Gill Sans MT" panose="020B0502020104020203" pitchFamily="34" charset="0"/>
                </a:rPr>
                <a:t>Earnings Basis</a:t>
              </a:r>
            </a:p>
            <a:p>
              <a:pPr marL="800100" lvl="1" indent="-342900" eaLnBrk="1" hangingPunct="1">
                <a:lnSpc>
                  <a:spcPct val="80000"/>
                </a:lnSpc>
                <a:spcBef>
                  <a:spcPts val="600"/>
                </a:spcBef>
                <a:buFont typeface="Arial" panose="020B0604020202020204" pitchFamily="34" charset="0"/>
                <a:buChar char="•"/>
                <a:defRPr/>
              </a:pPr>
              <a:r>
                <a:rPr lang="en-US" altLang="en-US" sz="2500">
                  <a:latin typeface="Gill Sans MT" panose="020B0502020104020203" pitchFamily="34" charset="0"/>
                </a:rPr>
                <a:t>75% of 4 Weeks Gross earnings prior to accident</a:t>
              </a:r>
            </a:p>
            <a:p>
              <a:pPr eaLnBrk="1" hangingPunct="1">
                <a:spcBef>
                  <a:spcPts val="600"/>
                </a:spcBef>
                <a:defRPr/>
              </a:pPr>
              <a:r>
                <a:rPr lang="en-US" altLang="en-US" sz="2500" b="1" u="sng">
                  <a:latin typeface="Gill Sans MT" panose="020B0502020104020203" pitchFamily="34" charset="0"/>
                </a:rPr>
                <a:t>Benefit Type</a:t>
              </a:r>
            </a:p>
            <a:p>
              <a:pPr marL="800100" lvl="1" indent="-342900" eaLnBrk="1" hangingPunct="1">
                <a:lnSpc>
                  <a:spcPct val="80000"/>
                </a:lnSpc>
                <a:spcBef>
                  <a:spcPts val="600"/>
                </a:spcBef>
                <a:buFont typeface="Arial" panose="020B0604020202020204" pitchFamily="34" charset="0"/>
                <a:buChar char="•"/>
                <a:defRPr/>
              </a:pPr>
              <a:r>
                <a:rPr lang="en-US" altLang="en-US" sz="2500">
                  <a:latin typeface="Gill Sans MT" panose="020B0502020104020203" pitchFamily="34" charset="0"/>
                </a:rPr>
                <a:t>Temporary Benefits</a:t>
              </a:r>
            </a:p>
            <a:p>
              <a:pPr marL="800100" lvl="1" indent="-342900" eaLnBrk="1" hangingPunct="1">
                <a:lnSpc>
                  <a:spcPct val="80000"/>
                </a:lnSpc>
                <a:spcBef>
                  <a:spcPts val="600"/>
                </a:spcBef>
                <a:buFont typeface="Arial" panose="020B0604020202020204" pitchFamily="34" charset="0"/>
                <a:buChar char="•"/>
                <a:defRPr/>
              </a:pPr>
              <a:r>
                <a:rPr lang="en-US" altLang="en-US" sz="2500">
                  <a:latin typeface="Gill Sans MT" panose="020B0502020104020203" pitchFamily="34" charset="0"/>
                </a:rPr>
                <a:t>Pensions</a:t>
              </a:r>
            </a:p>
          </p:txBody>
        </p:sp>
        <p:sp>
          <p:nvSpPr>
            <p:cNvPr id="6" name="TextBox 5">
              <a:extLst>
                <a:ext uri="{FF2B5EF4-FFF2-40B4-BE49-F238E27FC236}">
                  <a16:creationId xmlns:a16="http://schemas.microsoft.com/office/drawing/2014/main" id="{AA1A373F-77EA-417E-FF9D-4895F9DE10D2}"/>
                </a:ext>
              </a:extLst>
            </p:cNvPr>
            <p:cNvSpPr txBox="1"/>
            <p:nvPr/>
          </p:nvSpPr>
          <p:spPr>
            <a:xfrm>
              <a:off x="6052464" y="1878157"/>
              <a:ext cx="3640177" cy="3653712"/>
            </a:xfrm>
            <a:prstGeom prst="rect">
              <a:avLst/>
            </a:prstGeom>
            <a:solidFill>
              <a:schemeClr val="tx2">
                <a:lumMod val="25000"/>
                <a:lumOff val="75000"/>
              </a:schemeClr>
            </a:solidFill>
          </p:spPr>
          <p:txBody>
            <a:bodyPr wrap="square" rtlCol="0">
              <a:spAutoFit/>
            </a:bodyPr>
            <a:lstStyle/>
            <a:p>
              <a:pPr algn="ctr">
                <a:spcBef>
                  <a:spcPts val="600"/>
                </a:spcBef>
                <a:defRPr/>
              </a:pPr>
              <a:r>
                <a:rPr lang="en-US" altLang="en-US" sz="2800" b="1" spc="300">
                  <a:latin typeface="+mj-lt"/>
                </a:rPr>
                <a:t>Bill 101</a:t>
              </a:r>
            </a:p>
            <a:p>
              <a:pPr eaLnBrk="1" hangingPunct="1">
                <a:spcBef>
                  <a:spcPts val="600"/>
                </a:spcBef>
                <a:defRPr/>
              </a:pPr>
              <a:r>
                <a:rPr lang="en-US" altLang="en-US" sz="2500" b="1" u="sng">
                  <a:latin typeface="Gill Sans MT" panose="020B0502020104020203" pitchFamily="34" charset="0"/>
                </a:rPr>
                <a:t>Accident Dates</a:t>
              </a:r>
            </a:p>
            <a:p>
              <a:pPr marL="800100" lvl="1" indent="-342900" eaLnBrk="1" hangingPunct="1">
                <a:lnSpc>
                  <a:spcPct val="80000"/>
                </a:lnSpc>
                <a:spcBef>
                  <a:spcPts val="600"/>
                </a:spcBef>
                <a:buFont typeface="Arial" panose="020B0604020202020204" pitchFamily="34" charset="0"/>
                <a:buChar char="•"/>
                <a:defRPr/>
              </a:pPr>
              <a:r>
                <a:rPr lang="en-US" altLang="en-US" sz="2500">
                  <a:latin typeface="Gill Sans MT" panose="020B0502020104020203" pitchFamily="34" charset="0"/>
                </a:rPr>
                <a:t>April 1, 1985 – January 1, 1990</a:t>
              </a:r>
            </a:p>
            <a:p>
              <a:pPr eaLnBrk="1" hangingPunct="1">
                <a:spcBef>
                  <a:spcPts val="600"/>
                </a:spcBef>
                <a:defRPr/>
              </a:pPr>
              <a:r>
                <a:rPr lang="en-US" altLang="en-US" sz="2500" b="1" u="sng">
                  <a:latin typeface="Gill Sans MT" panose="020B0502020104020203" pitchFamily="34" charset="0"/>
                </a:rPr>
                <a:t>Earnings Basis</a:t>
              </a:r>
            </a:p>
            <a:p>
              <a:pPr marL="800100" lvl="1" indent="-342900" eaLnBrk="1" hangingPunct="1">
                <a:lnSpc>
                  <a:spcPct val="80000"/>
                </a:lnSpc>
                <a:spcBef>
                  <a:spcPts val="600"/>
                </a:spcBef>
                <a:buFont typeface="Arial" panose="020B0604020202020204" pitchFamily="34" charset="0"/>
                <a:buChar char="•"/>
                <a:defRPr/>
              </a:pPr>
              <a:r>
                <a:rPr lang="en-US" altLang="en-US" sz="2500">
                  <a:latin typeface="Gill Sans MT" panose="020B0502020104020203" pitchFamily="34" charset="0"/>
                </a:rPr>
                <a:t>90 % of NAE </a:t>
              </a:r>
              <a:br>
                <a:rPr lang="en-US" altLang="en-US" sz="2500">
                  <a:latin typeface="Gill Sans MT" panose="020B0502020104020203" pitchFamily="34" charset="0"/>
                </a:rPr>
              </a:br>
              <a:r>
                <a:rPr lang="en-US" altLang="en-US" sz="2400">
                  <a:latin typeface="Gill Sans MT" panose="020B0502020104020203" pitchFamily="34" charset="0"/>
                </a:rPr>
                <a:t>(Gross less income tax, UI, and CPP)</a:t>
              </a:r>
            </a:p>
            <a:p>
              <a:pPr eaLnBrk="1" hangingPunct="1">
                <a:spcBef>
                  <a:spcPts val="600"/>
                </a:spcBef>
                <a:defRPr/>
              </a:pPr>
              <a:r>
                <a:rPr lang="en-US" altLang="en-US" sz="2500" b="1" u="sng">
                  <a:latin typeface="Gill Sans MT" panose="020B0502020104020203" pitchFamily="34" charset="0"/>
                </a:rPr>
                <a:t>Benefit Type</a:t>
              </a:r>
            </a:p>
            <a:p>
              <a:pPr marL="800100" lvl="1" indent="-342900" eaLnBrk="1" hangingPunct="1">
                <a:lnSpc>
                  <a:spcPct val="80000"/>
                </a:lnSpc>
                <a:spcBef>
                  <a:spcPts val="600"/>
                </a:spcBef>
                <a:buFont typeface="Arial" panose="020B0604020202020204" pitchFamily="34" charset="0"/>
                <a:buChar char="•"/>
                <a:defRPr/>
              </a:pPr>
              <a:r>
                <a:rPr lang="en-US" altLang="en-US" sz="2500">
                  <a:latin typeface="Gill Sans MT" panose="020B0502020104020203" pitchFamily="34" charset="0"/>
                </a:rPr>
                <a:t>Temporary Benefits</a:t>
              </a:r>
            </a:p>
            <a:p>
              <a:pPr marL="800100" lvl="1" indent="-342900" eaLnBrk="1" hangingPunct="1">
                <a:lnSpc>
                  <a:spcPct val="80000"/>
                </a:lnSpc>
                <a:spcBef>
                  <a:spcPts val="600"/>
                </a:spcBef>
                <a:buFont typeface="Arial" panose="020B0604020202020204" pitchFamily="34" charset="0"/>
                <a:buChar char="•"/>
                <a:defRPr/>
              </a:pPr>
              <a:r>
                <a:rPr lang="en-US" altLang="en-US" sz="2500">
                  <a:latin typeface="Gill Sans MT" panose="020B0502020104020203" pitchFamily="34" charset="0"/>
                </a:rPr>
                <a:t>Pensions</a:t>
              </a:r>
            </a:p>
          </p:txBody>
        </p:sp>
      </p:grpSp>
      <p:pic>
        <p:nvPicPr>
          <p:cNvPr id="12" name="Picture 11">
            <a:extLst>
              <a:ext uri="{FF2B5EF4-FFF2-40B4-BE49-F238E27FC236}">
                <a16:creationId xmlns:a16="http://schemas.microsoft.com/office/drawing/2014/main" id="{2A842CC6-F47A-E02B-B479-30F1E86DB938}"/>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985828">
            <a:off x="9488954" y="-93013"/>
            <a:ext cx="2500748" cy="2500748"/>
          </a:xfrm>
          <a:prstGeom prst="rect">
            <a:avLst/>
          </a:prstGeom>
        </p:spPr>
      </p:pic>
    </p:spTree>
    <p:extLst>
      <p:ext uri="{BB962C8B-B14F-4D97-AF65-F5344CB8AC3E}">
        <p14:creationId xmlns:p14="http://schemas.microsoft.com/office/powerpoint/2010/main" val="2811369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5C088-90BF-3C9F-AB4A-0CC73488C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82AD2B-70FE-348C-1D4F-0B612DD1EDDC}"/>
              </a:ext>
            </a:extLst>
          </p:cNvPr>
          <p:cNvSpPr>
            <a:spLocks noGrp="1"/>
          </p:cNvSpPr>
          <p:nvPr>
            <p:ph type="title"/>
          </p:nvPr>
        </p:nvSpPr>
        <p:spPr>
          <a:xfrm>
            <a:off x="838200" y="180365"/>
            <a:ext cx="10515600" cy="1325563"/>
          </a:xfrm>
        </p:spPr>
        <p:txBody>
          <a:bodyPr>
            <a:normAutofit/>
          </a:bodyPr>
          <a:lstStyle/>
          <a:p>
            <a:pPr algn="ctr"/>
            <a:r>
              <a:rPr lang="en-US" altLang="en-US" b="1">
                <a:solidFill>
                  <a:schemeClr val="tx2"/>
                </a:solidFill>
                <a:latin typeface="Gill Sans MT" panose="020B0502020104020203" pitchFamily="34" charset="0"/>
              </a:rPr>
              <a:t>Dual Award System Model</a:t>
            </a:r>
            <a:endParaRPr lang="en-CA">
              <a:solidFill>
                <a:schemeClr val="tx2"/>
              </a:solidFill>
              <a:latin typeface="Gill Sans MT" panose="020B0502020104020203" pitchFamily="34" charset="0"/>
            </a:endParaRPr>
          </a:p>
        </p:txBody>
      </p:sp>
      <p:grpSp>
        <p:nvGrpSpPr>
          <p:cNvPr id="8" name="Group 7">
            <a:extLst>
              <a:ext uri="{FF2B5EF4-FFF2-40B4-BE49-F238E27FC236}">
                <a16:creationId xmlns:a16="http://schemas.microsoft.com/office/drawing/2014/main" id="{3745F571-EDF9-2A0B-9A6A-0FF31AE1591A}"/>
              </a:ext>
            </a:extLst>
          </p:cNvPr>
          <p:cNvGrpSpPr/>
          <p:nvPr/>
        </p:nvGrpSpPr>
        <p:grpSpPr>
          <a:xfrm>
            <a:off x="641797" y="1382286"/>
            <a:ext cx="10908406" cy="4093428"/>
            <a:chOff x="1502845" y="1878157"/>
            <a:chExt cx="9475871" cy="4093428"/>
          </a:xfrm>
        </p:grpSpPr>
        <p:sp>
          <p:nvSpPr>
            <p:cNvPr id="4" name="TextBox 3">
              <a:extLst>
                <a:ext uri="{FF2B5EF4-FFF2-40B4-BE49-F238E27FC236}">
                  <a16:creationId xmlns:a16="http://schemas.microsoft.com/office/drawing/2014/main" id="{32C3911A-F723-A1C8-1FA0-60BE2D55A08D}"/>
                </a:ext>
              </a:extLst>
            </p:cNvPr>
            <p:cNvSpPr txBox="1"/>
            <p:nvPr/>
          </p:nvSpPr>
          <p:spPr>
            <a:xfrm>
              <a:off x="1502845" y="1878157"/>
              <a:ext cx="4593156" cy="4093428"/>
            </a:xfrm>
            <a:prstGeom prst="rect">
              <a:avLst/>
            </a:prstGeom>
            <a:solidFill>
              <a:schemeClr val="tx2">
                <a:lumMod val="25000"/>
                <a:lumOff val="75000"/>
              </a:schemeClr>
            </a:solidFill>
          </p:spPr>
          <p:txBody>
            <a:bodyPr wrap="square" rtlCol="0">
              <a:spAutoFit/>
            </a:bodyPr>
            <a:lstStyle/>
            <a:p>
              <a:pPr lvl="1" algn="ctr">
                <a:spcBef>
                  <a:spcPts val="600"/>
                </a:spcBef>
                <a:defRPr/>
              </a:pPr>
              <a:r>
                <a:rPr lang="en-US" altLang="en-US" sz="2000" b="1">
                  <a:latin typeface="Gill Sans MT" panose="020B0502020104020203" pitchFamily="34" charset="0"/>
                </a:rPr>
                <a:t>Bill 162</a:t>
              </a:r>
            </a:p>
            <a:p>
              <a:pPr eaLnBrk="1" hangingPunct="1">
                <a:spcBef>
                  <a:spcPts val="600"/>
                </a:spcBef>
                <a:defRPr/>
              </a:pPr>
              <a:r>
                <a:rPr lang="en-US" altLang="en-US" sz="2000" u="sng">
                  <a:latin typeface="Gill Sans MT" panose="020B0502020104020203" pitchFamily="34" charset="0"/>
                </a:rPr>
                <a:t>Accident Dates</a:t>
              </a:r>
            </a:p>
            <a:p>
              <a:pPr marL="800100" lvl="1" indent="-342900" eaLnBrk="1" hangingPunct="1">
                <a:spcBef>
                  <a:spcPts val="600"/>
                </a:spcBef>
                <a:buFont typeface="Arial" panose="020B0604020202020204" pitchFamily="34" charset="0"/>
                <a:buChar char="•"/>
                <a:defRPr/>
              </a:pPr>
              <a:r>
                <a:rPr lang="en-US" altLang="en-US" sz="2000">
                  <a:latin typeface="Gill Sans MT" panose="020B0502020104020203" pitchFamily="34" charset="0"/>
                </a:rPr>
                <a:t>January 2, 1990 – December 31, 1997</a:t>
              </a:r>
            </a:p>
            <a:p>
              <a:pPr eaLnBrk="1" hangingPunct="1">
                <a:spcBef>
                  <a:spcPts val="600"/>
                </a:spcBef>
                <a:defRPr/>
              </a:pPr>
              <a:r>
                <a:rPr lang="en-US" altLang="en-US" sz="2000" u="sng">
                  <a:latin typeface="Gill Sans MT" panose="020B0502020104020203" pitchFamily="34" charset="0"/>
                </a:rPr>
                <a:t>Earnings Basis</a:t>
              </a:r>
            </a:p>
            <a:p>
              <a:pPr marL="800100" lvl="1" indent="-342900" eaLnBrk="1" hangingPunct="1">
                <a:spcBef>
                  <a:spcPts val="600"/>
                </a:spcBef>
                <a:buFont typeface="Arial" panose="020B0604020202020204" pitchFamily="34" charset="0"/>
                <a:buChar char="•"/>
                <a:defRPr/>
              </a:pPr>
              <a:r>
                <a:rPr lang="en-US" altLang="en-US" sz="2000">
                  <a:latin typeface="Gill Sans MT" panose="020B0502020104020203" pitchFamily="34" charset="0"/>
                </a:rPr>
                <a:t>90 % of NAE </a:t>
              </a:r>
              <a:br>
                <a:rPr lang="en-US" altLang="en-US" sz="2000">
                  <a:latin typeface="Gill Sans MT" panose="020B0502020104020203" pitchFamily="34" charset="0"/>
                </a:rPr>
              </a:br>
              <a:r>
                <a:rPr lang="en-US" altLang="en-US" sz="2000">
                  <a:latin typeface="Gill Sans MT" panose="020B0502020104020203" pitchFamily="34" charset="0"/>
                </a:rPr>
                <a:t>(Gross less income tax, UI, and CPP) + 10% LRI</a:t>
              </a:r>
            </a:p>
            <a:p>
              <a:pPr eaLnBrk="1" hangingPunct="1">
                <a:spcBef>
                  <a:spcPts val="600"/>
                </a:spcBef>
                <a:defRPr/>
              </a:pPr>
              <a:r>
                <a:rPr lang="en-US" altLang="en-US" sz="2000" u="sng">
                  <a:latin typeface="Gill Sans MT" panose="020B0502020104020203" pitchFamily="34" charset="0"/>
                </a:rPr>
                <a:t>Benefit Type</a:t>
              </a:r>
            </a:p>
            <a:p>
              <a:pPr marL="800100" lvl="1" indent="-342900" eaLnBrk="1" hangingPunct="1">
                <a:spcBef>
                  <a:spcPts val="600"/>
                </a:spcBef>
                <a:buFont typeface="Arial" panose="020B0604020202020204" pitchFamily="34" charset="0"/>
                <a:buChar char="•"/>
                <a:defRPr/>
              </a:pPr>
              <a:r>
                <a:rPr lang="en-US" altLang="en-US" sz="2000">
                  <a:latin typeface="Gill Sans MT" panose="020B0502020104020203" pitchFamily="34" charset="0"/>
                </a:rPr>
                <a:t>Temporary Benefits</a:t>
              </a:r>
            </a:p>
            <a:p>
              <a:pPr marL="800100" lvl="1" indent="-342900" eaLnBrk="1" hangingPunct="1">
                <a:spcBef>
                  <a:spcPts val="600"/>
                </a:spcBef>
                <a:buFont typeface="Arial" panose="020B0604020202020204" pitchFamily="34" charset="0"/>
                <a:buChar char="•"/>
                <a:defRPr/>
              </a:pPr>
              <a:r>
                <a:rPr lang="en-US" altLang="en-US" sz="2000">
                  <a:latin typeface="Gill Sans MT" panose="020B0502020104020203" pitchFamily="34" charset="0"/>
                </a:rPr>
                <a:t>Non Economic Loss (NEL)</a:t>
              </a:r>
            </a:p>
            <a:p>
              <a:pPr marL="800100" lvl="1" indent="-342900" eaLnBrk="1" hangingPunct="1">
                <a:spcBef>
                  <a:spcPts val="600"/>
                </a:spcBef>
                <a:buFont typeface="Arial" panose="020B0604020202020204" pitchFamily="34" charset="0"/>
                <a:buChar char="•"/>
                <a:defRPr/>
              </a:pPr>
              <a:r>
                <a:rPr lang="en-US" altLang="en-US" sz="2000">
                  <a:latin typeface="Gill Sans MT" panose="020B0502020104020203" pitchFamily="34" charset="0"/>
                </a:rPr>
                <a:t>Future Economic Loss (FEL)</a:t>
              </a:r>
            </a:p>
          </p:txBody>
        </p:sp>
        <p:sp>
          <p:nvSpPr>
            <p:cNvPr id="6" name="TextBox 5">
              <a:extLst>
                <a:ext uri="{FF2B5EF4-FFF2-40B4-BE49-F238E27FC236}">
                  <a16:creationId xmlns:a16="http://schemas.microsoft.com/office/drawing/2014/main" id="{46BDD371-3FC2-7F62-5C47-98F24B2B72E0}"/>
                </a:ext>
              </a:extLst>
            </p:cNvPr>
            <p:cNvSpPr txBox="1"/>
            <p:nvPr/>
          </p:nvSpPr>
          <p:spPr>
            <a:xfrm>
              <a:off x="6385560" y="1878157"/>
              <a:ext cx="4593156" cy="3400931"/>
            </a:xfrm>
            <a:prstGeom prst="rect">
              <a:avLst/>
            </a:prstGeom>
            <a:solidFill>
              <a:schemeClr val="tx2">
                <a:lumMod val="25000"/>
                <a:lumOff val="75000"/>
              </a:schemeClr>
            </a:solidFill>
          </p:spPr>
          <p:txBody>
            <a:bodyPr wrap="square" rtlCol="0">
              <a:spAutoFit/>
            </a:bodyPr>
            <a:lstStyle/>
            <a:p>
              <a:pPr algn="ctr">
                <a:spcBef>
                  <a:spcPts val="600"/>
                </a:spcBef>
                <a:defRPr/>
              </a:pPr>
              <a:r>
                <a:rPr lang="en-US" altLang="en-US" sz="2000" b="1">
                  <a:latin typeface="Gill Sans MT" panose="020B0502020104020203" pitchFamily="34" charset="0"/>
                </a:rPr>
                <a:t>Bill 101</a:t>
              </a:r>
            </a:p>
            <a:p>
              <a:pPr eaLnBrk="1" hangingPunct="1">
                <a:spcBef>
                  <a:spcPts val="600"/>
                </a:spcBef>
                <a:defRPr/>
              </a:pPr>
              <a:r>
                <a:rPr lang="en-US" altLang="en-US" sz="2000" u="sng">
                  <a:latin typeface="Gill Sans MT" panose="020B0502020104020203" pitchFamily="34" charset="0"/>
                </a:rPr>
                <a:t>Accident Dates</a:t>
              </a:r>
            </a:p>
            <a:p>
              <a:pPr marL="800100" lvl="1" indent="-342900" eaLnBrk="1" hangingPunct="1">
                <a:spcBef>
                  <a:spcPts val="600"/>
                </a:spcBef>
                <a:buFont typeface="Arial" panose="020B0604020202020204" pitchFamily="34" charset="0"/>
                <a:buChar char="•"/>
                <a:defRPr/>
              </a:pPr>
              <a:r>
                <a:rPr lang="en-US" altLang="en-US" sz="2000">
                  <a:latin typeface="Gill Sans MT" panose="020B0502020104020203" pitchFamily="34" charset="0"/>
                </a:rPr>
                <a:t>April 1, 1985 – January 1, 1990</a:t>
              </a:r>
            </a:p>
            <a:p>
              <a:pPr eaLnBrk="1" hangingPunct="1">
                <a:spcBef>
                  <a:spcPts val="600"/>
                </a:spcBef>
                <a:defRPr/>
              </a:pPr>
              <a:r>
                <a:rPr lang="en-US" altLang="en-US" sz="2000" u="sng">
                  <a:latin typeface="Gill Sans MT" panose="020B0502020104020203" pitchFamily="34" charset="0"/>
                </a:rPr>
                <a:t>Earnings Basis</a:t>
              </a:r>
            </a:p>
            <a:p>
              <a:pPr marL="800100" lvl="1" indent="-342900" eaLnBrk="1" hangingPunct="1">
                <a:spcBef>
                  <a:spcPts val="600"/>
                </a:spcBef>
                <a:buFont typeface="Arial" panose="020B0604020202020204" pitchFamily="34" charset="0"/>
                <a:buChar char="•"/>
                <a:defRPr/>
              </a:pPr>
              <a:r>
                <a:rPr lang="en-US" altLang="en-US" sz="2000">
                  <a:latin typeface="Gill Sans MT" panose="020B0502020104020203" pitchFamily="34" charset="0"/>
                </a:rPr>
                <a:t>90 % of NAE </a:t>
              </a:r>
              <a:br>
                <a:rPr lang="en-US" altLang="en-US" sz="2000">
                  <a:latin typeface="Gill Sans MT" panose="020B0502020104020203" pitchFamily="34" charset="0"/>
                </a:rPr>
              </a:br>
              <a:r>
                <a:rPr lang="en-US" altLang="en-US" sz="2000">
                  <a:latin typeface="Gill Sans MT" panose="020B0502020104020203" pitchFamily="34" charset="0"/>
                </a:rPr>
                <a:t>(Gross less income tax, UI, and CPP)</a:t>
              </a:r>
            </a:p>
            <a:p>
              <a:pPr eaLnBrk="1" hangingPunct="1">
                <a:spcBef>
                  <a:spcPts val="600"/>
                </a:spcBef>
                <a:defRPr/>
              </a:pPr>
              <a:r>
                <a:rPr lang="en-US" altLang="en-US" sz="2000" u="sng">
                  <a:latin typeface="Gill Sans MT" panose="020B0502020104020203" pitchFamily="34" charset="0"/>
                </a:rPr>
                <a:t>Benefit Type</a:t>
              </a:r>
            </a:p>
            <a:p>
              <a:pPr marL="800100" lvl="1" indent="-342900" eaLnBrk="1" hangingPunct="1">
                <a:spcBef>
                  <a:spcPts val="600"/>
                </a:spcBef>
                <a:buFont typeface="Arial" panose="020B0604020202020204" pitchFamily="34" charset="0"/>
                <a:buChar char="•"/>
                <a:defRPr/>
              </a:pPr>
              <a:r>
                <a:rPr lang="en-US" altLang="en-US" sz="2000">
                  <a:latin typeface="Gill Sans MT" panose="020B0502020104020203" pitchFamily="34" charset="0"/>
                </a:rPr>
                <a:t>Temporary Benefits</a:t>
              </a:r>
            </a:p>
            <a:p>
              <a:pPr marL="800100" lvl="1" indent="-342900" eaLnBrk="1" hangingPunct="1">
                <a:spcBef>
                  <a:spcPts val="600"/>
                </a:spcBef>
                <a:buFont typeface="Arial" panose="020B0604020202020204" pitchFamily="34" charset="0"/>
                <a:buChar char="•"/>
                <a:defRPr/>
              </a:pPr>
              <a:r>
                <a:rPr lang="en-US" altLang="en-US" sz="2000">
                  <a:latin typeface="Gill Sans MT" panose="020B0502020104020203" pitchFamily="34" charset="0"/>
                </a:rPr>
                <a:t>Pensions</a:t>
              </a:r>
            </a:p>
          </p:txBody>
        </p:sp>
      </p:grpSp>
      <p:pic>
        <p:nvPicPr>
          <p:cNvPr id="5" name="Graphic 4">
            <a:extLst>
              <a:ext uri="{FF2B5EF4-FFF2-40B4-BE49-F238E27FC236}">
                <a16:creationId xmlns:a16="http://schemas.microsoft.com/office/drawing/2014/main" id="{F89D7259-114E-25DA-F33B-C9979D6A138C}"/>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9663766" y="3691665"/>
            <a:ext cx="2527781" cy="2527781"/>
          </a:xfrm>
          <a:prstGeom prst="rect">
            <a:avLst/>
          </a:prstGeom>
        </p:spPr>
      </p:pic>
    </p:spTree>
    <p:extLst>
      <p:ext uri="{BB962C8B-B14F-4D97-AF65-F5344CB8AC3E}">
        <p14:creationId xmlns:p14="http://schemas.microsoft.com/office/powerpoint/2010/main" val="17266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DF3827-7B9A-2C7D-5B17-580E7550B0FF}"/>
              </a:ext>
            </a:extLst>
          </p:cNvPr>
          <p:cNvSpPr>
            <a:spLocks noGrp="1"/>
          </p:cNvSpPr>
          <p:nvPr>
            <p:ph type="body" idx="1"/>
          </p:nvPr>
        </p:nvSpPr>
        <p:spPr>
          <a:xfrm>
            <a:off x="838200" y="522973"/>
            <a:ext cx="10515600" cy="1443789"/>
          </a:xfrm>
        </p:spPr>
        <p:txBody>
          <a:bodyPr>
            <a:normAutofit/>
          </a:bodyPr>
          <a:lstStyle/>
          <a:p>
            <a:pPr algn="ctr"/>
            <a:r>
              <a:rPr lang="en-US" sz="5400" b="1">
                <a:solidFill>
                  <a:schemeClr val="tx2">
                    <a:lumMod val="75000"/>
                  </a:schemeClr>
                </a:solidFill>
                <a:latin typeface="Gill Sans MT" panose="020B0502020104020203" pitchFamily="34" charset="0"/>
              </a:rPr>
              <a:t>How the System is Funded</a:t>
            </a:r>
            <a:endParaRPr lang="en-CA" sz="5400">
              <a:solidFill>
                <a:schemeClr val="tx2">
                  <a:lumMod val="75000"/>
                </a:schemeClr>
              </a:solidFill>
              <a:latin typeface="Gill Sans MT" panose="020B0502020104020203" pitchFamily="34" charset="0"/>
            </a:endParaRPr>
          </a:p>
        </p:txBody>
      </p:sp>
      <p:sp>
        <p:nvSpPr>
          <p:cNvPr id="5" name="TextBox 4">
            <a:extLst>
              <a:ext uri="{FF2B5EF4-FFF2-40B4-BE49-F238E27FC236}">
                <a16:creationId xmlns:a16="http://schemas.microsoft.com/office/drawing/2014/main" id="{56405AC9-82D6-9551-F296-3691A15CF97A}"/>
              </a:ext>
            </a:extLst>
          </p:cNvPr>
          <p:cNvSpPr txBox="1"/>
          <p:nvPr/>
        </p:nvSpPr>
        <p:spPr>
          <a:xfrm>
            <a:off x="1041549" y="1561020"/>
            <a:ext cx="10108901" cy="3735959"/>
          </a:xfrm>
          <a:prstGeom prst="rect">
            <a:avLst/>
          </a:prstGeom>
          <a:noFill/>
          <a:effectLst/>
        </p:spPr>
        <p:txBody>
          <a:bodyPr wrap="square">
            <a:spAutoFit/>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0000"/>
                </a:solidFill>
                <a:uLnTx/>
                <a:uFillTx/>
                <a:latin typeface="Gill Sans MT" panose="020B0502020104020203" pitchFamily="34" charset="0"/>
                <a:ea typeface="+mn-ea"/>
                <a:cs typeface="+mn-cs"/>
              </a:rPr>
              <a:t>Workers’ Compensation Boards are funded by employers (not by government or workers – at least directly) </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0000"/>
                </a:solidFill>
                <a:uLnTx/>
                <a:uFillTx/>
                <a:latin typeface="Gill Sans MT" panose="020B0502020104020203" pitchFamily="34" charset="0"/>
                <a:ea typeface="+mn-ea"/>
                <a:cs typeface="+mn-cs"/>
              </a:rPr>
              <a:t>Employers are charged a certain dollar amount per $100 of payroll</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0000"/>
                </a:solidFill>
                <a:uLnTx/>
                <a:uFillTx/>
                <a:latin typeface="Gill Sans MT" panose="020B0502020104020203" pitchFamily="34" charset="0"/>
                <a:ea typeface="+mn-ea"/>
                <a:cs typeface="+mn-cs"/>
              </a:rPr>
              <a:t>This amount is known as the “assessment rate” or “premium”</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0000"/>
                </a:solidFill>
                <a:uLnTx/>
                <a:uFillTx/>
                <a:latin typeface="Gill Sans MT" panose="020B0502020104020203" pitchFamily="34" charset="0"/>
                <a:ea typeface="+mn-ea"/>
                <a:cs typeface="+mn-cs"/>
              </a:rPr>
              <a:t>Not all employers pay into workers’ compensation; this depends on the legislation of each province/territory</a:t>
            </a:r>
          </a:p>
        </p:txBody>
      </p:sp>
    </p:spTree>
    <p:extLst>
      <p:ext uri="{BB962C8B-B14F-4D97-AF65-F5344CB8AC3E}">
        <p14:creationId xmlns:p14="http://schemas.microsoft.com/office/powerpoint/2010/main" val="175763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9B78-3402-FE4C-7C3D-C1533BD2646E}"/>
              </a:ext>
            </a:extLst>
          </p:cNvPr>
          <p:cNvSpPr>
            <a:spLocks noGrp="1"/>
          </p:cNvSpPr>
          <p:nvPr>
            <p:ph type="title"/>
          </p:nvPr>
        </p:nvSpPr>
        <p:spPr>
          <a:xfrm>
            <a:off x="589281" y="429242"/>
            <a:ext cx="8934882" cy="1454051"/>
          </a:xfrm>
        </p:spPr>
        <p:txBody>
          <a:bodyPr>
            <a:normAutofit/>
          </a:bodyPr>
          <a:lstStyle/>
          <a:p>
            <a:r>
              <a:rPr lang="en-US" sz="4000" b="1">
                <a:solidFill>
                  <a:schemeClr val="tx2"/>
                </a:solidFill>
                <a:latin typeface="Gill Sans MT" panose="020B0502020104020203" pitchFamily="34" charset="0"/>
              </a:rPr>
              <a:t>How is the System Funded </a:t>
            </a:r>
            <a:br>
              <a:rPr lang="en-US" sz="4000" b="1">
                <a:solidFill>
                  <a:schemeClr val="tx2"/>
                </a:solidFill>
                <a:latin typeface="Gill Sans MT" panose="020B0502020104020203" pitchFamily="34" charset="0"/>
              </a:rPr>
            </a:br>
            <a:r>
              <a:rPr lang="en-US" sz="4000" b="1">
                <a:solidFill>
                  <a:schemeClr val="tx2"/>
                </a:solidFill>
                <a:latin typeface="Gill Sans MT" panose="020B0502020104020203" pitchFamily="34" charset="0"/>
              </a:rPr>
              <a:t>– the “Accident Fund”</a:t>
            </a:r>
            <a:endParaRPr lang="en-CA" sz="4000" b="1">
              <a:solidFill>
                <a:schemeClr val="tx2"/>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77820837-CC95-5867-1F13-34CB8B181070}"/>
              </a:ext>
            </a:extLst>
          </p:cNvPr>
          <p:cNvSpPr>
            <a:spLocks noGrp="1"/>
          </p:cNvSpPr>
          <p:nvPr>
            <p:ph idx="1"/>
          </p:nvPr>
        </p:nvSpPr>
        <p:spPr>
          <a:xfrm>
            <a:off x="733911" y="1974949"/>
            <a:ext cx="10724178" cy="3274727"/>
          </a:xfrm>
        </p:spPr>
        <p:txBody>
          <a:bodyPr anchor="t">
            <a:noAutofit/>
          </a:bodyPr>
          <a:lstStyle/>
          <a:p>
            <a:pPr marL="0" indent="0">
              <a:lnSpc>
                <a:spcPct val="110000"/>
              </a:lnSpc>
              <a:spcBef>
                <a:spcPts val="1800"/>
              </a:spcBef>
              <a:buNone/>
            </a:pPr>
            <a:r>
              <a:rPr lang="en-US" sz="2500" b="0" i="0">
                <a:effectLst/>
                <a:latin typeface="Gill Sans MT" panose="020B0502020104020203" pitchFamily="34" charset="0"/>
              </a:rPr>
              <a:t>The money collected from employers goes into a fund, referred to as the Accident Fund. </a:t>
            </a:r>
            <a:endParaRPr lang="en-US" sz="2500">
              <a:latin typeface="Gill Sans MT" panose="020B0502020104020203" pitchFamily="34" charset="0"/>
            </a:endParaRPr>
          </a:p>
          <a:p>
            <a:pPr>
              <a:lnSpc>
                <a:spcPct val="110000"/>
              </a:lnSpc>
              <a:spcBef>
                <a:spcPts val="1800"/>
              </a:spcBef>
            </a:pPr>
            <a:r>
              <a:rPr lang="en-US" sz="2500" b="0" i="0">
                <a:effectLst/>
                <a:latin typeface="Gill Sans MT" panose="020B0502020104020203" pitchFamily="34" charset="0"/>
              </a:rPr>
              <a:t>In general, monies from this fund go toward:</a:t>
            </a:r>
          </a:p>
          <a:p>
            <a:pPr marL="971550" lvl="1" indent="-514350">
              <a:lnSpc>
                <a:spcPct val="110000"/>
              </a:lnSpc>
              <a:spcBef>
                <a:spcPts val="1800"/>
              </a:spcBef>
              <a:buFont typeface="+mj-lt"/>
              <a:buAutoNum type="arabicPeriod"/>
            </a:pPr>
            <a:r>
              <a:rPr lang="en-US" b="0" i="0">
                <a:effectLst/>
                <a:latin typeface="Gill Sans MT" panose="020B0502020104020203" pitchFamily="34" charset="0"/>
              </a:rPr>
              <a:t>providing wage loss benefits to workers injured on the job who are unable to work due to a work injury;</a:t>
            </a:r>
          </a:p>
          <a:p>
            <a:pPr marL="971550" lvl="1" indent="-514350">
              <a:lnSpc>
                <a:spcPct val="110000"/>
              </a:lnSpc>
              <a:spcBef>
                <a:spcPts val="1800"/>
              </a:spcBef>
              <a:buFont typeface="+mj-lt"/>
              <a:buAutoNum type="arabicPeriod"/>
            </a:pPr>
            <a:r>
              <a:rPr lang="en-US" b="0" i="0">
                <a:effectLst/>
                <a:latin typeface="Gill Sans MT" panose="020B0502020104020203" pitchFamily="34" charset="0"/>
              </a:rPr>
              <a:t>providing medical aid and rehabilitation to workers injured on the job; and</a:t>
            </a:r>
          </a:p>
          <a:p>
            <a:pPr marL="971550" lvl="1" indent="-514350">
              <a:lnSpc>
                <a:spcPct val="110000"/>
              </a:lnSpc>
              <a:spcBef>
                <a:spcPts val="1800"/>
              </a:spcBef>
              <a:buFont typeface="+mj-lt"/>
              <a:buAutoNum type="arabicPeriod"/>
            </a:pPr>
            <a:r>
              <a:rPr lang="en-US" b="0" i="0">
                <a:effectLst/>
                <a:latin typeface="Gill Sans MT" panose="020B0502020104020203" pitchFamily="34" charset="0"/>
              </a:rPr>
              <a:t>the general administration of the Workers’ Compensation Board</a:t>
            </a:r>
          </a:p>
        </p:txBody>
      </p:sp>
      <p:pic>
        <p:nvPicPr>
          <p:cNvPr id="4" name="Graphic 3">
            <a:extLst>
              <a:ext uri="{FF2B5EF4-FFF2-40B4-BE49-F238E27FC236}">
                <a16:creationId xmlns:a16="http://schemas.microsoft.com/office/drawing/2014/main" id="{CBF7A17E-942C-85D3-7369-03A5A34DB886}"/>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9753838" y="218599"/>
            <a:ext cx="1848881" cy="1573038"/>
          </a:xfrm>
          <a:prstGeom prst="rect">
            <a:avLst/>
          </a:prstGeom>
        </p:spPr>
      </p:pic>
    </p:spTree>
    <p:extLst>
      <p:ext uri="{BB962C8B-B14F-4D97-AF65-F5344CB8AC3E}">
        <p14:creationId xmlns:p14="http://schemas.microsoft.com/office/powerpoint/2010/main" val="2501557929"/>
      </p:ext>
    </p:extLst>
  </p:cSld>
  <p:clrMapOvr>
    <a:masterClrMapping/>
  </p:clrMapOvr>
</p:sld>
</file>

<file path=ppt/theme/theme1.xml><?xml version="1.0" encoding="utf-8"?>
<a:theme xmlns:a="http://schemas.openxmlformats.org/drawingml/2006/main" name="Custom Design">
  <a:themeElements>
    <a:clrScheme name="OBT_colours">
      <a:dk1>
        <a:sysClr val="windowText" lastClr="000000"/>
      </a:dk1>
      <a:lt1>
        <a:sysClr val="window" lastClr="FFFFFF"/>
      </a:lt1>
      <a:dk2>
        <a:srgbClr val="0D3C60"/>
      </a:dk2>
      <a:lt2>
        <a:srgbClr val="E8E8E8"/>
      </a:lt2>
      <a:accent1>
        <a:srgbClr val="0D3C60"/>
      </a:accent1>
      <a:accent2>
        <a:srgbClr val="A5D9F6"/>
      </a:accent2>
      <a:accent3>
        <a:srgbClr val="D7DF23"/>
      </a:accent3>
      <a:accent4>
        <a:srgbClr val="EF4E7E"/>
      </a:accent4>
      <a:accent5>
        <a:srgbClr val="7A829B"/>
      </a:accent5>
      <a:accent6>
        <a:srgbClr val="FBB040"/>
      </a:accent6>
      <a:hlink>
        <a:srgbClr val="2B92E2"/>
      </a:hlink>
      <a:folHlink>
        <a:srgbClr val="419797"/>
      </a:folHlink>
    </a:clrScheme>
    <a:fontScheme name="Custom 2">
      <a:majorFont>
        <a:latin typeface="Gotham Black"/>
        <a:ea typeface=""/>
        <a:cs typeface=""/>
      </a:majorFont>
      <a:minorFont>
        <a:latin typeface="Gotha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E661206-FA65-4DF5-927E-DE25750FF816}">
  <we:reference id="wa104381063" version="1.0.0.1" store="en-US" storeType="OMEX"/>
  <we:alternateReferences>
    <we:reference id="WA104381063" version="1.0.0.1"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25</TotalTime>
  <Words>3825</Words>
  <Application>Microsoft Office PowerPoint</Application>
  <PresentationFormat>Widescreen</PresentationFormat>
  <Paragraphs>355</Paragraphs>
  <Slides>45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Aptos</vt:lpstr>
      <vt:lpstr>Arial</vt:lpstr>
      <vt:lpstr>Gill Sans MT</vt:lpstr>
      <vt:lpstr>Gotham</vt:lpstr>
      <vt:lpstr>Gotham Black</vt:lpstr>
      <vt:lpstr>Tahoma</vt:lpstr>
      <vt:lpstr>Wingdings</vt:lpstr>
      <vt:lpstr>Custom Design</vt:lpstr>
      <vt:lpstr>PowerPoint Presentation</vt:lpstr>
      <vt:lpstr>Building Trades Workers’ Services</vt:lpstr>
      <vt:lpstr>Brief History of Workers’ Compensation</vt:lpstr>
      <vt:lpstr>The Meredith Principles</vt:lpstr>
      <vt:lpstr>Workers’ Compensation Legislation in Ontario</vt:lpstr>
      <vt:lpstr>Pension Model</vt:lpstr>
      <vt:lpstr>Dual Award System Model</vt:lpstr>
      <vt:lpstr>PowerPoint Presentation</vt:lpstr>
      <vt:lpstr>How is the System Funded  – the “Accident Fund”</vt:lpstr>
      <vt:lpstr>Employer premium  decreases since 2016 </vt:lpstr>
      <vt:lpstr>How to calculate premiums and insurable earnings</vt:lpstr>
      <vt:lpstr>Construction Employer  Premiums &amp; Rate Groups</vt:lpstr>
      <vt:lpstr>Maximum Gross  Insurable Earnings</vt:lpstr>
      <vt:lpstr>Maximum Assessable/Insurable  Earnings Provincial Comparison</vt:lpstr>
      <vt:lpstr>Maximum Insurable Earnings &amp;  Workers’ Benefits post 1998 claims</vt:lpstr>
      <vt:lpstr>What's the maximum a worker can receive from WSIB in weekly loss of earnings (LOE) benefits?</vt:lpstr>
      <vt:lpstr>Construction workers earn above the maximum earnings ceiling</vt:lpstr>
      <vt:lpstr>Short Term vs Long Term Earnings</vt:lpstr>
      <vt:lpstr>Example from WSIB File  – Short-Term Rate</vt:lpstr>
      <vt:lpstr>Earnings LOE – Long-Term</vt:lpstr>
      <vt:lpstr>Earnings LOE – Long-Term</vt:lpstr>
      <vt:lpstr>Earnings LOE – Long-Term (Example)</vt:lpstr>
      <vt:lpstr>Earnings LOE – Long-Term (Example) continued</vt:lpstr>
      <vt:lpstr>Example from WSIB File – Long-Term Rate</vt:lpstr>
      <vt:lpstr>Partial LOE</vt:lpstr>
      <vt:lpstr>What are Deemed Earnings</vt:lpstr>
      <vt:lpstr>Example Deeming &amp; Partial LOE</vt:lpstr>
      <vt:lpstr>How Long LOE Paid</vt:lpstr>
      <vt:lpstr>Older Workers and LOE Benefits</vt:lpstr>
      <vt:lpstr>Tips for members referred to BTWS </vt:lpstr>
      <vt:lpstr>Dependent Contractors</vt:lpstr>
      <vt:lpstr>PowerPoint Presentation</vt:lpstr>
      <vt:lpstr>Dependent Contractors:  How Does WSIB Calculate Average Earnings?</vt:lpstr>
      <vt:lpstr>WSIB Coverage for Apprentices</vt:lpstr>
      <vt:lpstr>WSIB Coverage for Apprentices: How are pre-injury average earnings calculated for apprentices?</vt:lpstr>
      <vt:lpstr>Coverage for Students in Work Education Program</vt:lpstr>
      <vt:lpstr>Benefits for Permanent Impairment:  Non-Economic Loss Award  </vt:lpstr>
      <vt:lpstr>Benefits for Permanent Impairment:  Non-Economic Loss Award  </vt:lpstr>
      <vt:lpstr>Benefits for Permanent Impairment:  Non-Economic Loss Award  </vt:lpstr>
      <vt:lpstr>Example of a Non-Economic  Loss benefit calculation</vt:lpstr>
      <vt:lpstr>Example of a Non-Economic  Loss benefit calculation</vt:lpstr>
      <vt:lpstr>Survivor Benefits</vt:lpstr>
      <vt:lpstr>2024 Compensation Amounts for Survivors</vt:lpstr>
      <vt:lpstr>Survivor Benefits Monthly Awards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Carmine Tiano</dc:creator>
  <cp:lastModifiedBy>Carmine Tiano</cp:lastModifiedBy>
  <cp:revision>4</cp:revision>
  <cp:lastPrinted>2024-09-19T14:05:22Z</cp:lastPrinted>
  <dcterms:created xsi:type="dcterms:W3CDTF">2024-09-17T17:52:16Z</dcterms:created>
  <dcterms:modified xsi:type="dcterms:W3CDTF">2024-10-15T22:32:54Z</dcterms:modified>
</cp:coreProperties>
</file>