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64" r:id="rId3"/>
    <p:sldId id="262" r:id="rId4"/>
    <p:sldId id="259" r:id="rId5"/>
    <p:sldId id="261" r:id="rId6"/>
    <p:sldId id="257" r:id="rId7"/>
    <p:sldId id="28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25" autoAdjust="0"/>
  </p:normalViewPr>
  <p:slideViewPr>
    <p:cSldViewPr snapToGrid="0">
      <p:cViewPr varScale="1">
        <p:scale>
          <a:sx n="61" d="100"/>
          <a:sy n="61" d="100"/>
        </p:scale>
        <p:origin x="1493" y="38"/>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60B85-F239-4CDF-9195-2D96D3DBC360}"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CA"/>
        </a:p>
      </dgm:t>
    </dgm:pt>
    <dgm:pt modelId="{2F5FD10F-096D-40BA-BF68-068B4E8125D3}">
      <dgm:prSet phldrT="[Text]"/>
      <dgm:spPr/>
      <dgm:t>
        <a:bodyPr/>
        <a:lstStyle/>
        <a:p>
          <a:r>
            <a:rPr lang="en-CA" dirty="0"/>
            <a:t>Work </a:t>
          </a:r>
        </a:p>
        <a:p>
          <a:r>
            <a:rPr lang="en-CA" dirty="0"/>
            <a:t>Re- Organization</a:t>
          </a:r>
        </a:p>
      </dgm:t>
    </dgm:pt>
    <dgm:pt modelId="{5ED4C465-2D08-4E72-87A5-270379327018}" type="parTrans" cxnId="{9558894E-4D60-48BB-B6B7-72AB1F9CBF8D}">
      <dgm:prSet/>
      <dgm:spPr/>
      <dgm:t>
        <a:bodyPr/>
        <a:lstStyle/>
        <a:p>
          <a:endParaRPr lang="en-CA"/>
        </a:p>
      </dgm:t>
    </dgm:pt>
    <dgm:pt modelId="{0FA1410E-0375-4FE1-A315-235127587B33}" type="sibTrans" cxnId="{9558894E-4D60-48BB-B6B7-72AB1F9CBF8D}">
      <dgm:prSet/>
      <dgm:spPr/>
      <dgm:t>
        <a:bodyPr/>
        <a:lstStyle/>
        <a:p>
          <a:endParaRPr lang="en-CA"/>
        </a:p>
      </dgm:t>
    </dgm:pt>
    <dgm:pt modelId="{DDE5E770-8722-4B90-A35B-A5B9F4C45702}">
      <dgm:prSet phldrT="[Text]"/>
      <dgm:spPr/>
      <dgm:t>
        <a:bodyPr/>
        <a:lstStyle/>
        <a:p>
          <a:r>
            <a:rPr lang="en-CA" dirty="0"/>
            <a:t>Psychosocial Health </a:t>
          </a:r>
        </a:p>
      </dgm:t>
    </dgm:pt>
    <dgm:pt modelId="{C9942DC6-CE8A-4101-9960-8CC344AA7149}" type="parTrans" cxnId="{00A0F1DE-F889-40A8-80E1-FF68381A3A2B}">
      <dgm:prSet/>
      <dgm:spPr/>
      <dgm:t>
        <a:bodyPr/>
        <a:lstStyle/>
        <a:p>
          <a:endParaRPr lang="en-CA"/>
        </a:p>
      </dgm:t>
    </dgm:pt>
    <dgm:pt modelId="{A8782D82-3EAC-45BF-9AEB-7FD2FA19707E}" type="sibTrans" cxnId="{00A0F1DE-F889-40A8-80E1-FF68381A3A2B}">
      <dgm:prSet/>
      <dgm:spPr/>
      <dgm:t>
        <a:bodyPr/>
        <a:lstStyle/>
        <a:p>
          <a:endParaRPr lang="en-CA"/>
        </a:p>
      </dgm:t>
    </dgm:pt>
    <dgm:pt modelId="{601BF422-188C-4855-90A2-828C8322E05A}">
      <dgm:prSet phldrT="[Text]"/>
      <dgm:spPr/>
      <dgm:t>
        <a:bodyPr/>
        <a:lstStyle/>
        <a:p>
          <a:r>
            <a:rPr lang="en-CA" dirty="0"/>
            <a:t>Ergonomic Consultation</a:t>
          </a:r>
        </a:p>
      </dgm:t>
    </dgm:pt>
    <dgm:pt modelId="{658CD98B-481D-4142-89C1-48933811E927}" type="parTrans" cxnId="{D9D8E215-33E0-4816-A3D9-D1E5CCB2ABD0}">
      <dgm:prSet/>
      <dgm:spPr/>
      <dgm:t>
        <a:bodyPr/>
        <a:lstStyle/>
        <a:p>
          <a:endParaRPr lang="en-CA"/>
        </a:p>
      </dgm:t>
    </dgm:pt>
    <dgm:pt modelId="{7852E96F-6395-42A7-BC55-23F63576B995}" type="sibTrans" cxnId="{D9D8E215-33E0-4816-A3D9-D1E5CCB2ABD0}">
      <dgm:prSet/>
      <dgm:spPr/>
      <dgm:t>
        <a:bodyPr/>
        <a:lstStyle/>
        <a:p>
          <a:endParaRPr lang="en-CA"/>
        </a:p>
      </dgm:t>
    </dgm:pt>
    <dgm:pt modelId="{06D5397B-9498-48B2-B68F-00E06597309A}">
      <dgm:prSet phldrT="[Text]"/>
      <dgm:spPr/>
      <dgm:t>
        <a:bodyPr/>
        <a:lstStyle/>
        <a:p>
          <a:r>
            <a:rPr lang="en-CA" dirty="0"/>
            <a:t>Self-Management Strategies</a:t>
          </a:r>
        </a:p>
      </dgm:t>
    </dgm:pt>
    <dgm:pt modelId="{EFE49F34-5252-4FF5-92F7-8AA00C877801}" type="parTrans" cxnId="{6E1ABA56-FC87-424C-B9BE-C7B694F03296}">
      <dgm:prSet/>
      <dgm:spPr/>
      <dgm:t>
        <a:bodyPr/>
        <a:lstStyle/>
        <a:p>
          <a:endParaRPr lang="en-CA"/>
        </a:p>
      </dgm:t>
    </dgm:pt>
    <dgm:pt modelId="{20757FB2-92B0-476E-AA01-5EEB81F212B9}" type="sibTrans" cxnId="{6E1ABA56-FC87-424C-B9BE-C7B694F03296}">
      <dgm:prSet/>
      <dgm:spPr/>
      <dgm:t>
        <a:bodyPr/>
        <a:lstStyle/>
        <a:p>
          <a:endParaRPr lang="en-CA"/>
        </a:p>
      </dgm:t>
    </dgm:pt>
    <dgm:pt modelId="{DF90495D-8998-4992-97E2-C4880FA0AAE5}" type="pres">
      <dgm:prSet presAssocID="{DD360B85-F239-4CDF-9195-2D96D3DBC360}" presName="Name0" presStyleCnt="0">
        <dgm:presLayoutVars>
          <dgm:dir/>
          <dgm:resizeHandles val="exact"/>
        </dgm:presLayoutVars>
      </dgm:prSet>
      <dgm:spPr/>
    </dgm:pt>
    <dgm:pt modelId="{CA1707A8-8FA0-4C36-AFFC-B006C0F583D4}" type="pres">
      <dgm:prSet presAssocID="{2F5FD10F-096D-40BA-BF68-068B4E8125D3}" presName="compNode" presStyleCnt="0"/>
      <dgm:spPr/>
    </dgm:pt>
    <dgm:pt modelId="{3AFBD3A5-247C-4202-9274-FD8A70A1CD7A}" type="pres">
      <dgm:prSet presAssocID="{2F5FD10F-096D-40BA-BF68-068B4E8125D3}" presName="pictRect" presStyleLbl="node1" presStyleIdx="0" presStyleCnt="4" custScaleX="94820" custScaleY="100486"/>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8000" b="-18000"/>
          </a:stretch>
        </a:blipFill>
      </dgm:spPr>
      <dgm:extLst>
        <a:ext uri="{E40237B7-FDA0-4F09-8148-C483321AD2D9}">
          <dgm14:cNvPr xmlns:dgm14="http://schemas.microsoft.com/office/drawing/2010/diagram" id="0" name="" descr="Construction Barricade outline"/>
        </a:ext>
      </dgm:extLst>
    </dgm:pt>
    <dgm:pt modelId="{3E3142EF-BEE7-4EEA-8E85-F7DCB4B5F66A}" type="pres">
      <dgm:prSet presAssocID="{2F5FD10F-096D-40BA-BF68-068B4E8125D3}" presName="textRect" presStyleLbl="revTx" presStyleIdx="0" presStyleCnt="4">
        <dgm:presLayoutVars>
          <dgm:bulletEnabled val="1"/>
        </dgm:presLayoutVars>
      </dgm:prSet>
      <dgm:spPr/>
    </dgm:pt>
    <dgm:pt modelId="{1D0A0246-27DB-475F-896E-30BF299FCCA2}" type="pres">
      <dgm:prSet presAssocID="{0FA1410E-0375-4FE1-A315-235127587B33}" presName="sibTrans" presStyleLbl="sibTrans2D1" presStyleIdx="0" presStyleCnt="0"/>
      <dgm:spPr/>
    </dgm:pt>
    <dgm:pt modelId="{B7B9C2E1-DCCC-42A2-ADF3-94DA9806B347}" type="pres">
      <dgm:prSet presAssocID="{DDE5E770-8722-4B90-A35B-A5B9F4C45702}" presName="compNode" presStyleCnt="0"/>
      <dgm:spPr/>
    </dgm:pt>
    <dgm:pt modelId="{02A1935D-095D-4EAC-BCF2-6D59A8BDF1A4}" type="pres">
      <dgm:prSet presAssocID="{DDE5E770-8722-4B90-A35B-A5B9F4C45702}" presName="pict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Mental Health outline"/>
        </a:ext>
      </dgm:extLst>
    </dgm:pt>
    <dgm:pt modelId="{3D9EA600-13EF-4D13-949D-4A837EAFC872}" type="pres">
      <dgm:prSet presAssocID="{DDE5E770-8722-4B90-A35B-A5B9F4C45702}" presName="textRect" presStyleLbl="revTx" presStyleIdx="1" presStyleCnt="4">
        <dgm:presLayoutVars>
          <dgm:bulletEnabled val="1"/>
        </dgm:presLayoutVars>
      </dgm:prSet>
      <dgm:spPr/>
    </dgm:pt>
    <dgm:pt modelId="{4ECEB5F7-02D4-4CC3-A673-5053CDEE6038}" type="pres">
      <dgm:prSet presAssocID="{A8782D82-3EAC-45BF-9AEB-7FD2FA19707E}" presName="sibTrans" presStyleLbl="sibTrans2D1" presStyleIdx="0" presStyleCnt="0"/>
      <dgm:spPr/>
    </dgm:pt>
    <dgm:pt modelId="{ED7123BC-CC76-476A-B6EF-EF43BD391B78}" type="pres">
      <dgm:prSet presAssocID="{601BF422-188C-4855-90A2-828C8322E05A}" presName="compNode" presStyleCnt="0"/>
      <dgm:spPr/>
    </dgm:pt>
    <dgm:pt modelId="{8D769FA1-D321-42A8-8DBB-FA396C4B436C}" type="pres">
      <dgm:prSet presAssocID="{601BF422-188C-4855-90A2-828C8322E05A}" presName="pict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Doctor male outline"/>
        </a:ext>
      </dgm:extLst>
    </dgm:pt>
    <dgm:pt modelId="{FE363221-30C2-435F-9329-0E3D7CD8D0A3}" type="pres">
      <dgm:prSet presAssocID="{601BF422-188C-4855-90A2-828C8322E05A}" presName="textRect" presStyleLbl="revTx" presStyleIdx="2" presStyleCnt="4">
        <dgm:presLayoutVars>
          <dgm:bulletEnabled val="1"/>
        </dgm:presLayoutVars>
      </dgm:prSet>
      <dgm:spPr/>
    </dgm:pt>
    <dgm:pt modelId="{D958A1AE-B392-45DA-90E4-B4D74486094E}" type="pres">
      <dgm:prSet presAssocID="{7852E96F-6395-42A7-BC55-23F63576B995}" presName="sibTrans" presStyleLbl="sibTrans2D1" presStyleIdx="0" presStyleCnt="0"/>
      <dgm:spPr/>
    </dgm:pt>
    <dgm:pt modelId="{8750E412-C029-43B7-986C-305271FA445A}" type="pres">
      <dgm:prSet presAssocID="{06D5397B-9498-48B2-B68F-00E06597309A}" presName="compNode" presStyleCnt="0"/>
      <dgm:spPr/>
    </dgm:pt>
    <dgm:pt modelId="{72BF33B7-97A2-434D-BA53-487C29F454F9}" type="pres">
      <dgm:prSet presAssocID="{06D5397B-9498-48B2-B68F-00E06597309A}" presName="pict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Open hand outline"/>
        </a:ext>
      </dgm:extLst>
    </dgm:pt>
    <dgm:pt modelId="{42A16614-A214-4F17-9FCC-41FB1798C4DB}" type="pres">
      <dgm:prSet presAssocID="{06D5397B-9498-48B2-B68F-00E06597309A}" presName="textRect" presStyleLbl="revTx" presStyleIdx="3" presStyleCnt="4">
        <dgm:presLayoutVars>
          <dgm:bulletEnabled val="1"/>
        </dgm:presLayoutVars>
      </dgm:prSet>
      <dgm:spPr/>
    </dgm:pt>
  </dgm:ptLst>
  <dgm:cxnLst>
    <dgm:cxn modelId="{C1EF2C14-7179-46B3-9F1F-4ED7D6FA0DD0}" type="presOf" srcId="{DD360B85-F239-4CDF-9195-2D96D3DBC360}" destId="{DF90495D-8998-4992-97E2-C4880FA0AAE5}" srcOrd="0" destOrd="0" presId="urn:microsoft.com/office/officeart/2005/8/layout/pList1"/>
    <dgm:cxn modelId="{D9D8E215-33E0-4816-A3D9-D1E5CCB2ABD0}" srcId="{DD360B85-F239-4CDF-9195-2D96D3DBC360}" destId="{601BF422-188C-4855-90A2-828C8322E05A}" srcOrd="2" destOrd="0" parTransId="{658CD98B-481D-4142-89C1-48933811E927}" sibTransId="{7852E96F-6395-42A7-BC55-23F63576B995}"/>
    <dgm:cxn modelId="{FF515324-6DE7-4582-A96A-FC0FBC0727ED}" type="presOf" srcId="{601BF422-188C-4855-90A2-828C8322E05A}" destId="{FE363221-30C2-435F-9329-0E3D7CD8D0A3}" srcOrd="0" destOrd="0" presId="urn:microsoft.com/office/officeart/2005/8/layout/pList1"/>
    <dgm:cxn modelId="{D4ADDD3A-16BD-4DD0-B544-3444D8253DC2}" type="presOf" srcId="{2F5FD10F-096D-40BA-BF68-068B4E8125D3}" destId="{3E3142EF-BEE7-4EEA-8E85-F7DCB4B5F66A}" srcOrd="0" destOrd="0" presId="urn:microsoft.com/office/officeart/2005/8/layout/pList1"/>
    <dgm:cxn modelId="{3BA77D3C-DCA2-44F8-B585-8CBE9E52E88C}" type="presOf" srcId="{06D5397B-9498-48B2-B68F-00E06597309A}" destId="{42A16614-A214-4F17-9FCC-41FB1798C4DB}" srcOrd="0" destOrd="0" presId="urn:microsoft.com/office/officeart/2005/8/layout/pList1"/>
    <dgm:cxn modelId="{9558894E-4D60-48BB-B6B7-72AB1F9CBF8D}" srcId="{DD360B85-F239-4CDF-9195-2D96D3DBC360}" destId="{2F5FD10F-096D-40BA-BF68-068B4E8125D3}" srcOrd="0" destOrd="0" parTransId="{5ED4C465-2D08-4E72-87A5-270379327018}" sibTransId="{0FA1410E-0375-4FE1-A315-235127587B33}"/>
    <dgm:cxn modelId="{6E1ABA56-FC87-424C-B9BE-C7B694F03296}" srcId="{DD360B85-F239-4CDF-9195-2D96D3DBC360}" destId="{06D5397B-9498-48B2-B68F-00E06597309A}" srcOrd="3" destOrd="0" parTransId="{EFE49F34-5252-4FF5-92F7-8AA00C877801}" sibTransId="{20757FB2-92B0-476E-AA01-5EEB81F212B9}"/>
    <dgm:cxn modelId="{B2B4137B-C5B1-4605-B94D-897394435E2E}" type="presOf" srcId="{0FA1410E-0375-4FE1-A315-235127587B33}" destId="{1D0A0246-27DB-475F-896E-30BF299FCCA2}" srcOrd="0" destOrd="0" presId="urn:microsoft.com/office/officeart/2005/8/layout/pList1"/>
    <dgm:cxn modelId="{39858E9A-CC4A-4C81-9994-4C2D3792C05C}" type="presOf" srcId="{7852E96F-6395-42A7-BC55-23F63576B995}" destId="{D958A1AE-B392-45DA-90E4-B4D74486094E}" srcOrd="0" destOrd="0" presId="urn:microsoft.com/office/officeart/2005/8/layout/pList1"/>
    <dgm:cxn modelId="{383480CF-C293-4936-88E1-1FBEC7D1162A}" type="presOf" srcId="{A8782D82-3EAC-45BF-9AEB-7FD2FA19707E}" destId="{4ECEB5F7-02D4-4CC3-A673-5053CDEE6038}" srcOrd="0" destOrd="0" presId="urn:microsoft.com/office/officeart/2005/8/layout/pList1"/>
    <dgm:cxn modelId="{00A0F1DE-F889-40A8-80E1-FF68381A3A2B}" srcId="{DD360B85-F239-4CDF-9195-2D96D3DBC360}" destId="{DDE5E770-8722-4B90-A35B-A5B9F4C45702}" srcOrd="1" destOrd="0" parTransId="{C9942DC6-CE8A-4101-9960-8CC344AA7149}" sibTransId="{A8782D82-3EAC-45BF-9AEB-7FD2FA19707E}"/>
    <dgm:cxn modelId="{3DE1E3F6-EEAF-40BE-B019-30E7C8E42132}" type="presOf" srcId="{DDE5E770-8722-4B90-A35B-A5B9F4C45702}" destId="{3D9EA600-13EF-4D13-949D-4A837EAFC872}" srcOrd="0" destOrd="0" presId="urn:microsoft.com/office/officeart/2005/8/layout/pList1"/>
    <dgm:cxn modelId="{BF669E4E-3A2A-4419-99A0-7FDC190CA6A0}" type="presParOf" srcId="{DF90495D-8998-4992-97E2-C4880FA0AAE5}" destId="{CA1707A8-8FA0-4C36-AFFC-B006C0F583D4}" srcOrd="0" destOrd="0" presId="urn:microsoft.com/office/officeart/2005/8/layout/pList1"/>
    <dgm:cxn modelId="{660EC851-A3AF-44D3-BFA8-9019E75220C7}" type="presParOf" srcId="{CA1707A8-8FA0-4C36-AFFC-B006C0F583D4}" destId="{3AFBD3A5-247C-4202-9274-FD8A70A1CD7A}" srcOrd="0" destOrd="0" presId="urn:microsoft.com/office/officeart/2005/8/layout/pList1"/>
    <dgm:cxn modelId="{71DA6698-B314-4CC1-B4B6-C6D1F41BF4C5}" type="presParOf" srcId="{CA1707A8-8FA0-4C36-AFFC-B006C0F583D4}" destId="{3E3142EF-BEE7-4EEA-8E85-F7DCB4B5F66A}" srcOrd="1" destOrd="0" presId="urn:microsoft.com/office/officeart/2005/8/layout/pList1"/>
    <dgm:cxn modelId="{99DC3FC4-4CFB-4AB8-821E-6F57E9A9C170}" type="presParOf" srcId="{DF90495D-8998-4992-97E2-C4880FA0AAE5}" destId="{1D0A0246-27DB-475F-896E-30BF299FCCA2}" srcOrd="1" destOrd="0" presId="urn:microsoft.com/office/officeart/2005/8/layout/pList1"/>
    <dgm:cxn modelId="{D33F4912-8882-4C6F-9F7E-97E439F044DD}" type="presParOf" srcId="{DF90495D-8998-4992-97E2-C4880FA0AAE5}" destId="{B7B9C2E1-DCCC-42A2-ADF3-94DA9806B347}" srcOrd="2" destOrd="0" presId="urn:microsoft.com/office/officeart/2005/8/layout/pList1"/>
    <dgm:cxn modelId="{A4DCE0A7-72DB-4EB6-A4D5-20B7A6807127}" type="presParOf" srcId="{B7B9C2E1-DCCC-42A2-ADF3-94DA9806B347}" destId="{02A1935D-095D-4EAC-BCF2-6D59A8BDF1A4}" srcOrd="0" destOrd="0" presId="urn:microsoft.com/office/officeart/2005/8/layout/pList1"/>
    <dgm:cxn modelId="{9AD568F2-9B1C-413A-B983-FD13D974794A}" type="presParOf" srcId="{B7B9C2E1-DCCC-42A2-ADF3-94DA9806B347}" destId="{3D9EA600-13EF-4D13-949D-4A837EAFC872}" srcOrd="1" destOrd="0" presId="urn:microsoft.com/office/officeart/2005/8/layout/pList1"/>
    <dgm:cxn modelId="{6F5A6CC1-0B15-4DEA-8963-FFF73D11375E}" type="presParOf" srcId="{DF90495D-8998-4992-97E2-C4880FA0AAE5}" destId="{4ECEB5F7-02D4-4CC3-A673-5053CDEE6038}" srcOrd="3" destOrd="0" presId="urn:microsoft.com/office/officeart/2005/8/layout/pList1"/>
    <dgm:cxn modelId="{4D45871A-7785-469B-AF72-C0C03FED8B56}" type="presParOf" srcId="{DF90495D-8998-4992-97E2-C4880FA0AAE5}" destId="{ED7123BC-CC76-476A-B6EF-EF43BD391B78}" srcOrd="4" destOrd="0" presId="urn:microsoft.com/office/officeart/2005/8/layout/pList1"/>
    <dgm:cxn modelId="{72931475-6C94-4BAF-A6F2-64F7DAF496ED}" type="presParOf" srcId="{ED7123BC-CC76-476A-B6EF-EF43BD391B78}" destId="{8D769FA1-D321-42A8-8DBB-FA396C4B436C}" srcOrd="0" destOrd="0" presId="urn:microsoft.com/office/officeart/2005/8/layout/pList1"/>
    <dgm:cxn modelId="{0ED9D6F2-21F7-4F08-9F49-129A1065400B}" type="presParOf" srcId="{ED7123BC-CC76-476A-B6EF-EF43BD391B78}" destId="{FE363221-30C2-435F-9329-0E3D7CD8D0A3}" srcOrd="1" destOrd="0" presId="urn:microsoft.com/office/officeart/2005/8/layout/pList1"/>
    <dgm:cxn modelId="{523F0541-2AB8-4A90-BC82-11E31BD3E376}" type="presParOf" srcId="{DF90495D-8998-4992-97E2-C4880FA0AAE5}" destId="{D958A1AE-B392-45DA-90E4-B4D74486094E}" srcOrd="5" destOrd="0" presId="urn:microsoft.com/office/officeart/2005/8/layout/pList1"/>
    <dgm:cxn modelId="{BDBB30FB-45EB-406B-86F3-F75041FFAF66}" type="presParOf" srcId="{DF90495D-8998-4992-97E2-C4880FA0AAE5}" destId="{8750E412-C029-43B7-986C-305271FA445A}" srcOrd="6" destOrd="0" presId="urn:microsoft.com/office/officeart/2005/8/layout/pList1"/>
    <dgm:cxn modelId="{30A562C0-4E2D-409B-B92F-14BC18888755}" type="presParOf" srcId="{8750E412-C029-43B7-986C-305271FA445A}" destId="{72BF33B7-97A2-434D-BA53-487C29F454F9}" srcOrd="0" destOrd="0" presId="urn:microsoft.com/office/officeart/2005/8/layout/pList1"/>
    <dgm:cxn modelId="{DC37E6B0-EA71-41EB-B11F-1F997CF58B65}" type="presParOf" srcId="{8750E412-C029-43B7-986C-305271FA445A}" destId="{42A16614-A214-4F17-9FCC-41FB1798C4DB}" srcOrd="1" destOrd="0" presId="urn:microsoft.com/office/officeart/2005/8/layout/p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360B85-F239-4CDF-9195-2D96D3DBC360}"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CA"/>
        </a:p>
      </dgm:t>
    </dgm:pt>
    <dgm:pt modelId="{2F5FD10F-096D-40BA-BF68-068B4E8125D3}">
      <dgm:prSet phldrT="[Text]"/>
      <dgm:spPr/>
      <dgm:t>
        <a:bodyPr/>
        <a:lstStyle/>
        <a:p>
          <a:r>
            <a:rPr lang="en-CA" dirty="0"/>
            <a:t>Work </a:t>
          </a:r>
        </a:p>
        <a:p>
          <a:r>
            <a:rPr lang="en-CA" dirty="0"/>
            <a:t>Re- Organization</a:t>
          </a:r>
        </a:p>
      </dgm:t>
    </dgm:pt>
    <dgm:pt modelId="{5ED4C465-2D08-4E72-87A5-270379327018}" type="parTrans" cxnId="{9558894E-4D60-48BB-B6B7-72AB1F9CBF8D}">
      <dgm:prSet/>
      <dgm:spPr/>
      <dgm:t>
        <a:bodyPr/>
        <a:lstStyle/>
        <a:p>
          <a:endParaRPr lang="en-CA"/>
        </a:p>
      </dgm:t>
    </dgm:pt>
    <dgm:pt modelId="{0FA1410E-0375-4FE1-A315-235127587B33}" type="sibTrans" cxnId="{9558894E-4D60-48BB-B6B7-72AB1F9CBF8D}">
      <dgm:prSet/>
      <dgm:spPr/>
      <dgm:t>
        <a:bodyPr/>
        <a:lstStyle/>
        <a:p>
          <a:endParaRPr lang="en-CA"/>
        </a:p>
      </dgm:t>
    </dgm:pt>
    <dgm:pt modelId="{DDE5E770-8722-4B90-A35B-A5B9F4C45702}">
      <dgm:prSet phldrT="[Text]"/>
      <dgm:spPr/>
      <dgm:t>
        <a:bodyPr/>
        <a:lstStyle/>
        <a:p>
          <a:r>
            <a:rPr lang="en-CA" dirty="0"/>
            <a:t>Psychosocial Health </a:t>
          </a:r>
        </a:p>
      </dgm:t>
    </dgm:pt>
    <dgm:pt modelId="{C9942DC6-CE8A-4101-9960-8CC344AA7149}" type="parTrans" cxnId="{00A0F1DE-F889-40A8-80E1-FF68381A3A2B}">
      <dgm:prSet/>
      <dgm:spPr/>
      <dgm:t>
        <a:bodyPr/>
        <a:lstStyle/>
        <a:p>
          <a:endParaRPr lang="en-CA"/>
        </a:p>
      </dgm:t>
    </dgm:pt>
    <dgm:pt modelId="{A8782D82-3EAC-45BF-9AEB-7FD2FA19707E}" type="sibTrans" cxnId="{00A0F1DE-F889-40A8-80E1-FF68381A3A2B}">
      <dgm:prSet/>
      <dgm:spPr/>
      <dgm:t>
        <a:bodyPr/>
        <a:lstStyle/>
        <a:p>
          <a:endParaRPr lang="en-CA"/>
        </a:p>
      </dgm:t>
    </dgm:pt>
    <dgm:pt modelId="{601BF422-188C-4855-90A2-828C8322E05A}">
      <dgm:prSet phldrT="[Text]"/>
      <dgm:spPr/>
      <dgm:t>
        <a:bodyPr/>
        <a:lstStyle/>
        <a:p>
          <a:r>
            <a:rPr lang="en-CA" dirty="0"/>
            <a:t>Ergonomic Consultation</a:t>
          </a:r>
        </a:p>
      </dgm:t>
    </dgm:pt>
    <dgm:pt modelId="{658CD98B-481D-4142-89C1-48933811E927}" type="parTrans" cxnId="{D9D8E215-33E0-4816-A3D9-D1E5CCB2ABD0}">
      <dgm:prSet/>
      <dgm:spPr/>
      <dgm:t>
        <a:bodyPr/>
        <a:lstStyle/>
        <a:p>
          <a:endParaRPr lang="en-CA"/>
        </a:p>
      </dgm:t>
    </dgm:pt>
    <dgm:pt modelId="{7852E96F-6395-42A7-BC55-23F63576B995}" type="sibTrans" cxnId="{D9D8E215-33E0-4816-A3D9-D1E5CCB2ABD0}">
      <dgm:prSet/>
      <dgm:spPr/>
      <dgm:t>
        <a:bodyPr/>
        <a:lstStyle/>
        <a:p>
          <a:endParaRPr lang="en-CA"/>
        </a:p>
      </dgm:t>
    </dgm:pt>
    <dgm:pt modelId="{06D5397B-9498-48B2-B68F-00E06597309A}">
      <dgm:prSet phldrT="[Text]"/>
      <dgm:spPr/>
      <dgm:t>
        <a:bodyPr/>
        <a:lstStyle/>
        <a:p>
          <a:r>
            <a:rPr lang="en-CA" dirty="0"/>
            <a:t>Self-Management Strategies</a:t>
          </a:r>
        </a:p>
      </dgm:t>
    </dgm:pt>
    <dgm:pt modelId="{EFE49F34-5252-4FF5-92F7-8AA00C877801}" type="parTrans" cxnId="{6E1ABA56-FC87-424C-B9BE-C7B694F03296}">
      <dgm:prSet/>
      <dgm:spPr/>
      <dgm:t>
        <a:bodyPr/>
        <a:lstStyle/>
        <a:p>
          <a:endParaRPr lang="en-CA"/>
        </a:p>
      </dgm:t>
    </dgm:pt>
    <dgm:pt modelId="{20757FB2-92B0-476E-AA01-5EEB81F212B9}" type="sibTrans" cxnId="{6E1ABA56-FC87-424C-B9BE-C7B694F03296}">
      <dgm:prSet/>
      <dgm:spPr/>
      <dgm:t>
        <a:bodyPr/>
        <a:lstStyle/>
        <a:p>
          <a:endParaRPr lang="en-CA"/>
        </a:p>
      </dgm:t>
    </dgm:pt>
    <dgm:pt modelId="{DF90495D-8998-4992-97E2-C4880FA0AAE5}" type="pres">
      <dgm:prSet presAssocID="{DD360B85-F239-4CDF-9195-2D96D3DBC360}" presName="Name0" presStyleCnt="0">
        <dgm:presLayoutVars>
          <dgm:dir/>
          <dgm:resizeHandles val="exact"/>
        </dgm:presLayoutVars>
      </dgm:prSet>
      <dgm:spPr/>
    </dgm:pt>
    <dgm:pt modelId="{CA1707A8-8FA0-4C36-AFFC-B006C0F583D4}" type="pres">
      <dgm:prSet presAssocID="{2F5FD10F-096D-40BA-BF68-068B4E8125D3}" presName="compNode" presStyleCnt="0"/>
      <dgm:spPr/>
    </dgm:pt>
    <dgm:pt modelId="{3AFBD3A5-247C-4202-9274-FD8A70A1CD7A}" type="pres">
      <dgm:prSet presAssocID="{2F5FD10F-096D-40BA-BF68-068B4E8125D3}" presName="pictRect" presStyleLbl="node1" presStyleIdx="0" presStyleCnt="4" custScaleX="94820" custScaleY="100486"/>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8000" b="-18000"/>
          </a:stretch>
        </a:blipFill>
      </dgm:spPr>
      <dgm:extLst>
        <a:ext uri="{E40237B7-FDA0-4F09-8148-C483321AD2D9}">
          <dgm14:cNvPr xmlns:dgm14="http://schemas.microsoft.com/office/drawing/2010/diagram" id="0" name="" descr="Construction Barricade outline"/>
        </a:ext>
      </dgm:extLst>
    </dgm:pt>
    <dgm:pt modelId="{3E3142EF-BEE7-4EEA-8E85-F7DCB4B5F66A}" type="pres">
      <dgm:prSet presAssocID="{2F5FD10F-096D-40BA-BF68-068B4E8125D3}" presName="textRect" presStyleLbl="revTx" presStyleIdx="0" presStyleCnt="4">
        <dgm:presLayoutVars>
          <dgm:bulletEnabled val="1"/>
        </dgm:presLayoutVars>
      </dgm:prSet>
      <dgm:spPr/>
    </dgm:pt>
    <dgm:pt modelId="{1D0A0246-27DB-475F-896E-30BF299FCCA2}" type="pres">
      <dgm:prSet presAssocID="{0FA1410E-0375-4FE1-A315-235127587B33}" presName="sibTrans" presStyleLbl="sibTrans2D1" presStyleIdx="0" presStyleCnt="0"/>
      <dgm:spPr/>
    </dgm:pt>
    <dgm:pt modelId="{B7B9C2E1-DCCC-42A2-ADF3-94DA9806B347}" type="pres">
      <dgm:prSet presAssocID="{DDE5E770-8722-4B90-A35B-A5B9F4C45702}" presName="compNode" presStyleCnt="0"/>
      <dgm:spPr/>
    </dgm:pt>
    <dgm:pt modelId="{02A1935D-095D-4EAC-BCF2-6D59A8BDF1A4}" type="pres">
      <dgm:prSet presAssocID="{DDE5E770-8722-4B90-A35B-A5B9F4C45702}" presName="pict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Mental Health outline"/>
        </a:ext>
      </dgm:extLst>
    </dgm:pt>
    <dgm:pt modelId="{3D9EA600-13EF-4D13-949D-4A837EAFC872}" type="pres">
      <dgm:prSet presAssocID="{DDE5E770-8722-4B90-A35B-A5B9F4C45702}" presName="textRect" presStyleLbl="revTx" presStyleIdx="1" presStyleCnt="4">
        <dgm:presLayoutVars>
          <dgm:bulletEnabled val="1"/>
        </dgm:presLayoutVars>
      </dgm:prSet>
      <dgm:spPr/>
    </dgm:pt>
    <dgm:pt modelId="{4ECEB5F7-02D4-4CC3-A673-5053CDEE6038}" type="pres">
      <dgm:prSet presAssocID="{A8782D82-3EAC-45BF-9AEB-7FD2FA19707E}" presName="sibTrans" presStyleLbl="sibTrans2D1" presStyleIdx="0" presStyleCnt="0"/>
      <dgm:spPr/>
    </dgm:pt>
    <dgm:pt modelId="{ED7123BC-CC76-476A-B6EF-EF43BD391B78}" type="pres">
      <dgm:prSet presAssocID="{601BF422-188C-4855-90A2-828C8322E05A}" presName="compNode" presStyleCnt="0"/>
      <dgm:spPr/>
    </dgm:pt>
    <dgm:pt modelId="{8D769FA1-D321-42A8-8DBB-FA396C4B436C}" type="pres">
      <dgm:prSet presAssocID="{601BF422-188C-4855-90A2-828C8322E05A}" presName="pict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Doctor male outline"/>
        </a:ext>
      </dgm:extLst>
    </dgm:pt>
    <dgm:pt modelId="{FE363221-30C2-435F-9329-0E3D7CD8D0A3}" type="pres">
      <dgm:prSet presAssocID="{601BF422-188C-4855-90A2-828C8322E05A}" presName="textRect" presStyleLbl="revTx" presStyleIdx="2" presStyleCnt="4">
        <dgm:presLayoutVars>
          <dgm:bulletEnabled val="1"/>
        </dgm:presLayoutVars>
      </dgm:prSet>
      <dgm:spPr/>
    </dgm:pt>
    <dgm:pt modelId="{D958A1AE-B392-45DA-90E4-B4D74486094E}" type="pres">
      <dgm:prSet presAssocID="{7852E96F-6395-42A7-BC55-23F63576B995}" presName="sibTrans" presStyleLbl="sibTrans2D1" presStyleIdx="0" presStyleCnt="0"/>
      <dgm:spPr/>
    </dgm:pt>
    <dgm:pt modelId="{8750E412-C029-43B7-986C-305271FA445A}" type="pres">
      <dgm:prSet presAssocID="{06D5397B-9498-48B2-B68F-00E06597309A}" presName="compNode" presStyleCnt="0"/>
      <dgm:spPr/>
    </dgm:pt>
    <dgm:pt modelId="{72BF33B7-97A2-434D-BA53-487C29F454F9}" type="pres">
      <dgm:prSet presAssocID="{06D5397B-9498-48B2-B68F-00E06597309A}" presName="pict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Open hand outline"/>
        </a:ext>
      </dgm:extLst>
    </dgm:pt>
    <dgm:pt modelId="{42A16614-A214-4F17-9FCC-41FB1798C4DB}" type="pres">
      <dgm:prSet presAssocID="{06D5397B-9498-48B2-B68F-00E06597309A}" presName="textRect" presStyleLbl="revTx" presStyleIdx="3" presStyleCnt="4">
        <dgm:presLayoutVars>
          <dgm:bulletEnabled val="1"/>
        </dgm:presLayoutVars>
      </dgm:prSet>
      <dgm:spPr/>
    </dgm:pt>
  </dgm:ptLst>
  <dgm:cxnLst>
    <dgm:cxn modelId="{C1EF2C14-7179-46B3-9F1F-4ED7D6FA0DD0}" type="presOf" srcId="{DD360B85-F239-4CDF-9195-2D96D3DBC360}" destId="{DF90495D-8998-4992-97E2-C4880FA0AAE5}" srcOrd="0" destOrd="0" presId="urn:microsoft.com/office/officeart/2005/8/layout/pList1"/>
    <dgm:cxn modelId="{D9D8E215-33E0-4816-A3D9-D1E5CCB2ABD0}" srcId="{DD360B85-F239-4CDF-9195-2D96D3DBC360}" destId="{601BF422-188C-4855-90A2-828C8322E05A}" srcOrd="2" destOrd="0" parTransId="{658CD98B-481D-4142-89C1-48933811E927}" sibTransId="{7852E96F-6395-42A7-BC55-23F63576B995}"/>
    <dgm:cxn modelId="{FF515324-6DE7-4582-A96A-FC0FBC0727ED}" type="presOf" srcId="{601BF422-188C-4855-90A2-828C8322E05A}" destId="{FE363221-30C2-435F-9329-0E3D7CD8D0A3}" srcOrd="0" destOrd="0" presId="urn:microsoft.com/office/officeart/2005/8/layout/pList1"/>
    <dgm:cxn modelId="{D4ADDD3A-16BD-4DD0-B544-3444D8253DC2}" type="presOf" srcId="{2F5FD10F-096D-40BA-BF68-068B4E8125D3}" destId="{3E3142EF-BEE7-4EEA-8E85-F7DCB4B5F66A}" srcOrd="0" destOrd="0" presId="urn:microsoft.com/office/officeart/2005/8/layout/pList1"/>
    <dgm:cxn modelId="{3BA77D3C-DCA2-44F8-B585-8CBE9E52E88C}" type="presOf" srcId="{06D5397B-9498-48B2-B68F-00E06597309A}" destId="{42A16614-A214-4F17-9FCC-41FB1798C4DB}" srcOrd="0" destOrd="0" presId="urn:microsoft.com/office/officeart/2005/8/layout/pList1"/>
    <dgm:cxn modelId="{9558894E-4D60-48BB-B6B7-72AB1F9CBF8D}" srcId="{DD360B85-F239-4CDF-9195-2D96D3DBC360}" destId="{2F5FD10F-096D-40BA-BF68-068B4E8125D3}" srcOrd="0" destOrd="0" parTransId="{5ED4C465-2D08-4E72-87A5-270379327018}" sibTransId="{0FA1410E-0375-4FE1-A315-235127587B33}"/>
    <dgm:cxn modelId="{6E1ABA56-FC87-424C-B9BE-C7B694F03296}" srcId="{DD360B85-F239-4CDF-9195-2D96D3DBC360}" destId="{06D5397B-9498-48B2-B68F-00E06597309A}" srcOrd="3" destOrd="0" parTransId="{EFE49F34-5252-4FF5-92F7-8AA00C877801}" sibTransId="{20757FB2-92B0-476E-AA01-5EEB81F212B9}"/>
    <dgm:cxn modelId="{B2B4137B-C5B1-4605-B94D-897394435E2E}" type="presOf" srcId="{0FA1410E-0375-4FE1-A315-235127587B33}" destId="{1D0A0246-27DB-475F-896E-30BF299FCCA2}" srcOrd="0" destOrd="0" presId="urn:microsoft.com/office/officeart/2005/8/layout/pList1"/>
    <dgm:cxn modelId="{39858E9A-CC4A-4C81-9994-4C2D3792C05C}" type="presOf" srcId="{7852E96F-6395-42A7-BC55-23F63576B995}" destId="{D958A1AE-B392-45DA-90E4-B4D74486094E}" srcOrd="0" destOrd="0" presId="urn:microsoft.com/office/officeart/2005/8/layout/pList1"/>
    <dgm:cxn modelId="{383480CF-C293-4936-88E1-1FBEC7D1162A}" type="presOf" srcId="{A8782D82-3EAC-45BF-9AEB-7FD2FA19707E}" destId="{4ECEB5F7-02D4-4CC3-A673-5053CDEE6038}" srcOrd="0" destOrd="0" presId="urn:microsoft.com/office/officeart/2005/8/layout/pList1"/>
    <dgm:cxn modelId="{00A0F1DE-F889-40A8-80E1-FF68381A3A2B}" srcId="{DD360B85-F239-4CDF-9195-2D96D3DBC360}" destId="{DDE5E770-8722-4B90-A35B-A5B9F4C45702}" srcOrd="1" destOrd="0" parTransId="{C9942DC6-CE8A-4101-9960-8CC344AA7149}" sibTransId="{A8782D82-3EAC-45BF-9AEB-7FD2FA19707E}"/>
    <dgm:cxn modelId="{3DE1E3F6-EEAF-40BE-B019-30E7C8E42132}" type="presOf" srcId="{DDE5E770-8722-4B90-A35B-A5B9F4C45702}" destId="{3D9EA600-13EF-4D13-949D-4A837EAFC872}" srcOrd="0" destOrd="0" presId="urn:microsoft.com/office/officeart/2005/8/layout/pList1"/>
    <dgm:cxn modelId="{BF669E4E-3A2A-4419-99A0-7FDC190CA6A0}" type="presParOf" srcId="{DF90495D-8998-4992-97E2-C4880FA0AAE5}" destId="{CA1707A8-8FA0-4C36-AFFC-B006C0F583D4}" srcOrd="0" destOrd="0" presId="urn:microsoft.com/office/officeart/2005/8/layout/pList1"/>
    <dgm:cxn modelId="{660EC851-A3AF-44D3-BFA8-9019E75220C7}" type="presParOf" srcId="{CA1707A8-8FA0-4C36-AFFC-B006C0F583D4}" destId="{3AFBD3A5-247C-4202-9274-FD8A70A1CD7A}" srcOrd="0" destOrd="0" presId="urn:microsoft.com/office/officeart/2005/8/layout/pList1"/>
    <dgm:cxn modelId="{71DA6698-B314-4CC1-B4B6-C6D1F41BF4C5}" type="presParOf" srcId="{CA1707A8-8FA0-4C36-AFFC-B006C0F583D4}" destId="{3E3142EF-BEE7-4EEA-8E85-F7DCB4B5F66A}" srcOrd="1" destOrd="0" presId="urn:microsoft.com/office/officeart/2005/8/layout/pList1"/>
    <dgm:cxn modelId="{99DC3FC4-4CFB-4AB8-821E-6F57E9A9C170}" type="presParOf" srcId="{DF90495D-8998-4992-97E2-C4880FA0AAE5}" destId="{1D0A0246-27DB-475F-896E-30BF299FCCA2}" srcOrd="1" destOrd="0" presId="urn:microsoft.com/office/officeart/2005/8/layout/pList1"/>
    <dgm:cxn modelId="{D33F4912-8882-4C6F-9F7E-97E439F044DD}" type="presParOf" srcId="{DF90495D-8998-4992-97E2-C4880FA0AAE5}" destId="{B7B9C2E1-DCCC-42A2-ADF3-94DA9806B347}" srcOrd="2" destOrd="0" presId="urn:microsoft.com/office/officeart/2005/8/layout/pList1"/>
    <dgm:cxn modelId="{A4DCE0A7-72DB-4EB6-A4D5-20B7A6807127}" type="presParOf" srcId="{B7B9C2E1-DCCC-42A2-ADF3-94DA9806B347}" destId="{02A1935D-095D-4EAC-BCF2-6D59A8BDF1A4}" srcOrd="0" destOrd="0" presId="urn:microsoft.com/office/officeart/2005/8/layout/pList1"/>
    <dgm:cxn modelId="{9AD568F2-9B1C-413A-B983-FD13D974794A}" type="presParOf" srcId="{B7B9C2E1-DCCC-42A2-ADF3-94DA9806B347}" destId="{3D9EA600-13EF-4D13-949D-4A837EAFC872}" srcOrd="1" destOrd="0" presId="urn:microsoft.com/office/officeart/2005/8/layout/pList1"/>
    <dgm:cxn modelId="{6F5A6CC1-0B15-4DEA-8963-FFF73D11375E}" type="presParOf" srcId="{DF90495D-8998-4992-97E2-C4880FA0AAE5}" destId="{4ECEB5F7-02D4-4CC3-A673-5053CDEE6038}" srcOrd="3" destOrd="0" presId="urn:microsoft.com/office/officeart/2005/8/layout/pList1"/>
    <dgm:cxn modelId="{4D45871A-7785-469B-AF72-C0C03FED8B56}" type="presParOf" srcId="{DF90495D-8998-4992-97E2-C4880FA0AAE5}" destId="{ED7123BC-CC76-476A-B6EF-EF43BD391B78}" srcOrd="4" destOrd="0" presId="urn:microsoft.com/office/officeart/2005/8/layout/pList1"/>
    <dgm:cxn modelId="{72931475-6C94-4BAF-A6F2-64F7DAF496ED}" type="presParOf" srcId="{ED7123BC-CC76-476A-B6EF-EF43BD391B78}" destId="{8D769FA1-D321-42A8-8DBB-FA396C4B436C}" srcOrd="0" destOrd="0" presId="urn:microsoft.com/office/officeart/2005/8/layout/pList1"/>
    <dgm:cxn modelId="{0ED9D6F2-21F7-4F08-9F49-129A1065400B}" type="presParOf" srcId="{ED7123BC-CC76-476A-B6EF-EF43BD391B78}" destId="{FE363221-30C2-435F-9329-0E3D7CD8D0A3}" srcOrd="1" destOrd="0" presId="urn:microsoft.com/office/officeart/2005/8/layout/pList1"/>
    <dgm:cxn modelId="{523F0541-2AB8-4A90-BC82-11E31BD3E376}" type="presParOf" srcId="{DF90495D-8998-4992-97E2-C4880FA0AAE5}" destId="{D958A1AE-B392-45DA-90E4-B4D74486094E}" srcOrd="5" destOrd="0" presId="urn:microsoft.com/office/officeart/2005/8/layout/pList1"/>
    <dgm:cxn modelId="{BDBB30FB-45EB-406B-86F3-F75041FFAF66}" type="presParOf" srcId="{DF90495D-8998-4992-97E2-C4880FA0AAE5}" destId="{8750E412-C029-43B7-986C-305271FA445A}" srcOrd="6" destOrd="0" presId="urn:microsoft.com/office/officeart/2005/8/layout/pList1"/>
    <dgm:cxn modelId="{30A562C0-4E2D-409B-B92F-14BC18888755}" type="presParOf" srcId="{8750E412-C029-43B7-986C-305271FA445A}" destId="{72BF33B7-97A2-434D-BA53-487C29F454F9}" srcOrd="0" destOrd="0" presId="urn:microsoft.com/office/officeart/2005/8/layout/pList1"/>
    <dgm:cxn modelId="{DC37E6B0-EA71-41EB-B11F-1F997CF58B65}" type="presParOf" srcId="{8750E412-C029-43B7-986C-305271FA445A}" destId="{42A16614-A214-4F17-9FCC-41FB1798C4DB}" srcOrd="1" destOrd="0" presId="urn:microsoft.com/office/officeart/2005/8/layout/p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BD3A5-247C-4202-9274-FD8A70A1CD7A}">
      <dsp:nvSpPr>
        <dsp:cNvPr id="0" name=""/>
        <dsp:cNvSpPr/>
      </dsp:nvSpPr>
      <dsp:spPr>
        <a:xfrm>
          <a:off x="33974" y="575560"/>
          <a:ext cx="1150467" cy="840038"/>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8000" b="-18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142EF-BEE7-4EEA-8E85-F7DCB4B5F66A}">
      <dsp:nvSpPr>
        <dsp:cNvPr id="0" name=""/>
        <dsp:cNvSpPr/>
      </dsp:nvSpPr>
      <dsp:spPr>
        <a:xfrm>
          <a:off x="2549" y="1413567"/>
          <a:ext cx="1213317" cy="4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CA" sz="1000" kern="1200" dirty="0"/>
            <a:t>Work </a:t>
          </a:r>
        </a:p>
        <a:p>
          <a:pPr marL="0" lvl="0" indent="0" algn="ctr" defTabSz="444500">
            <a:lnSpc>
              <a:spcPct val="90000"/>
            </a:lnSpc>
            <a:spcBef>
              <a:spcPct val="0"/>
            </a:spcBef>
            <a:spcAft>
              <a:spcPct val="35000"/>
            </a:spcAft>
            <a:buNone/>
          </a:pPr>
          <a:r>
            <a:rPr lang="en-CA" sz="1000" kern="1200" dirty="0"/>
            <a:t>Re- Organization</a:t>
          </a:r>
        </a:p>
      </dsp:txBody>
      <dsp:txXfrm>
        <a:off x="2549" y="1413567"/>
        <a:ext cx="1213317" cy="450140"/>
      </dsp:txXfrm>
    </dsp:sp>
    <dsp:sp modelId="{02A1935D-095D-4EAC-BCF2-6D59A8BDF1A4}">
      <dsp:nvSpPr>
        <dsp:cNvPr id="0" name=""/>
        <dsp:cNvSpPr/>
      </dsp:nvSpPr>
      <dsp:spPr>
        <a:xfrm>
          <a:off x="1337250" y="576576"/>
          <a:ext cx="1213317" cy="835975"/>
        </a:xfrm>
        <a:prstGeom prst="round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9EA600-13EF-4D13-949D-4A837EAFC872}">
      <dsp:nvSpPr>
        <dsp:cNvPr id="0" name=""/>
        <dsp:cNvSpPr/>
      </dsp:nvSpPr>
      <dsp:spPr>
        <a:xfrm>
          <a:off x="1337250" y="1412552"/>
          <a:ext cx="1213317" cy="4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CA" sz="1000" kern="1200" dirty="0"/>
            <a:t>Psychosocial Health </a:t>
          </a:r>
        </a:p>
      </dsp:txBody>
      <dsp:txXfrm>
        <a:off x="1337250" y="1412552"/>
        <a:ext cx="1213317" cy="450140"/>
      </dsp:txXfrm>
    </dsp:sp>
    <dsp:sp modelId="{8D769FA1-D321-42A8-8DBB-FA396C4B436C}">
      <dsp:nvSpPr>
        <dsp:cNvPr id="0" name=""/>
        <dsp:cNvSpPr/>
      </dsp:nvSpPr>
      <dsp:spPr>
        <a:xfrm>
          <a:off x="2671950" y="576576"/>
          <a:ext cx="1213317" cy="835975"/>
        </a:xfrm>
        <a:prstGeom prst="round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63221-30C2-435F-9329-0E3D7CD8D0A3}">
      <dsp:nvSpPr>
        <dsp:cNvPr id="0" name=""/>
        <dsp:cNvSpPr/>
      </dsp:nvSpPr>
      <dsp:spPr>
        <a:xfrm>
          <a:off x="2671950" y="1412552"/>
          <a:ext cx="1213317" cy="4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CA" sz="1000" kern="1200" dirty="0"/>
            <a:t>Ergonomic Consultation</a:t>
          </a:r>
        </a:p>
      </dsp:txBody>
      <dsp:txXfrm>
        <a:off x="2671950" y="1412552"/>
        <a:ext cx="1213317" cy="450140"/>
      </dsp:txXfrm>
    </dsp:sp>
    <dsp:sp modelId="{72BF33B7-97A2-434D-BA53-487C29F454F9}">
      <dsp:nvSpPr>
        <dsp:cNvPr id="0" name=""/>
        <dsp:cNvSpPr/>
      </dsp:nvSpPr>
      <dsp:spPr>
        <a:xfrm>
          <a:off x="4006651" y="576576"/>
          <a:ext cx="1213317" cy="835975"/>
        </a:xfrm>
        <a:prstGeom prst="round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16614-A214-4F17-9FCC-41FB1798C4DB}">
      <dsp:nvSpPr>
        <dsp:cNvPr id="0" name=""/>
        <dsp:cNvSpPr/>
      </dsp:nvSpPr>
      <dsp:spPr>
        <a:xfrm>
          <a:off x="4006651" y="1412552"/>
          <a:ext cx="1213317" cy="4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CA" sz="1000" kern="1200" dirty="0"/>
            <a:t>Self-Management Strategies</a:t>
          </a:r>
        </a:p>
      </dsp:txBody>
      <dsp:txXfrm>
        <a:off x="4006651" y="1412552"/>
        <a:ext cx="1213317" cy="450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BD3A5-247C-4202-9274-FD8A70A1CD7A}">
      <dsp:nvSpPr>
        <dsp:cNvPr id="0" name=""/>
        <dsp:cNvSpPr/>
      </dsp:nvSpPr>
      <dsp:spPr>
        <a:xfrm>
          <a:off x="33974" y="575560"/>
          <a:ext cx="1150467" cy="840038"/>
        </a:xfrm>
        <a:prstGeom prst="round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8000" b="-18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3142EF-BEE7-4EEA-8E85-F7DCB4B5F66A}">
      <dsp:nvSpPr>
        <dsp:cNvPr id="0" name=""/>
        <dsp:cNvSpPr/>
      </dsp:nvSpPr>
      <dsp:spPr>
        <a:xfrm>
          <a:off x="2549" y="1413567"/>
          <a:ext cx="1213317" cy="4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CA" sz="1000" kern="1200" dirty="0"/>
            <a:t>Work </a:t>
          </a:r>
        </a:p>
        <a:p>
          <a:pPr marL="0" lvl="0" indent="0" algn="ctr" defTabSz="444500">
            <a:lnSpc>
              <a:spcPct val="90000"/>
            </a:lnSpc>
            <a:spcBef>
              <a:spcPct val="0"/>
            </a:spcBef>
            <a:spcAft>
              <a:spcPct val="35000"/>
            </a:spcAft>
            <a:buNone/>
          </a:pPr>
          <a:r>
            <a:rPr lang="en-CA" sz="1000" kern="1200" dirty="0"/>
            <a:t>Re- Organization</a:t>
          </a:r>
        </a:p>
      </dsp:txBody>
      <dsp:txXfrm>
        <a:off x="2549" y="1413567"/>
        <a:ext cx="1213317" cy="450140"/>
      </dsp:txXfrm>
    </dsp:sp>
    <dsp:sp modelId="{02A1935D-095D-4EAC-BCF2-6D59A8BDF1A4}">
      <dsp:nvSpPr>
        <dsp:cNvPr id="0" name=""/>
        <dsp:cNvSpPr/>
      </dsp:nvSpPr>
      <dsp:spPr>
        <a:xfrm>
          <a:off x="1337250" y="576576"/>
          <a:ext cx="1213317" cy="835975"/>
        </a:xfrm>
        <a:prstGeom prst="round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23000" b="-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9EA600-13EF-4D13-949D-4A837EAFC872}">
      <dsp:nvSpPr>
        <dsp:cNvPr id="0" name=""/>
        <dsp:cNvSpPr/>
      </dsp:nvSpPr>
      <dsp:spPr>
        <a:xfrm>
          <a:off x="1337250" y="1412552"/>
          <a:ext cx="1213317" cy="4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CA" sz="1000" kern="1200" dirty="0"/>
            <a:t>Psychosocial Health </a:t>
          </a:r>
        </a:p>
      </dsp:txBody>
      <dsp:txXfrm>
        <a:off x="1337250" y="1412552"/>
        <a:ext cx="1213317" cy="450140"/>
      </dsp:txXfrm>
    </dsp:sp>
    <dsp:sp modelId="{8D769FA1-D321-42A8-8DBB-FA396C4B436C}">
      <dsp:nvSpPr>
        <dsp:cNvPr id="0" name=""/>
        <dsp:cNvSpPr/>
      </dsp:nvSpPr>
      <dsp:spPr>
        <a:xfrm>
          <a:off x="2671950" y="576576"/>
          <a:ext cx="1213317" cy="835975"/>
        </a:xfrm>
        <a:prstGeom prst="round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23000" b="-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63221-30C2-435F-9329-0E3D7CD8D0A3}">
      <dsp:nvSpPr>
        <dsp:cNvPr id="0" name=""/>
        <dsp:cNvSpPr/>
      </dsp:nvSpPr>
      <dsp:spPr>
        <a:xfrm>
          <a:off x="2671950" y="1412552"/>
          <a:ext cx="1213317" cy="4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CA" sz="1000" kern="1200" dirty="0"/>
            <a:t>Ergonomic Consultation</a:t>
          </a:r>
        </a:p>
      </dsp:txBody>
      <dsp:txXfrm>
        <a:off x="2671950" y="1412552"/>
        <a:ext cx="1213317" cy="450140"/>
      </dsp:txXfrm>
    </dsp:sp>
    <dsp:sp modelId="{72BF33B7-97A2-434D-BA53-487C29F454F9}">
      <dsp:nvSpPr>
        <dsp:cNvPr id="0" name=""/>
        <dsp:cNvSpPr/>
      </dsp:nvSpPr>
      <dsp:spPr>
        <a:xfrm>
          <a:off x="4006651" y="576576"/>
          <a:ext cx="1213317" cy="835975"/>
        </a:xfrm>
        <a:prstGeom prst="round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23000" b="-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16614-A214-4F17-9FCC-41FB1798C4DB}">
      <dsp:nvSpPr>
        <dsp:cNvPr id="0" name=""/>
        <dsp:cNvSpPr/>
      </dsp:nvSpPr>
      <dsp:spPr>
        <a:xfrm>
          <a:off x="4006651" y="1412552"/>
          <a:ext cx="1213317" cy="450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CA" sz="1000" kern="1200" dirty="0"/>
            <a:t>Self-Management Strategies</a:t>
          </a:r>
        </a:p>
      </dsp:txBody>
      <dsp:txXfrm>
        <a:off x="4006651" y="1412552"/>
        <a:ext cx="1213317" cy="45014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ato" panose="020F0502020204030203"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ato" panose="020F0502020204030203" pitchFamily="34" charset="0"/>
              </a:defRPr>
            </a:lvl1pPr>
          </a:lstStyle>
          <a:p>
            <a:fld id="{8DCCF767-EDA5-41C2-AEF5-BB6A248F9868}" type="datetimeFigureOut">
              <a:rPr lang="en-CA" smtClean="0"/>
              <a:pPr/>
              <a:t>2024-10-09</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ato" panose="020F0502020204030203"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ato" panose="020F0502020204030203" pitchFamily="34" charset="0"/>
              </a:defRPr>
            </a:lvl1pPr>
          </a:lstStyle>
          <a:p>
            <a:fld id="{C13A2C16-AAE5-4E67-91B6-EC11CA5ABE9B}" type="slidenum">
              <a:rPr lang="en-CA" smtClean="0"/>
              <a:pPr/>
              <a:t>‹#›</a:t>
            </a:fld>
            <a:endParaRPr lang="en-CA" dirty="0"/>
          </a:p>
        </p:txBody>
      </p:sp>
    </p:spTree>
    <p:extLst>
      <p:ext uri="{BB962C8B-B14F-4D97-AF65-F5344CB8AC3E}">
        <p14:creationId xmlns:p14="http://schemas.microsoft.com/office/powerpoint/2010/main" val="1151079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panose="020F0502020204030203" pitchFamily="34" charset="0"/>
        <a:ea typeface="+mn-ea"/>
        <a:cs typeface="+mn-cs"/>
      </a:defRPr>
    </a:lvl1pPr>
    <a:lvl2pPr marL="457200" algn="l" defTabSz="914400" rtl="0" eaLnBrk="1" latinLnBrk="0" hangingPunct="1">
      <a:defRPr sz="1200" kern="1200">
        <a:solidFill>
          <a:schemeClr val="tx1"/>
        </a:solidFill>
        <a:latin typeface="Lato" panose="020F0502020204030203" pitchFamily="34" charset="0"/>
        <a:ea typeface="+mn-ea"/>
        <a:cs typeface="+mn-cs"/>
      </a:defRPr>
    </a:lvl2pPr>
    <a:lvl3pPr marL="914400" algn="l" defTabSz="914400" rtl="0" eaLnBrk="1" latinLnBrk="0" hangingPunct="1">
      <a:defRPr sz="1200" kern="1200">
        <a:solidFill>
          <a:schemeClr val="tx1"/>
        </a:solidFill>
        <a:latin typeface="Lato" panose="020F0502020204030203" pitchFamily="34" charset="0"/>
        <a:ea typeface="+mn-ea"/>
        <a:cs typeface="+mn-cs"/>
      </a:defRPr>
    </a:lvl3pPr>
    <a:lvl4pPr marL="1371600" algn="l" defTabSz="914400" rtl="0" eaLnBrk="1" latinLnBrk="0" hangingPunct="1">
      <a:defRPr sz="1200" kern="1200">
        <a:solidFill>
          <a:schemeClr val="tx1"/>
        </a:solidFill>
        <a:latin typeface="Lato" panose="020F0502020204030203" pitchFamily="34" charset="0"/>
        <a:ea typeface="+mn-ea"/>
        <a:cs typeface="+mn-cs"/>
      </a:defRPr>
    </a:lvl4pPr>
    <a:lvl5pPr marL="1828800" algn="l" defTabSz="914400" rtl="0" eaLnBrk="1" latinLnBrk="0" hangingPunct="1">
      <a:defRPr sz="120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666666"/>
                </a:solidFill>
                <a:effectLst/>
                <a:latin typeface="Roboto" panose="02000000000000000000" pitchFamily="2" charset="0"/>
              </a:rPr>
              <a:t>The mission of the Occupational Health Clinics for Ontario Workers Inc. is to protect workers and their communities from occupational disease, injuries and illnesses; to support their capacity to address occupational hazards; and to promote the social, mental and physical well-being of workers and their families. </a:t>
            </a:r>
          </a:p>
          <a:p>
            <a:r>
              <a:rPr lang="en-CA" dirty="0"/>
              <a:t>The hierarchy of controls as applied to an integrated approach involves 5 steps:</a:t>
            </a:r>
          </a:p>
          <a:p>
            <a:pPr marL="171450" indent="-171450">
              <a:buFont typeface="Arial" panose="020B0604020202020204" pitchFamily="34" charset="0"/>
              <a:buChar char="•"/>
            </a:pPr>
            <a:r>
              <a:rPr lang="en-CA" dirty="0"/>
              <a:t>To eliminate hazardous working conditions.</a:t>
            </a:r>
          </a:p>
          <a:p>
            <a:pPr marL="171450" indent="-171450">
              <a:buFont typeface="Arial" panose="020B0604020202020204" pitchFamily="34" charset="0"/>
              <a:buChar char="•"/>
            </a:pPr>
            <a:r>
              <a:rPr lang="en-CA" dirty="0"/>
              <a:t>To substitute policies to best support health &amp; safety</a:t>
            </a:r>
          </a:p>
          <a:p>
            <a:pPr marL="171450" indent="-171450">
              <a:buFont typeface="Arial" panose="020B0604020202020204" pitchFamily="34" charset="0"/>
              <a:buChar char="•"/>
            </a:pPr>
            <a:r>
              <a:rPr lang="en-CA" dirty="0"/>
              <a:t>Redesign the workplace to best support health &amp; safety</a:t>
            </a:r>
          </a:p>
          <a:p>
            <a:pPr marL="171450" indent="-171450">
              <a:buFont typeface="Arial" panose="020B0604020202020204" pitchFamily="34" charset="0"/>
              <a:buChar char="•"/>
            </a:pPr>
            <a:r>
              <a:rPr lang="en-CA" dirty="0"/>
              <a:t>To educate on health &amp; safety</a:t>
            </a:r>
          </a:p>
          <a:p>
            <a:pPr marL="171450" indent="-171450">
              <a:buFont typeface="Arial" panose="020B0604020202020204" pitchFamily="34" charset="0"/>
              <a:buChar char="•"/>
            </a:pPr>
            <a:r>
              <a:rPr lang="en-CA" dirty="0"/>
              <a:t>To encourage change at the worker level </a:t>
            </a:r>
          </a:p>
          <a:p>
            <a:pPr marL="0" indent="0">
              <a:buFont typeface="Arial" panose="020B0604020202020204" pitchFamily="34" charset="0"/>
              <a:buNone/>
            </a:pPr>
            <a:r>
              <a:rPr lang="en-US" sz="1800" b="1" i="0" u="none" strike="noStrike" kern="1200" baseline="0" dirty="0">
                <a:solidFill>
                  <a:srgbClr val="FFFFFF"/>
                </a:solidFill>
                <a:effectLst/>
                <a:latin typeface="Calibri" panose="020F0502020204030204" pitchFamily="34" charset="0"/>
              </a:rPr>
              <a:t>The following are some workplace hazards: </a:t>
            </a:r>
            <a:endParaRPr lang="en-CA" sz="1800" b="0" i="0" u="none" strike="noStrike" kern="1200" baseline="0" dirty="0">
              <a:solidFill>
                <a:schemeClr val="tx1"/>
              </a:solidFill>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baseline="0" dirty="0">
                <a:solidFill>
                  <a:srgbClr val="000000"/>
                </a:solidFill>
                <a:effectLst/>
                <a:latin typeface="Gill Sans MT" panose="020B0502020104020203" pitchFamily="34" charset="0"/>
              </a:rPr>
              <a:t>•Chemicals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baseline="0" dirty="0">
                <a:solidFill>
                  <a:srgbClr val="000000"/>
                </a:solidFill>
                <a:effectLst/>
                <a:latin typeface="Gill Sans MT" panose="020B0502020104020203" pitchFamily="34" charset="0"/>
              </a:rPr>
              <a:t>•Physical Agents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baseline="0" dirty="0">
                <a:solidFill>
                  <a:srgbClr val="000000"/>
                </a:solidFill>
                <a:effectLst/>
                <a:latin typeface="Gill Sans MT" panose="020B0502020104020203" pitchFamily="34" charset="0"/>
              </a:rPr>
              <a:t>•Biological Agents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baseline="0" dirty="0">
                <a:solidFill>
                  <a:srgbClr val="000000"/>
                </a:solidFill>
                <a:effectLst/>
                <a:latin typeface="Gill Sans MT" panose="020B0502020104020203" pitchFamily="34" charset="0"/>
              </a:rPr>
              <a:t>•Psychosocial Factors</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baseline="0" dirty="0">
                <a:solidFill>
                  <a:srgbClr val="000000"/>
                </a:solidFill>
                <a:effectLst/>
                <a:latin typeface="Gill Sans MT" panose="020B0502020104020203" pitchFamily="34" charset="0"/>
              </a:rPr>
              <a:t>•Human Factors</a:t>
            </a:r>
            <a:endParaRPr lang="en-CA" sz="1800" b="0" i="0" u="none" strike="noStrike" dirty="0">
              <a:effectLst/>
              <a:latin typeface="Arial" panose="020B0604020202020204" pitchFamily="34" charset="0"/>
            </a:endParaRPr>
          </a:p>
          <a:p>
            <a:pPr marL="0" marR="0" lvl="0" indent="0" algn="l" defTabSz="914400" rtl="0" eaLnBrk="1" fontAlgn="t" latinLnBrk="0" hangingPunct="1">
              <a:lnSpc>
                <a:spcPct val="150000"/>
              </a:lnSpc>
              <a:spcBef>
                <a:spcPts val="0"/>
              </a:spcBef>
              <a:spcAft>
                <a:spcPts val="0"/>
              </a:spcAft>
              <a:buClrTx/>
              <a:buSzTx/>
              <a:buFontTx/>
              <a:buNone/>
              <a:tabLst/>
              <a:defRPr/>
            </a:pPr>
            <a:r>
              <a:rPr lang="en-US" sz="1800" b="1" i="0" u="none" strike="noStrike" kern="1200" baseline="0" dirty="0">
                <a:solidFill>
                  <a:srgbClr val="FFFFFF"/>
                </a:solidFill>
                <a:effectLst/>
                <a:latin typeface="Calibri" panose="020F0502020204030204" pitchFamily="34" charset="0"/>
              </a:rPr>
              <a:t>And how to control those hazards would be: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dirty="0">
                <a:solidFill>
                  <a:srgbClr val="000000"/>
                </a:solidFill>
                <a:effectLst/>
                <a:latin typeface="Gill Sans MT" panose="020B0502020104020203" pitchFamily="34" charset="0"/>
              </a:rPr>
              <a:t>•Fatigue and Stress Prevention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dirty="0">
                <a:solidFill>
                  <a:srgbClr val="000000"/>
                </a:solidFill>
                <a:effectLst/>
                <a:latin typeface="Gill Sans MT" panose="020B0502020104020203" pitchFamily="34" charset="0"/>
              </a:rPr>
              <a:t>•Work Intensification Prevention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dirty="0">
                <a:solidFill>
                  <a:srgbClr val="000000"/>
                </a:solidFill>
                <a:effectLst/>
                <a:latin typeface="Gill Sans MT" panose="020B0502020104020203" pitchFamily="34" charset="0"/>
              </a:rPr>
              <a:t>•Safe Staffing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dirty="0">
                <a:solidFill>
                  <a:srgbClr val="000000"/>
                </a:solidFill>
                <a:effectLst/>
                <a:latin typeface="Gill Sans MT" panose="020B0502020104020203" pitchFamily="34" charset="0"/>
              </a:rPr>
              <a:t>•Overtime Management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dirty="0">
                <a:solidFill>
                  <a:srgbClr val="000000"/>
                </a:solidFill>
                <a:effectLst/>
                <a:latin typeface="Gill Sans MT" panose="020B0502020104020203" pitchFamily="34" charset="0"/>
              </a:rPr>
              <a:t>•Healthier Shift Work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dirty="0">
                <a:solidFill>
                  <a:srgbClr val="000000"/>
                </a:solidFill>
                <a:effectLst/>
                <a:latin typeface="Gill Sans MT" panose="020B0502020104020203" pitchFamily="34" charset="0"/>
              </a:rPr>
              <a:t>•Reduction of Risks from Long Work Hours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dirty="0">
                <a:solidFill>
                  <a:srgbClr val="000000"/>
                </a:solidFill>
                <a:effectLst/>
                <a:latin typeface="Gill Sans MT" panose="020B0502020104020203" pitchFamily="34" charset="0"/>
              </a:rPr>
              <a:t>•Flexible Work Arrangements </a:t>
            </a:r>
            <a:endParaRPr lang="en-CA"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0" i="0" u="none" strike="noStrike" kern="1200" dirty="0">
                <a:solidFill>
                  <a:srgbClr val="000000"/>
                </a:solidFill>
                <a:effectLst/>
                <a:latin typeface="Gill Sans MT" panose="020B0502020104020203" pitchFamily="34" charset="0"/>
              </a:rPr>
              <a:t>•Adequate Meal and Rest Breaks</a:t>
            </a:r>
            <a:endParaRPr lang="en-CA" sz="1800" b="0" i="0" u="none" strike="noStrike" dirty="0">
              <a:effectLst/>
              <a:latin typeface="Arial" panose="020B0604020202020204" pitchFamily="34" charset="0"/>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C13A2C16-AAE5-4E67-91B6-EC11CA5ABE9B}" type="slidenum">
              <a:rPr lang="en-CA" smtClean="0"/>
              <a:pPr/>
              <a:t>1</a:t>
            </a:fld>
            <a:endParaRPr lang="en-CA" dirty="0"/>
          </a:p>
        </p:txBody>
      </p:sp>
    </p:spTree>
    <p:extLst>
      <p:ext uri="{BB962C8B-B14F-4D97-AF65-F5344CB8AC3E}">
        <p14:creationId xmlns:p14="http://schemas.microsoft.com/office/powerpoint/2010/main" val="3857706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Prevention plays a critical role when it comes to health &amp; safety and occupational illnesses. Questions workers may ask themselves: </a:t>
            </a:r>
          </a:p>
          <a:p>
            <a:pPr marL="171450" indent="-171450">
              <a:buFont typeface="Arial" panose="020B0604020202020204" pitchFamily="34" charset="0"/>
              <a:buChar char="•"/>
            </a:pPr>
            <a:r>
              <a:rPr lang="en-CA" dirty="0"/>
              <a:t>How can work be re-organized or better planned to prevent illness? </a:t>
            </a:r>
          </a:p>
          <a:p>
            <a:pPr marL="171450" indent="-171450">
              <a:buFont typeface="Arial" panose="020B0604020202020204" pitchFamily="34" charset="0"/>
              <a:buChar char="•"/>
            </a:pPr>
            <a:r>
              <a:rPr lang="en-CA" dirty="0"/>
              <a:t>What supports are needed for worker psychosocial health? </a:t>
            </a:r>
          </a:p>
          <a:p>
            <a:pPr marL="171450" indent="-171450">
              <a:buFont typeface="Arial" panose="020B0604020202020204" pitchFamily="34" charset="0"/>
              <a:buChar char="•"/>
            </a:pPr>
            <a:r>
              <a:rPr lang="en-CA" dirty="0"/>
              <a:t>Can an ergonomist provide an assessment for the worker? </a:t>
            </a:r>
          </a:p>
          <a:p>
            <a:pPr marL="171450" indent="-171450">
              <a:buFont typeface="Arial" panose="020B0604020202020204" pitchFamily="34" charset="0"/>
              <a:buChar char="•"/>
            </a:pPr>
            <a:r>
              <a:rPr lang="en-CA" dirty="0"/>
              <a:t>What online tools can workers use to self-manage ergonomic risks? </a:t>
            </a:r>
          </a:p>
          <a:p>
            <a:r>
              <a:rPr lang="en-CA" dirty="0"/>
              <a:t>Look to OHCOW to help support all these questions.</a:t>
            </a:r>
          </a:p>
        </p:txBody>
      </p:sp>
      <p:sp>
        <p:nvSpPr>
          <p:cNvPr id="4" name="Slide Number Placeholder 3"/>
          <p:cNvSpPr>
            <a:spLocks noGrp="1"/>
          </p:cNvSpPr>
          <p:nvPr>
            <p:ph type="sldNum" sz="quarter" idx="5"/>
          </p:nvPr>
        </p:nvSpPr>
        <p:spPr/>
        <p:txBody>
          <a:bodyPr/>
          <a:lstStyle/>
          <a:p>
            <a:fld id="{C13A2C16-AAE5-4E67-91B6-EC11CA5ABE9B}" type="slidenum">
              <a:rPr lang="en-CA" smtClean="0"/>
              <a:pPr/>
              <a:t>2</a:t>
            </a:fld>
            <a:endParaRPr lang="en-CA" dirty="0"/>
          </a:p>
        </p:txBody>
      </p:sp>
    </p:spTree>
    <p:extLst>
      <p:ext uri="{BB962C8B-B14F-4D97-AF65-F5344CB8AC3E}">
        <p14:creationId xmlns:p14="http://schemas.microsoft.com/office/powerpoint/2010/main" val="8801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111C24"/>
                </a:solidFill>
                <a:effectLst/>
                <a:latin typeface="Roboto" panose="02000000000000000000" pitchFamily="2" charset="0"/>
              </a:rPr>
              <a:t>OHCOW’s newest online tools are the Heat Stress </a:t>
            </a:r>
            <a:r>
              <a:rPr lang="en-US" b="0" i="0" dirty="0" err="1">
                <a:solidFill>
                  <a:srgbClr val="111C24"/>
                </a:solidFill>
                <a:effectLst/>
                <a:latin typeface="Roboto" panose="02000000000000000000" pitchFamily="2" charset="0"/>
              </a:rPr>
              <a:t>ToolKit</a:t>
            </a:r>
            <a:r>
              <a:rPr lang="en-US" b="0" i="0" dirty="0">
                <a:solidFill>
                  <a:srgbClr val="111C24"/>
                </a:solidFill>
                <a:effectLst/>
                <a:latin typeface="Roboto" panose="02000000000000000000" pitchFamily="2" charset="0"/>
              </a:rPr>
              <a:t> and the Silica Control Tool. </a:t>
            </a:r>
          </a:p>
          <a:p>
            <a:pPr algn="l" fontAlgn="base"/>
            <a:r>
              <a:rPr lang="en-US" b="0" i="0" dirty="0">
                <a:solidFill>
                  <a:srgbClr val="111C24"/>
                </a:solidFill>
                <a:effectLst/>
                <a:latin typeface="Roboto" panose="02000000000000000000" pitchFamily="2" charset="0"/>
              </a:rPr>
              <a:t>Both of these online tools allow for self-management and proactive worker involvement.</a:t>
            </a:r>
          </a:p>
          <a:p>
            <a:pPr algn="l" fontAlgn="base"/>
            <a:r>
              <a:rPr lang="en-US" b="0" i="0" dirty="0">
                <a:solidFill>
                  <a:srgbClr val="111C24"/>
                </a:solidFill>
                <a:effectLst/>
                <a:latin typeface="Roboto" panose="02000000000000000000" pitchFamily="2" charset="0"/>
              </a:rPr>
              <a:t>The Heat stress toolkit will help a worker to better understand the heat conditions in a workplace, how to assess the risk of heat stress and how to take action to protect themselves or their coworkers. The toolkit includes: </a:t>
            </a:r>
            <a:endParaRPr lang="en-US" sz="1200" b="0" i="0" kern="1200" dirty="0">
              <a:solidFill>
                <a:srgbClr val="111C24"/>
              </a:solidFill>
              <a:effectLst/>
              <a:latin typeface="Roboto" panose="02000000000000000000" pitchFamily="2" charset="0"/>
              <a:ea typeface="+mn-ea"/>
              <a:cs typeface="+mn-cs"/>
            </a:endParaRPr>
          </a:p>
          <a:p>
            <a:pPr marL="457200" indent="-457200">
              <a:buFont typeface="Arial" panose="020B0604020202020204" pitchFamily="34" charset="0"/>
              <a:buChar char="•"/>
            </a:pPr>
            <a:r>
              <a:rPr lang="en-CA" sz="2800" dirty="0"/>
              <a:t>A series of Educational Videos</a:t>
            </a:r>
          </a:p>
          <a:p>
            <a:pPr marL="457200" indent="-457200">
              <a:buFont typeface="Arial" panose="020B0604020202020204" pitchFamily="34" charset="0"/>
              <a:buChar char="•"/>
            </a:pPr>
            <a:r>
              <a:rPr lang="en-CA" sz="2800" dirty="0"/>
              <a:t>The Heat Stress Calculator</a:t>
            </a:r>
            <a:endParaRPr lang="en-CA" sz="2800" dirty="0">
              <a:ea typeface="Lato"/>
              <a:cs typeface="Lato"/>
            </a:endParaRPr>
          </a:p>
          <a:p>
            <a:pPr marL="457200" indent="-457200">
              <a:buFont typeface="Arial" panose="020B0604020202020204" pitchFamily="34" charset="0"/>
              <a:buChar char="•"/>
            </a:pPr>
            <a:r>
              <a:rPr lang="en-CA" sz="2800" dirty="0"/>
              <a:t>Three New Reference Guides</a:t>
            </a:r>
          </a:p>
          <a:p>
            <a:pPr marL="575945" lvl="1" indent="-179705">
              <a:buFont typeface="Courier New" panose="020B0604020202020204" pitchFamily="34" charset="0"/>
              <a:buChar char="o"/>
            </a:pPr>
            <a:r>
              <a:rPr lang="en-CA" sz="2800" dirty="0"/>
              <a:t>Heat Stress Awareness Guide</a:t>
            </a:r>
            <a:endParaRPr lang="en-CA" sz="2800" dirty="0">
              <a:ea typeface="Lato"/>
              <a:cs typeface="Lato"/>
            </a:endParaRPr>
          </a:p>
          <a:p>
            <a:pPr marL="575945" lvl="1" indent="-179705">
              <a:buFont typeface="Courier New" panose="020B0604020202020204" pitchFamily="34" charset="0"/>
              <a:buChar char="o"/>
            </a:pPr>
            <a:r>
              <a:rPr lang="en-CA" sz="2800" dirty="0"/>
              <a:t>Heat Stress Physiological Monitoring Guide</a:t>
            </a:r>
            <a:endParaRPr lang="en-CA" sz="2800" dirty="0">
              <a:ea typeface="Lato"/>
              <a:cs typeface="Lato"/>
            </a:endParaRPr>
          </a:p>
          <a:p>
            <a:pPr marL="575945" lvl="1" indent="-179705">
              <a:buFont typeface="Courier New" panose="020B0604020202020204" pitchFamily="34" charset="0"/>
              <a:buChar char="o"/>
            </a:pPr>
            <a:r>
              <a:rPr lang="en-CA" sz="2800" dirty="0"/>
              <a:t>Heat Stress Prevention Tools and Strategies Guide</a:t>
            </a:r>
            <a:endParaRPr lang="en-CA" sz="2800" dirty="0">
              <a:ea typeface="Lato"/>
              <a:cs typeface="Lato"/>
            </a:endParaRPr>
          </a:p>
          <a:p>
            <a:pPr marL="457200" indent="-457200">
              <a:buFont typeface="Arial" panose="020B0604020202020204" pitchFamily="34" charset="0"/>
              <a:buChar char="•"/>
            </a:pPr>
            <a:r>
              <a:rPr lang="en-CA" sz="2800" dirty="0"/>
              <a:t>Promotional Posters</a:t>
            </a:r>
          </a:p>
          <a:p>
            <a:pPr marL="457200" indent="-457200">
              <a:buFont typeface="Arial" panose="020B0604020202020204" pitchFamily="34" charset="0"/>
              <a:buChar char="•"/>
            </a:pPr>
            <a:r>
              <a:rPr lang="en-CA" sz="2800" dirty="0"/>
              <a:t>Infographics</a:t>
            </a:r>
            <a:endParaRPr lang="en-US" sz="1200" b="0" i="0" kern="1200" dirty="0">
              <a:solidFill>
                <a:srgbClr val="111C24"/>
              </a:solidFill>
              <a:effectLst/>
              <a:latin typeface="Roboto" panose="02000000000000000000" pitchFamily="2" charset="0"/>
              <a:ea typeface="+mn-ea"/>
              <a:cs typeface="+mn-cs"/>
            </a:endParaRPr>
          </a:p>
          <a:p>
            <a:pPr algn="l" fontAlgn="base"/>
            <a:r>
              <a:rPr lang="en-US" b="0" i="0" dirty="0">
                <a:solidFill>
                  <a:srgbClr val="111C24"/>
                </a:solidFill>
                <a:effectLst/>
                <a:latin typeface="Roboto" panose="02000000000000000000" pitchFamily="2" charset="0"/>
              </a:rPr>
              <a:t>The Silica Control Tool is a tool specifically geared towards the construction industry. C</a:t>
            </a:r>
            <a:r>
              <a:rPr lang="en-US" sz="1200" b="0" i="0" u="none" strike="noStrike" baseline="0" dirty="0">
                <a:solidFill>
                  <a:srgbClr val="000000"/>
                </a:solidFill>
                <a:latin typeface="MinionPro-Regular"/>
              </a:rPr>
              <a:t>onstruction presents an ever-changing </a:t>
            </a:r>
            <a:r>
              <a:rPr lang="en-CA" sz="1200" b="0" i="0" u="none" strike="noStrike" baseline="0" dirty="0">
                <a:solidFill>
                  <a:srgbClr val="000000"/>
                </a:solidFill>
                <a:latin typeface="MinionPro-Regular"/>
              </a:rPr>
              <a:t>work environment where traditional exposure assessment strategies</a:t>
            </a:r>
          </a:p>
          <a:p>
            <a:pPr algn="l"/>
            <a:r>
              <a:rPr lang="en-US" sz="1200" b="0" i="0" u="none" strike="noStrike" baseline="0" dirty="0">
                <a:solidFill>
                  <a:srgbClr val="000000"/>
                </a:solidFill>
                <a:latin typeface="MinionPro-Regular"/>
              </a:rPr>
              <a:t>are not so straightforward. A few examples of </a:t>
            </a:r>
            <a:r>
              <a:rPr lang="en-CA" sz="1200" dirty="0">
                <a:solidFill>
                  <a:schemeClr val="bg2">
                    <a:lumMod val="25000"/>
                  </a:schemeClr>
                </a:solidFill>
                <a:latin typeface="Malgun Gothic"/>
                <a:ea typeface="Malgun Gothic"/>
                <a:cs typeface="Arial"/>
              </a:rPr>
              <a:t>challenges faced in the construction sector include:</a:t>
            </a:r>
          </a:p>
          <a:p>
            <a:pPr marL="381000" indent="-381000">
              <a:lnSpc>
                <a:spcPct val="150000"/>
              </a:lnSpc>
              <a:buFont typeface="Arial,Sans-Serif"/>
              <a:buChar char="•"/>
            </a:pPr>
            <a:r>
              <a:rPr lang="en-CA" sz="1200" dirty="0">
                <a:solidFill>
                  <a:schemeClr val="bg2">
                    <a:lumMod val="25000"/>
                  </a:schemeClr>
                </a:solidFill>
                <a:latin typeface="Malgun Gothic"/>
                <a:ea typeface="Malgun Gothic"/>
                <a:cs typeface="Arial"/>
              </a:rPr>
              <a:t>Work sites change rapidly</a:t>
            </a:r>
            <a:endParaRPr lang="en-US" sz="1200" dirty="0">
              <a:solidFill>
                <a:schemeClr val="bg2">
                  <a:lumMod val="25000"/>
                </a:schemeClr>
              </a:solidFill>
              <a:latin typeface="Malgun Gothic"/>
              <a:ea typeface="Malgun Gothic"/>
              <a:cs typeface="Arial"/>
            </a:endParaRPr>
          </a:p>
          <a:p>
            <a:pPr marL="381000" indent="-381000">
              <a:lnSpc>
                <a:spcPct val="150000"/>
              </a:lnSpc>
              <a:buFont typeface="Arial,Sans-Serif"/>
              <a:buChar char="•"/>
            </a:pPr>
            <a:r>
              <a:rPr lang="en-CA" sz="1200" dirty="0">
                <a:solidFill>
                  <a:schemeClr val="bg2">
                    <a:lumMod val="25000"/>
                  </a:schemeClr>
                </a:solidFill>
                <a:latin typeface="Malgun Gothic"/>
                <a:ea typeface="Malgun Gothic"/>
                <a:cs typeface="Arial"/>
              </a:rPr>
              <a:t>Workers and companies move between sites</a:t>
            </a:r>
          </a:p>
          <a:p>
            <a:pPr marL="381000" indent="-381000">
              <a:lnSpc>
                <a:spcPct val="150000"/>
              </a:lnSpc>
              <a:buFont typeface="Arial,Sans-Serif"/>
              <a:buChar char="•"/>
            </a:pPr>
            <a:r>
              <a:rPr lang="en-CA" sz="1200" dirty="0">
                <a:solidFill>
                  <a:schemeClr val="bg2">
                    <a:lumMod val="25000"/>
                  </a:schemeClr>
                </a:solidFill>
                <a:latin typeface="Malgun Gothic"/>
                <a:ea typeface="Malgun Gothic"/>
                <a:cs typeface="Arial"/>
              </a:rPr>
              <a:t>Tasks vary within shift and also between work shifts</a:t>
            </a:r>
          </a:p>
          <a:p>
            <a:pPr marL="381000" indent="-381000">
              <a:lnSpc>
                <a:spcPct val="150000"/>
              </a:lnSpc>
              <a:buFont typeface="Arial,Sans-Serif"/>
              <a:buChar char="•"/>
            </a:pPr>
            <a:r>
              <a:rPr lang="en-CA" sz="1200" dirty="0">
                <a:solidFill>
                  <a:schemeClr val="bg2">
                    <a:lumMod val="25000"/>
                  </a:schemeClr>
                </a:solidFill>
                <a:latin typeface="Malgun Gothic"/>
                <a:ea typeface="Malgun Gothic"/>
                <a:cs typeface="Arial"/>
              </a:rPr>
              <a:t>Lack of available in-house exposure measurements and occupational hygiene staff</a:t>
            </a:r>
          </a:p>
          <a:p>
            <a:pPr marL="381000" indent="-381000">
              <a:lnSpc>
                <a:spcPct val="150000"/>
              </a:lnSpc>
              <a:buFont typeface="Arial,Sans-Serif"/>
              <a:buChar char="•"/>
            </a:pPr>
            <a:r>
              <a:rPr lang="en-CA" sz="1200" dirty="0">
                <a:solidFill>
                  <a:schemeClr val="bg2">
                    <a:lumMod val="25000"/>
                  </a:schemeClr>
                </a:solidFill>
                <a:latin typeface="Malgun Gothic"/>
                <a:ea typeface="Malgun Gothic"/>
                <a:cs typeface="Arial"/>
              </a:rPr>
              <a:t>Industry made up of many small employers (&lt;10 employees)</a:t>
            </a:r>
            <a:endParaRPr lang="en-US" sz="1200" b="0" i="0" u="none" strike="noStrike" baseline="0" dirty="0">
              <a:solidFill>
                <a:srgbClr val="000000"/>
              </a:solidFill>
              <a:latin typeface="MinionPro-Regular"/>
            </a:endParaRPr>
          </a:p>
          <a:p>
            <a:pPr algn="l" fontAlgn="base"/>
            <a:r>
              <a:rPr lang="en-US" sz="1200" b="0" i="0" dirty="0">
                <a:solidFill>
                  <a:srgbClr val="111C24"/>
                </a:solidFill>
                <a:effectLst/>
                <a:latin typeface="inherit"/>
              </a:rPr>
              <a:t>The silica control tool can help to fill the gap where traditional control strategies are lacking. </a:t>
            </a:r>
          </a:p>
        </p:txBody>
      </p:sp>
      <p:sp>
        <p:nvSpPr>
          <p:cNvPr id="4" name="Slide Number Placeholder 3"/>
          <p:cNvSpPr>
            <a:spLocks noGrp="1"/>
          </p:cNvSpPr>
          <p:nvPr>
            <p:ph type="sldNum" sz="quarter" idx="5"/>
          </p:nvPr>
        </p:nvSpPr>
        <p:spPr/>
        <p:txBody>
          <a:bodyPr/>
          <a:lstStyle/>
          <a:p>
            <a:fld id="{C13A2C16-AAE5-4E67-91B6-EC11CA5ABE9B}" type="slidenum">
              <a:rPr lang="en-CA" smtClean="0"/>
              <a:t>3</a:t>
            </a:fld>
            <a:endParaRPr lang="en-CA"/>
          </a:p>
        </p:txBody>
      </p:sp>
    </p:spTree>
    <p:extLst>
      <p:ext uri="{BB962C8B-B14F-4D97-AF65-F5344CB8AC3E}">
        <p14:creationId xmlns:p14="http://schemas.microsoft.com/office/powerpoint/2010/main" val="315652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b="0" i="0">
                <a:solidFill>
                  <a:srgbClr val="111C24"/>
                </a:solidFill>
                <a:effectLst/>
                <a:latin typeface="Roboto" panose="02000000000000000000" pitchFamily="2" charset="0"/>
              </a:rPr>
              <a:t>As </a:t>
            </a:r>
            <a:r>
              <a:rPr lang="en-US" b="0" i="0" dirty="0">
                <a:solidFill>
                  <a:srgbClr val="111C24"/>
                </a:solidFill>
                <a:effectLst/>
                <a:latin typeface="Roboto" panose="02000000000000000000" pitchFamily="2" charset="0"/>
              </a:rPr>
              <a:t>part of the holistic approach to health and safety at OHCOW’s at the core of each clinic is a</a:t>
            </a:r>
            <a:r>
              <a:rPr lang="en-US" b="0" i="0" dirty="0">
                <a:effectLst/>
                <a:latin typeface="Lato" panose="020F0502020204030203" pitchFamily="34" charset="0"/>
                <a:ea typeface="Lato" panose="020F0502020204030203" pitchFamily="34" charset="0"/>
                <a:cs typeface="Lato" panose="020F0502020204030203" pitchFamily="34" charset="0"/>
              </a:rPr>
              <a:t>n inter-disciplinary team of nurses, hygienists, ergonomists, client service coordinators and contracted physicians. Each OHCOW clinic provides comprehensive occupational health services and information in five areas:</a:t>
            </a:r>
          </a:p>
          <a:p>
            <a:pPr marL="171450" indent="-171450" fontAlgn="base">
              <a:buFont typeface="Arial" panose="020B0604020202020204" pitchFamily="34" charset="0"/>
              <a:buChar char="•"/>
            </a:pPr>
            <a:r>
              <a:rPr lang="en-US" b="0" i="0" dirty="0">
                <a:effectLst/>
                <a:latin typeface="Lato" panose="020F0502020204030203" pitchFamily="34" charset="0"/>
                <a:ea typeface="Lato" panose="020F0502020204030203" pitchFamily="34" charset="0"/>
                <a:cs typeface="Lato" panose="020F0502020204030203" pitchFamily="34" charset="0"/>
              </a:rPr>
              <a:t>An inquiry service to answer work-related health and safety questions</a:t>
            </a:r>
          </a:p>
          <a:p>
            <a:pPr marL="171450" indent="-171450" fontAlgn="base">
              <a:buFont typeface="Arial" panose="020B0604020202020204" pitchFamily="34" charset="0"/>
              <a:buChar char="•"/>
            </a:pPr>
            <a:r>
              <a:rPr lang="en-US" b="0" i="0" dirty="0">
                <a:effectLst/>
                <a:latin typeface="Lato" panose="020F0502020204030203" pitchFamily="34" charset="0"/>
                <a:ea typeface="Lato" panose="020F0502020204030203" pitchFamily="34" charset="0"/>
                <a:cs typeface="Lato" panose="020F0502020204030203" pitchFamily="34" charset="0"/>
              </a:rPr>
              <a:t>Medical diagnostic services for workers who may have work-related health problems</a:t>
            </a:r>
          </a:p>
          <a:p>
            <a:pPr marL="171450" indent="-171450" fontAlgn="base">
              <a:buFont typeface="Arial" panose="020B0604020202020204" pitchFamily="34" charset="0"/>
              <a:buChar char="•"/>
            </a:pPr>
            <a:r>
              <a:rPr lang="en-US" b="0" i="0" dirty="0">
                <a:effectLst/>
                <a:latin typeface="Lato" panose="020F0502020204030203" pitchFamily="34" charset="0"/>
                <a:ea typeface="Lato" panose="020F0502020204030203" pitchFamily="34" charset="0"/>
                <a:cs typeface="Lato" panose="020F0502020204030203" pitchFamily="34" charset="0"/>
              </a:rPr>
              <a:t>Group service for workplace health and safety committees and groups of workers</a:t>
            </a:r>
          </a:p>
          <a:p>
            <a:pPr marL="171450" indent="-171450" fontAlgn="base">
              <a:buFont typeface="Arial" panose="020B0604020202020204" pitchFamily="34" charset="0"/>
              <a:buChar char="•"/>
            </a:pPr>
            <a:r>
              <a:rPr lang="en-US" b="0" i="0" dirty="0">
                <a:effectLst/>
                <a:latin typeface="Lato" panose="020F0502020204030203" pitchFamily="34" charset="0"/>
                <a:ea typeface="Lato" panose="020F0502020204030203" pitchFamily="34" charset="0"/>
                <a:cs typeface="Lato" panose="020F0502020204030203" pitchFamily="34" charset="0"/>
              </a:rPr>
              <a:t>Outreach and education to increase awareness of health and safety issues and promote prevention strategies.</a:t>
            </a:r>
          </a:p>
          <a:p>
            <a:pPr marL="171450" indent="-171450" fontAlgn="base">
              <a:buFont typeface="Arial" panose="020B0604020202020204" pitchFamily="34" charset="0"/>
              <a:buChar char="•"/>
            </a:pPr>
            <a:r>
              <a:rPr lang="en-US" b="0" i="0" dirty="0">
                <a:effectLst/>
                <a:latin typeface="Lato" panose="020F0502020204030203" pitchFamily="34" charset="0"/>
                <a:ea typeface="Lato" panose="020F0502020204030203" pitchFamily="34" charset="0"/>
                <a:cs typeface="Lato" panose="020F0502020204030203" pitchFamily="34" charset="0"/>
              </a:rPr>
              <a:t>A research services to investigate and report on illnesses and injuries.</a:t>
            </a:r>
          </a:p>
          <a:p>
            <a:endParaRPr lang="en-CA" dirty="0">
              <a:latin typeface="Lato" panose="020F0502020204030203" pitchFamily="34" charset="0"/>
              <a:ea typeface="Lato" panose="020F0502020204030203" pitchFamily="34" charset="0"/>
              <a:cs typeface="Lato" panose="020F0502020204030203" pitchFamily="34" charset="0"/>
            </a:endParaRPr>
          </a:p>
          <a:p>
            <a:pPr marL="0" indent="0">
              <a:spcBef>
                <a:spcPts val="0"/>
              </a:spcBef>
              <a:buNone/>
            </a:pPr>
            <a:endParaRPr lang="en-CA" dirty="0"/>
          </a:p>
        </p:txBody>
      </p:sp>
      <p:sp>
        <p:nvSpPr>
          <p:cNvPr id="4" name="Slide Number Placeholder 3"/>
          <p:cNvSpPr>
            <a:spLocks noGrp="1"/>
          </p:cNvSpPr>
          <p:nvPr>
            <p:ph type="sldNum" sz="quarter" idx="5"/>
          </p:nvPr>
        </p:nvSpPr>
        <p:spPr/>
        <p:txBody>
          <a:bodyPr/>
          <a:lstStyle/>
          <a:p>
            <a:fld id="{C13A2C16-AAE5-4E67-91B6-EC11CA5ABE9B}" type="slidenum">
              <a:rPr lang="en-CA" smtClean="0"/>
              <a:t>4</a:t>
            </a:fld>
            <a:endParaRPr lang="en-CA"/>
          </a:p>
        </p:txBody>
      </p:sp>
    </p:spTree>
    <p:extLst>
      <p:ext uri="{BB962C8B-B14F-4D97-AF65-F5344CB8AC3E}">
        <p14:creationId xmlns:p14="http://schemas.microsoft.com/office/powerpoint/2010/main" val="380974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kern="100" dirty="0">
                <a:effectLst/>
                <a:ea typeface="Lato" panose="020F0502020204030203" pitchFamily="34" charset="0"/>
                <a:cs typeface="Times New Roman" panose="02020603050405020304" pitchFamily="18" charset="0"/>
              </a:rPr>
              <a:t>The integrated approach to health and safety at OHCOW includes a team of professionals. </a:t>
            </a:r>
          </a:p>
          <a:p>
            <a:pPr marL="285750" indent="-285750">
              <a:lnSpc>
                <a:spcPct val="107000"/>
              </a:lnSpc>
              <a:spcAft>
                <a:spcPts val="800"/>
              </a:spcAft>
              <a:buFont typeface="Arial" panose="020B0604020202020204" pitchFamily="34" charset="0"/>
              <a:buChar char="•"/>
            </a:pPr>
            <a:r>
              <a:rPr lang="en-CA" sz="1800" kern="100" dirty="0">
                <a:effectLst/>
                <a:ea typeface="Lato" panose="020F0502020204030203" pitchFamily="34" charset="0"/>
                <a:cs typeface="Times New Roman" panose="02020603050405020304" pitchFamily="18" charset="0"/>
              </a:rPr>
              <a:t>Occupational Medicine Physicians provide medical occupational services, including initial patient assessments, assessing and diagnosing of patient symptoms and determining causal relationship of those symptoms, provide documentation for specific investigations or referrals to appropriate specialists as a result of the interview. The physicians write reports and provide other unique services to support a worker who is looking for evidence-based support for their work-related illness. </a:t>
            </a:r>
          </a:p>
          <a:p>
            <a:pPr marL="285750" indent="-285750">
              <a:lnSpc>
                <a:spcPct val="107000"/>
              </a:lnSpc>
              <a:spcAft>
                <a:spcPts val="800"/>
              </a:spcAft>
              <a:buFont typeface="Arial" panose="020B0604020202020204" pitchFamily="34" charset="0"/>
              <a:buChar char="•"/>
            </a:pPr>
            <a:r>
              <a:rPr lang="en-CA" sz="1800" kern="100" dirty="0">
                <a:effectLst/>
                <a:ea typeface="Lato" panose="020F0502020204030203" pitchFamily="34" charset="0"/>
                <a:cs typeface="Times New Roman" panose="02020603050405020304" pitchFamily="18" charset="0"/>
              </a:rPr>
              <a:t>Occupational Health Nurses can help workers with the introduction of medical surveillance programs, lifestyle/wellness programs, and conducting hearing screening. </a:t>
            </a:r>
          </a:p>
          <a:p>
            <a:pPr marL="285750" indent="-285750">
              <a:lnSpc>
                <a:spcPct val="107000"/>
              </a:lnSpc>
              <a:spcAft>
                <a:spcPts val="800"/>
              </a:spcAft>
              <a:buFont typeface="Arial" panose="020B0604020202020204" pitchFamily="34" charset="0"/>
              <a:buChar char="•"/>
            </a:pPr>
            <a:r>
              <a:rPr lang="en-CA" sz="1800" kern="100" dirty="0">
                <a:effectLst/>
                <a:ea typeface="Lato" panose="020F0502020204030203" pitchFamily="34" charset="0"/>
                <a:cs typeface="Times New Roman" panose="02020603050405020304" pitchFamily="18" charset="0"/>
              </a:rPr>
              <a:t>Occupational Hygienists support workers by conducting interviews and work histories. They are looking at the chemical, biological, and physical hazards that can lead to the development of workplace illnesses and can develop strategies to reduce these hazards including engineering and administrative controls such as ventilation or noise control measures.</a:t>
            </a:r>
          </a:p>
          <a:p>
            <a:pPr marL="285750" indent="-285750">
              <a:lnSpc>
                <a:spcPct val="107000"/>
              </a:lnSpc>
              <a:spcAft>
                <a:spcPts val="800"/>
              </a:spcAft>
              <a:buFont typeface="Arial" panose="020B0604020202020204" pitchFamily="34" charset="0"/>
              <a:buChar char="•"/>
            </a:pPr>
            <a:r>
              <a:rPr lang="en-CA" sz="1800" kern="100" dirty="0">
                <a:effectLst/>
                <a:ea typeface="Lato" panose="020F0502020204030203" pitchFamily="34" charset="0"/>
                <a:cs typeface="Times New Roman" panose="02020603050405020304" pitchFamily="18" charset="0"/>
              </a:rPr>
              <a:t>Ergonomists fit the job to the worker. Not all workers are the same size and everyone has their own limits. Ergonomics aims to design workstations, work processes, equipment, and tools to fit the worker. OHCOW services offer ergonomic resources in the form of apps, ergonomic assessment tools as well as a vast library of information available on our website. We also offer onsite assessments.</a:t>
            </a:r>
          </a:p>
          <a:p>
            <a:pPr>
              <a:lnSpc>
                <a:spcPct val="107000"/>
              </a:lnSpc>
              <a:spcAft>
                <a:spcPts val="800"/>
              </a:spcAft>
            </a:pPr>
            <a:r>
              <a:rPr lang="en-CA" sz="1800" kern="100" dirty="0">
                <a:effectLst/>
                <a:ea typeface="Lato" panose="020F0502020204030203" pitchFamily="34" charset="0"/>
                <a:cs typeface="Times New Roman" panose="02020603050405020304" pitchFamily="18" charset="0"/>
              </a:rPr>
              <a:t> </a:t>
            </a:r>
          </a:p>
          <a:p>
            <a:pPr>
              <a:lnSpc>
                <a:spcPct val="107000"/>
              </a:lnSpc>
              <a:spcAft>
                <a:spcPts val="800"/>
              </a:spcAft>
            </a:pPr>
            <a:r>
              <a:rPr lang="en-CA" sz="1800" kern="100" dirty="0">
                <a:effectLst/>
                <a:ea typeface="Lato" panose="020F0502020204030203" pitchFamily="34" charset="0"/>
                <a:cs typeface="Times New Roman" panose="02020603050405020304" pitchFamily="18" charset="0"/>
              </a:rPr>
              <a:t> </a:t>
            </a:r>
          </a:p>
          <a:p>
            <a:endParaRPr lang="en-CA" dirty="0"/>
          </a:p>
        </p:txBody>
      </p:sp>
      <p:sp>
        <p:nvSpPr>
          <p:cNvPr id="4" name="Slide Number Placeholder 3"/>
          <p:cNvSpPr>
            <a:spLocks noGrp="1"/>
          </p:cNvSpPr>
          <p:nvPr>
            <p:ph type="sldNum" sz="quarter" idx="5"/>
          </p:nvPr>
        </p:nvSpPr>
        <p:spPr/>
        <p:txBody>
          <a:bodyPr/>
          <a:lstStyle/>
          <a:p>
            <a:fld id="{C13A2C16-AAE5-4E67-91B6-EC11CA5ABE9B}" type="slidenum">
              <a:rPr lang="en-CA" smtClean="0"/>
              <a:t>5</a:t>
            </a:fld>
            <a:endParaRPr lang="en-CA"/>
          </a:p>
        </p:txBody>
      </p:sp>
    </p:spTree>
    <p:extLst>
      <p:ext uri="{BB962C8B-B14F-4D97-AF65-F5344CB8AC3E}">
        <p14:creationId xmlns:p14="http://schemas.microsoft.com/office/powerpoint/2010/main" val="360113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Occupational Health Clinics for Ontario Workers is a community support which embodies the </a:t>
            </a:r>
            <a:r>
              <a:rPr lang="en-CA" sz="1200" kern="100" dirty="0">
                <a:effectLst/>
                <a:latin typeface="Gill Sans MT" panose="020B0502020104020203" pitchFamily="34" charset="0"/>
                <a:ea typeface="Aptos" panose="020B0004020202020204" pitchFamily="34" charset="0"/>
                <a:cs typeface="Times New Roman" panose="02020603050405020304" pitchFamily="18" charset="0"/>
              </a:rPr>
              <a:t>integration between prevention and protection measures against risks at work and the promotion of health and wellbeing. </a:t>
            </a:r>
            <a:r>
              <a:rPr lang="en-US" dirty="0"/>
              <a:t>OHCOW strives to accomplish our mission through the identification of workplace factors which are detrimental to the health and well-being of workers; by empowering workplace parties to make positive occupational health changes in their workplace and by providing information, knowledge and organizational skills to the workplace parties to eliminate work practices that cause injury, illness and disability.</a:t>
            </a:r>
          </a:p>
          <a:p>
            <a:endParaRPr lang="en-CA" dirty="0"/>
          </a:p>
        </p:txBody>
      </p:sp>
      <p:sp>
        <p:nvSpPr>
          <p:cNvPr id="4" name="Slide Number Placeholder 3"/>
          <p:cNvSpPr>
            <a:spLocks noGrp="1"/>
          </p:cNvSpPr>
          <p:nvPr>
            <p:ph type="sldNum" sz="quarter" idx="5"/>
          </p:nvPr>
        </p:nvSpPr>
        <p:spPr/>
        <p:txBody>
          <a:bodyPr/>
          <a:lstStyle/>
          <a:p>
            <a:fld id="{C13A2C16-AAE5-4E67-91B6-EC11CA5ABE9B}" type="slidenum">
              <a:rPr lang="en-CA" smtClean="0"/>
              <a:pPr/>
              <a:t>6</a:t>
            </a:fld>
            <a:endParaRPr lang="en-CA" dirty="0"/>
          </a:p>
        </p:txBody>
      </p:sp>
    </p:spTree>
    <p:extLst>
      <p:ext uri="{BB962C8B-B14F-4D97-AF65-F5344CB8AC3E}">
        <p14:creationId xmlns:p14="http://schemas.microsoft.com/office/powerpoint/2010/main" val="419831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OHCOW will be present here tomorrow at a booth in the ballroom. </a:t>
            </a:r>
          </a:p>
          <a:p>
            <a:r>
              <a:rPr lang="en-CA" dirty="0"/>
              <a:t>Please stop by to learn more about our tools for the trades. </a:t>
            </a:r>
          </a:p>
        </p:txBody>
      </p:sp>
      <p:sp>
        <p:nvSpPr>
          <p:cNvPr id="4" name="Slide Number Placeholder 3"/>
          <p:cNvSpPr>
            <a:spLocks noGrp="1"/>
          </p:cNvSpPr>
          <p:nvPr>
            <p:ph type="sldNum" sz="quarter" idx="5"/>
          </p:nvPr>
        </p:nvSpPr>
        <p:spPr/>
        <p:txBody>
          <a:bodyPr/>
          <a:lstStyle/>
          <a:p>
            <a:fld id="{C13A2C16-AAE5-4E67-91B6-EC11CA5ABE9B}" type="slidenum">
              <a:rPr lang="en-CA" smtClean="0"/>
              <a:pPr/>
              <a:t>7</a:t>
            </a:fld>
            <a:endParaRPr lang="en-CA" dirty="0"/>
          </a:p>
        </p:txBody>
      </p:sp>
    </p:spTree>
    <p:extLst>
      <p:ext uri="{BB962C8B-B14F-4D97-AF65-F5344CB8AC3E}">
        <p14:creationId xmlns:p14="http://schemas.microsoft.com/office/powerpoint/2010/main" val="353811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7525-93EA-E621-383D-B5528319C3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4C18D78-DB45-568C-91CA-125935F14F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DC415D7-FA2A-3E11-7866-D19721A40178}"/>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5" name="Footer Placeholder 4">
            <a:extLst>
              <a:ext uri="{FF2B5EF4-FFF2-40B4-BE49-F238E27FC236}">
                <a16:creationId xmlns:a16="http://schemas.microsoft.com/office/drawing/2014/main" id="{546E6F13-E1A2-99FF-A236-19FC32A678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8BA87E-CB49-754D-8177-980DF6B5A383}"/>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318543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D3CC-CDFB-AA6D-3783-F2C6531B558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B2F1842-8018-9EF8-3D26-A734DBACC4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75F4B18-9967-E4BB-66EE-4804F9B8DA70}"/>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5" name="Footer Placeholder 4">
            <a:extLst>
              <a:ext uri="{FF2B5EF4-FFF2-40B4-BE49-F238E27FC236}">
                <a16:creationId xmlns:a16="http://schemas.microsoft.com/office/drawing/2014/main" id="{2C8CB9FF-5657-3670-501B-D09ABDCE580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DF009F-8DDF-C802-187F-A9F4731F493A}"/>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223717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C78633-C01B-7644-ABB9-1DA16E3057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DCBABCB-0D43-FF83-0792-7CEE0DE8AB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874631-711F-F441-F307-B851775D3E7C}"/>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5" name="Footer Placeholder 4">
            <a:extLst>
              <a:ext uri="{FF2B5EF4-FFF2-40B4-BE49-F238E27FC236}">
                <a16:creationId xmlns:a16="http://schemas.microsoft.com/office/drawing/2014/main" id="{0DC778DE-A0E9-9A98-0E16-37348DAF99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AE64DF-788C-4A5A-150D-5615C87AA3E1}"/>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91522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3701-0627-39C0-135E-BA03C1859F3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687B651-CFBC-E2F1-6445-4ABEA5622A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E7E2BA-B5B8-189F-9264-52EE709A5EE2}"/>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5" name="Footer Placeholder 4">
            <a:extLst>
              <a:ext uri="{FF2B5EF4-FFF2-40B4-BE49-F238E27FC236}">
                <a16:creationId xmlns:a16="http://schemas.microsoft.com/office/drawing/2014/main" id="{92F5946D-9580-EEA8-D309-8AFC5B01F1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43A5DA-64DE-6110-D11B-915E86E37BC4}"/>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338328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15D4-12C2-B37A-0F9C-82C99206E3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F75E1DB-56C7-3AFA-B269-27A6067131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9F8632-ED21-FE5A-B5E2-E36748657B8D}"/>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5" name="Footer Placeholder 4">
            <a:extLst>
              <a:ext uri="{FF2B5EF4-FFF2-40B4-BE49-F238E27FC236}">
                <a16:creationId xmlns:a16="http://schemas.microsoft.com/office/drawing/2014/main" id="{53A085F1-6E13-E9A2-BCD2-449E85AF99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2778CE-6384-DFDD-91F8-AE09DD202DA6}"/>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167993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3370-264B-4DA3-A809-06920DEDDFC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8085544-22FA-1F1F-598F-498E76AF26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2B35B9F-9B41-80E9-CB50-8DEB002AFA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B340AA2-2C66-73F0-921C-BE59D70EE442}"/>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6" name="Footer Placeholder 5">
            <a:extLst>
              <a:ext uri="{FF2B5EF4-FFF2-40B4-BE49-F238E27FC236}">
                <a16:creationId xmlns:a16="http://schemas.microsoft.com/office/drawing/2014/main" id="{2580280B-F241-BF1A-9F61-F4B7DBBDF2E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56F9D49-2370-F02E-F911-5399E1C38B25}"/>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342719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0F19-FB16-C164-2252-B65EB359537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0C82CA4-9576-4DB6-3D34-1BFE6A3F1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CA6AC8-1E7F-FB78-DA30-726F5FAC53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261CBFB-890C-7AED-C276-F7F09C5505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7E1885-5879-99A4-AE50-FEA1A30134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E1270F9-475B-D08D-71DB-DF0B395B3E6C}"/>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8" name="Footer Placeholder 7">
            <a:extLst>
              <a:ext uri="{FF2B5EF4-FFF2-40B4-BE49-F238E27FC236}">
                <a16:creationId xmlns:a16="http://schemas.microsoft.com/office/drawing/2014/main" id="{99405A42-5CB6-94EA-1CFD-EF798746431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DBF875F-7A92-ABCB-7F92-23D64215A512}"/>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171787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EA0E-A3D0-E13B-DFB4-B3B320FEF78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78DCD66-DD9F-A50A-0557-66D3C9494346}"/>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4" name="Footer Placeholder 3">
            <a:extLst>
              <a:ext uri="{FF2B5EF4-FFF2-40B4-BE49-F238E27FC236}">
                <a16:creationId xmlns:a16="http://schemas.microsoft.com/office/drawing/2014/main" id="{561DB5FC-5FEE-BA46-E163-CBA48594155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C251274-27D9-7552-FC99-C40799507026}"/>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276464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C47FA-D03A-CB24-8842-6006F7EFAE5A}"/>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3" name="Footer Placeholder 2">
            <a:extLst>
              <a:ext uri="{FF2B5EF4-FFF2-40B4-BE49-F238E27FC236}">
                <a16:creationId xmlns:a16="http://schemas.microsoft.com/office/drawing/2014/main" id="{C498EA8A-9092-A2F9-B274-4F18C627BC2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1D89D44-F219-0554-8189-75A743EC3A37}"/>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287416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3C4D-02A6-A8F2-F1E3-7C21E8687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1D1239B-456D-63D7-CB23-6D68FD230D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65E11AB-7AAF-CC21-B147-73A6EB1A4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CF8154-F3CD-F547-1EA2-94B95FD5CFF0}"/>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6" name="Footer Placeholder 5">
            <a:extLst>
              <a:ext uri="{FF2B5EF4-FFF2-40B4-BE49-F238E27FC236}">
                <a16:creationId xmlns:a16="http://schemas.microsoft.com/office/drawing/2014/main" id="{103DFA45-13CC-CD25-E27B-662BC1D319F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8DB837E-CAF5-28F2-E8F5-583315C4BF66}"/>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392973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ED7-73CD-5D8E-A642-D96611730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5616427-CB98-7687-F2D3-B1C5EF7C2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2C1198B-9C2F-9F14-EF4C-66C5A178F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ED027D-3AB3-3A94-B119-CC8CB9C0C71F}"/>
              </a:ext>
            </a:extLst>
          </p:cNvPr>
          <p:cNvSpPr>
            <a:spLocks noGrp="1"/>
          </p:cNvSpPr>
          <p:nvPr>
            <p:ph type="dt" sz="half" idx="10"/>
          </p:nvPr>
        </p:nvSpPr>
        <p:spPr/>
        <p:txBody>
          <a:bodyPr/>
          <a:lstStyle/>
          <a:p>
            <a:fld id="{336CA01A-EB97-4C9D-9DD3-1D18F3F8E7DE}" type="datetimeFigureOut">
              <a:rPr lang="en-CA" smtClean="0"/>
              <a:t>2024-10-09</a:t>
            </a:fld>
            <a:endParaRPr lang="en-CA"/>
          </a:p>
        </p:txBody>
      </p:sp>
      <p:sp>
        <p:nvSpPr>
          <p:cNvPr id="6" name="Footer Placeholder 5">
            <a:extLst>
              <a:ext uri="{FF2B5EF4-FFF2-40B4-BE49-F238E27FC236}">
                <a16:creationId xmlns:a16="http://schemas.microsoft.com/office/drawing/2014/main" id="{2865D763-0A09-BBBD-1E21-6B0BDEE4E7A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1F75D7-B6C3-90AD-AB0A-B04D8B861D5A}"/>
              </a:ext>
            </a:extLst>
          </p:cNvPr>
          <p:cNvSpPr>
            <a:spLocks noGrp="1"/>
          </p:cNvSpPr>
          <p:nvPr>
            <p:ph type="sldNum" sz="quarter" idx="12"/>
          </p:nvPr>
        </p:nvSpPr>
        <p:spPr/>
        <p:txBody>
          <a:bodyPr/>
          <a:lstStyle/>
          <a:p>
            <a:fld id="{F2948465-9119-4E09-9269-F483623CC4EE}" type="slidenum">
              <a:rPr lang="en-CA" smtClean="0"/>
              <a:t>‹#›</a:t>
            </a:fld>
            <a:endParaRPr lang="en-CA"/>
          </a:p>
        </p:txBody>
      </p:sp>
    </p:spTree>
    <p:extLst>
      <p:ext uri="{BB962C8B-B14F-4D97-AF65-F5344CB8AC3E}">
        <p14:creationId xmlns:p14="http://schemas.microsoft.com/office/powerpoint/2010/main" val="264308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EC2534-5E6D-E9D1-4FF8-4047BE99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8B8E6D3-1DCE-FEC8-3B2E-FD7DD4E1F4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6352B810-D0D8-05CA-82AB-C39FEBCE1D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Lato" panose="020F0502020204030203" pitchFamily="34" charset="0"/>
              </a:defRPr>
            </a:lvl1pPr>
          </a:lstStyle>
          <a:p>
            <a:fld id="{336CA01A-EB97-4C9D-9DD3-1D18F3F8E7DE}" type="datetimeFigureOut">
              <a:rPr lang="en-CA" smtClean="0"/>
              <a:pPr/>
              <a:t>2024-10-09</a:t>
            </a:fld>
            <a:endParaRPr lang="en-CA" dirty="0"/>
          </a:p>
        </p:txBody>
      </p:sp>
      <p:sp>
        <p:nvSpPr>
          <p:cNvPr id="5" name="Footer Placeholder 4">
            <a:extLst>
              <a:ext uri="{FF2B5EF4-FFF2-40B4-BE49-F238E27FC236}">
                <a16:creationId xmlns:a16="http://schemas.microsoft.com/office/drawing/2014/main" id="{BEC0FEE3-E488-1EE6-47D1-E9E802C7E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Lato" panose="020F0502020204030203" pitchFamily="34" charset="0"/>
              </a:defRPr>
            </a:lvl1pPr>
          </a:lstStyle>
          <a:p>
            <a:endParaRPr lang="en-CA" dirty="0"/>
          </a:p>
        </p:txBody>
      </p:sp>
      <p:sp>
        <p:nvSpPr>
          <p:cNvPr id="6" name="Slide Number Placeholder 5">
            <a:extLst>
              <a:ext uri="{FF2B5EF4-FFF2-40B4-BE49-F238E27FC236}">
                <a16:creationId xmlns:a16="http://schemas.microsoft.com/office/drawing/2014/main" id="{E53A4B58-14D9-63BE-08C9-CFA1A002BE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Lato" panose="020F0502020204030203" pitchFamily="34" charset="0"/>
              </a:defRPr>
            </a:lvl1pPr>
          </a:lstStyle>
          <a:p>
            <a:fld id="{F2948465-9119-4E09-9269-F483623CC4EE}" type="slidenum">
              <a:rPr lang="en-CA" smtClean="0"/>
              <a:pPr/>
              <a:t>‹#›</a:t>
            </a:fld>
            <a:endParaRPr lang="en-CA" dirty="0"/>
          </a:p>
        </p:txBody>
      </p:sp>
    </p:spTree>
    <p:extLst>
      <p:ext uri="{BB962C8B-B14F-4D97-AF65-F5344CB8AC3E}">
        <p14:creationId xmlns:p14="http://schemas.microsoft.com/office/powerpoint/2010/main" val="1984216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QuickStyle" Target="../diagrams/quickStyle1.xml"/><Relationship Id="rId5" Type="http://schemas.openxmlformats.org/officeDocument/2006/relationships/image" Target="../media/image5.png"/><Relationship Id="rId10" Type="http://schemas.openxmlformats.org/officeDocument/2006/relationships/diagramLayout" Target="../diagrams/layout1.xml"/><Relationship Id="rId4" Type="http://schemas.openxmlformats.org/officeDocument/2006/relationships/image" Target="../media/image4.png"/><Relationship Id="rId9"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7.png"/><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11" Type="http://schemas.microsoft.com/office/2007/relationships/diagramDrawing" Target="../diagrams/drawing2.xml"/><Relationship Id="rId5" Type="http://schemas.openxmlformats.org/officeDocument/2006/relationships/image" Target="../media/image19.png"/><Relationship Id="rId10" Type="http://schemas.openxmlformats.org/officeDocument/2006/relationships/diagramColors" Target="../diagrams/colors2.xml"/><Relationship Id="rId4" Type="http://schemas.openxmlformats.org/officeDocument/2006/relationships/image" Target="../media/image18.jpe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E245-0E45-DE2D-9E47-A5512D753C7D}"/>
              </a:ext>
            </a:extLst>
          </p:cNvPr>
          <p:cNvSpPr>
            <a:spLocks noGrp="1"/>
          </p:cNvSpPr>
          <p:nvPr>
            <p:ph type="title"/>
          </p:nvPr>
        </p:nvSpPr>
        <p:spPr>
          <a:xfrm>
            <a:off x="587659" y="370704"/>
            <a:ext cx="10515600" cy="1325563"/>
          </a:xfrm>
        </p:spPr>
        <p:txBody>
          <a:bodyPr/>
          <a:lstStyle/>
          <a:p>
            <a:r>
              <a:rPr lang="en-CA" b="1" dirty="0">
                <a:solidFill>
                  <a:srgbClr val="111C24"/>
                </a:solidFill>
                <a:latin typeface="Lato" panose="020F0502020204030203" pitchFamily="34" charset="0"/>
                <a:ea typeface="Lato" panose="020F0502020204030203" pitchFamily="34" charset="0"/>
                <a:cs typeface="Lato" panose="020F0502020204030203" pitchFamily="34" charset="0"/>
              </a:rPr>
              <a:t>Integrated Approach at </a:t>
            </a:r>
            <a:br>
              <a:rPr lang="en-CA" b="1" dirty="0">
                <a:solidFill>
                  <a:srgbClr val="111C24"/>
                </a:solidFill>
                <a:latin typeface="Lato" panose="020F0502020204030203" pitchFamily="34" charset="0"/>
                <a:ea typeface="Lato" panose="020F0502020204030203" pitchFamily="34" charset="0"/>
                <a:cs typeface="Lato" panose="020F0502020204030203" pitchFamily="34" charset="0"/>
              </a:rPr>
            </a:br>
            <a:r>
              <a:rPr lang="en-CA" b="1" dirty="0">
                <a:solidFill>
                  <a:srgbClr val="111C24"/>
                </a:solidFill>
                <a:latin typeface="Lato" panose="020F0502020204030203" pitchFamily="34" charset="0"/>
                <a:ea typeface="Lato" panose="020F0502020204030203" pitchFamily="34" charset="0"/>
                <a:cs typeface="Lato" panose="020F0502020204030203" pitchFamily="34" charset="0"/>
              </a:rPr>
              <a:t>OHCOW</a:t>
            </a:r>
            <a:endParaRPr lang="en-CA" dirty="0"/>
          </a:p>
        </p:txBody>
      </p:sp>
      <p:pic>
        <p:nvPicPr>
          <p:cNvPr id="10" name="Picture 9">
            <a:extLst>
              <a:ext uri="{FF2B5EF4-FFF2-40B4-BE49-F238E27FC236}">
                <a16:creationId xmlns:a16="http://schemas.microsoft.com/office/drawing/2014/main" id="{576C2B45-DE87-9F90-227F-7CA9491C2AB8}"/>
              </a:ext>
            </a:extLst>
          </p:cNvPr>
          <p:cNvPicPr>
            <a:picLocks noChangeAspect="1"/>
          </p:cNvPicPr>
          <p:nvPr/>
        </p:nvPicPr>
        <p:blipFill>
          <a:blip r:embed="rId3"/>
          <a:stretch>
            <a:fillRect/>
          </a:stretch>
        </p:blipFill>
        <p:spPr>
          <a:xfrm>
            <a:off x="5855017" y="1299337"/>
            <a:ext cx="5887272" cy="5363323"/>
          </a:xfrm>
          <a:prstGeom prst="rect">
            <a:avLst/>
          </a:prstGeom>
        </p:spPr>
      </p:pic>
      <p:pic>
        <p:nvPicPr>
          <p:cNvPr id="23" name="Picture 22">
            <a:extLst>
              <a:ext uri="{FF2B5EF4-FFF2-40B4-BE49-F238E27FC236}">
                <a16:creationId xmlns:a16="http://schemas.microsoft.com/office/drawing/2014/main" id="{492A1CDE-A3EE-AC40-EF8D-1FCE9D2BFFE9}"/>
              </a:ext>
            </a:extLst>
          </p:cNvPr>
          <p:cNvPicPr>
            <a:picLocks noChangeAspect="1"/>
          </p:cNvPicPr>
          <p:nvPr/>
        </p:nvPicPr>
        <p:blipFill>
          <a:blip r:embed="rId4">
            <a:extLst>
              <a:ext uri="{28A0092B-C50C-407E-A947-70E740481C1C}">
                <a14:useLocalDpi xmlns:a14="http://schemas.microsoft.com/office/drawing/2010/main" val="0"/>
              </a:ext>
            </a:extLst>
          </a:blip>
          <a:srcRect l="658" t="18429" r="28470"/>
          <a:stretch/>
        </p:blipFill>
        <p:spPr>
          <a:xfrm>
            <a:off x="449711" y="2139623"/>
            <a:ext cx="5395748" cy="3960000"/>
          </a:xfrm>
          <a:prstGeom prst="rect">
            <a:avLst/>
          </a:prstGeom>
        </p:spPr>
      </p:pic>
    </p:spTree>
    <p:extLst>
      <p:ext uri="{BB962C8B-B14F-4D97-AF65-F5344CB8AC3E}">
        <p14:creationId xmlns:p14="http://schemas.microsoft.com/office/powerpoint/2010/main" val="23138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BC711EC-2569-4DB4-BE16-66EC29DBE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0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DF858C88-7591-EC5D-51BE-E26FF99F6E4B}"/>
              </a:ext>
            </a:extLst>
          </p:cNvPr>
          <p:cNvSpPr>
            <a:spLocks noGrp="1"/>
          </p:cNvSpPr>
          <p:nvPr>
            <p:ph type="title"/>
          </p:nvPr>
        </p:nvSpPr>
        <p:spPr>
          <a:xfrm>
            <a:off x="448009" y="286217"/>
            <a:ext cx="4222620" cy="2447037"/>
          </a:xfrm>
        </p:spPr>
        <p:txBody>
          <a:bodyPr vert="horz" lIns="91440" tIns="45720" rIns="91440" bIns="45720" rtlCol="0" anchor="b">
            <a:normAutofit/>
          </a:bodyPr>
          <a:lstStyle/>
          <a:p>
            <a:r>
              <a:rPr lang="en-US" sz="5200" kern="1200" dirty="0">
                <a:solidFill>
                  <a:schemeClr val="tx1"/>
                </a:solidFill>
                <a:effectLst/>
                <a:latin typeface="+mj-lt"/>
                <a:ea typeface="+mj-ea"/>
                <a:cs typeface="+mj-cs"/>
              </a:rPr>
              <a:t>Tools for the Trades</a:t>
            </a:r>
            <a:endParaRPr lang="en-US" sz="5200" kern="1200" dirty="0">
              <a:solidFill>
                <a:schemeClr val="tx1"/>
              </a:solidFill>
              <a:latin typeface="+mj-lt"/>
              <a:ea typeface="+mj-ea"/>
              <a:cs typeface="+mj-cs"/>
            </a:endParaRPr>
          </a:p>
        </p:txBody>
      </p:sp>
      <p:pic>
        <p:nvPicPr>
          <p:cNvPr id="18" name="Picture 17">
            <a:extLst>
              <a:ext uri="{FF2B5EF4-FFF2-40B4-BE49-F238E27FC236}">
                <a16:creationId xmlns:a16="http://schemas.microsoft.com/office/drawing/2014/main" id="{81EF02B5-1466-1A86-E825-FE3CA8158DE1}"/>
              </a:ext>
            </a:extLst>
          </p:cNvPr>
          <p:cNvPicPr>
            <a:picLocks noChangeAspect="1"/>
          </p:cNvPicPr>
          <p:nvPr/>
        </p:nvPicPr>
        <p:blipFill>
          <a:blip r:embed="rId3"/>
          <a:stretch>
            <a:fillRect/>
          </a:stretch>
        </p:blipFill>
        <p:spPr>
          <a:xfrm>
            <a:off x="5224272" y="127814"/>
            <a:ext cx="2172519" cy="2918071"/>
          </a:xfrm>
          <a:prstGeom prst="rect">
            <a:avLst/>
          </a:prstGeom>
        </p:spPr>
      </p:pic>
      <p:pic>
        <p:nvPicPr>
          <p:cNvPr id="10" name="Picture 9" descr="A group of people with arrows pointing to each other&#10;&#10;Description automatically generated">
            <a:extLst>
              <a:ext uri="{FF2B5EF4-FFF2-40B4-BE49-F238E27FC236}">
                <a16:creationId xmlns:a16="http://schemas.microsoft.com/office/drawing/2014/main" id="{F537D518-A8C6-FF31-6CB0-109D44FAA2D4}"/>
              </a:ext>
            </a:extLst>
          </p:cNvPr>
          <p:cNvPicPr>
            <a:picLocks noChangeAspect="1"/>
          </p:cNvPicPr>
          <p:nvPr/>
        </p:nvPicPr>
        <p:blipFill>
          <a:blip r:embed="rId4"/>
          <a:stretch>
            <a:fillRect/>
          </a:stretch>
        </p:blipFill>
        <p:spPr>
          <a:xfrm>
            <a:off x="7487420" y="127815"/>
            <a:ext cx="2145261" cy="2687558"/>
          </a:xfrm>
          <a:prstGeom prst="rect">
            <a:avLst/>
          </a:prstGeom>
        </p:spPr>
      </p:pic>
      <p:pic>
        <p:nvPicPr>
          <p:cNvPr id="14" name="Picture 13" descr="A calculator and glove size calculator&#10;&#10;Description automatically generated">
            <a:extLst>
              <a:ext uri="{FF2B5EF4-FFF2-40B4-BE49-F238E27FC236}">
                <a16:creationId xmlns:a16="http://schemas.microsoft.com/office/drawing/2014/main" id="{F2749B6A-0327-B7C2-CCD7-1FB1F2A3D041}"/>
              </a:ext>
            </a:extLst>
          </p:cNvPr>
          <p:cNvPicPr>
            <a:picLocks noChangeAspect="1"/>
          </p:cNvPicPr>
          <p:nvPr/>
        </p:nvPicPr>
        <p:blipFill>
          <a:blip r:embed="rId5"/>
          <a:stretch>
            <a:fillRect/>
          </a:stretch>
        </p:blipFill>
        <p:spPr>
          <a:xfrm>
            <a:off x="9723310" y="200189"/>
            <a:ext cx="2222489" cy="2615184"/>
          </a:xfrm>
          <a:prstGeom prst="rect">
            <a:avLst/>
          </a:prstGeom>
        </p:spPr>
      </p:pic>
      <p:pic>
        <p:nvPicPr>
          <p:cNvPr id="16" name="Picture 15" descr="A person holding a box&#10;&#10;Description automatically generated">
            <a:extLst>
              <a:ext uri="{FF2B5EF4-FFF2-40B4-BE49-F238E27FC236}">
                <a16:creationId xmlns:a16="http://schemas.microsoft.com/office/drawing/2014/main" id="{6CDC1BEA-183A-E672-5F23-94D31F38A508}"/>
              </a:ext>
            </a:extLst>
          </p:cNvPr>
          <p:cNvPicPr>
            <a:picLocks noChangeAspect="1"/>
          </p:cNvPicPr>
          <p:nvPr/>
        </p:nvPicPr>
        <p:blipFill>
          <a:blip r:embed="rId6"/>
          <a:stretch>
            <a:fillRect/>
          </a:stretch>
        </p:blipFill>
        <p:spPr>
          <a:xfrm>
            <a:off x="5278154" y="4115002"/>
            <a:ext cx="2224653" cy="2566907"/>
          </a:xfrm>
          <a:prstGeom prst="rect">
            <a:avLst/>
          </a:prstGeom>
        </p:spPr>
      </p:pic>
      <p:pic>
        <p:nvPicPr>
          <p:cNvPr id="12" name="Content Placeholder 11" descr="A blue and white sign with a person in the middle&#10;&#10;Description automatically generated">
            <a:extLst>
              <a:ext uri="{FF2B5EF4-FFF2-40B4-BE49-F238E27FC236}">
                <a16:creationId xmlns:a16="http://schemas.microsoft.com/office/drawing/2014/main" id="{61B83CB9-C52F-6D7A-5ACA-B02D9FA6542C}"/>
              </a:ext>
            </a:extLst>
          </p:cNvPr>
          <p:cNvPicPr>
            <a:picLocks noGrp="1" noChangeAspect="1"/>
          </p:cNvPicPr>
          <p:nvPr>
            <p:ph idx="1"/>
          </p:nvPr>
        </p:nvPicPr>
        <p:blipFill>
          <a:blip r:embed="rId7"/>
          <a:stretch>
            <a:fillRect/>
          </a:stretch>
        </p:blipFill>
        <p:spPr>
          <a:xfrm>
            <a:off x="7608189" y="4157029"/>
            <a:ext cx="2216844" cy="2549775"/>
          </a:xfrm>
          <a:prstGeom prst="rect">
            <a:avLst/>
          </a:prstGeom>
        </p:spPr>
      </p:pic>
      <p:pic>
        <p:nvPicPr>
          <p:cNvPr id="20" name="Picture 19" descr="A blue human body with red dots and yellow dots&#10;&#10;Description automatically generated">
            <a:extLst>
              <a:ext uri="{FF2B5EF4-FFF2-40B4-BE49-F238E27FC236}">
                <a16:creationId xmlns:a16="http://schemas.microsoft.com/office/drawing/2014/main" id="{DEEFAAFB-C3EF-B81C-C130-2747DF1210C4}"/>
              </a:ext>
            </a:extLst>
          </p:cNvPr>
          <p:cNvPicPr>
            <a:picLocks noChangeAspect="1"/>
          </p:cNvPicPr>
          <p:nvPr/>
        </p:nvPicPr>
        <p:blipFill>
          <a:blip r:embed="rId8"/>
          <a:stretch>
            <a:fillRect/>
          </a:stretch>
        </p:blipFill>
        <p:spPr>
          <a:xfrm>
            <a:off x="9798127" y="4182081"/>
            <a:ext cx="2271022" cy="2549775"/>
          </a:xfrm>
          <a:prstGeom prst="rect">
            <a:avLst/>
          </a:prstGeom>
        </p:spPr>
      </p:pic>
      <p:graphicFrame>
        <p:nvGraphicFramePr>
          <p:cNvPr id="21" name="Diagram 20">
            <a:extLst>
              <a:ext uri="{FF2B5EF4-FFF2-40B4-BE49-F238E27FC236}">
                <a16:creationId xmlns:a16="http://schemas.microsoft.com/office/drawing/2014/main" id="{F950305C-9878-0A10-FABC-050EF6F12C3C}"/>
              </a:ext>
            </a:extLst>
          </p:cNvPr>
          <p:cNvGraphicFramePr/>
          <p:nvPr>
            <p:extLst>
              <p:ext uri="{D42A27DB-BD31-4B8C-83A1-F6EECF244321}">
                <p14:modId xmlns:p14="http://schemas.microsoft.com/office/powerpoint/2010/main" val="3743060042"/>
              </p:ext>
            </p:extLst>
          </p:nvPr>
        </p:nvGraphicFramePr>
        <p:xfrm>
          <a:off x="122851" y="2505005"/>
          <a:ext cx="5222519" cy="24392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753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9E115D7-68EB-4590-9BD1-A56D94144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hermometer with a yellow and black symbol&#10;&#10;Description automatically generated">
            <a:extLst>
              <a:ext uri="{FF2B5EF4-FFF2-40B4-BE49-F238E27FC236}">
                <a16:creationId xmlns:a16="http://schemas.microsoft.com/office/drawing/2014/main" id="{76FA54D7-2F5D-5E1A-A2BA-FA3CA21BCCBB}"/>
              </a:ext>
            </a:extLst>
          </p:cNvPr>
          <p:cNvPicPr>
            <a:picLocks noChangeAspect="1"/>
          </p:cNvPicPr>
          <p:nvPr/>
        </p:nvPicPr>
        <p:blipFill>
          <a:blip r:embed="rId3"/>
          <a:stretch>
            <a:fillRect/>
          </a:stretch>
        </p:blipFill>
        <p:spPr>
          <a:xfrm>
            <a:off x="5149034" y="933254"/>
            <a:ext cx="3280755" cy="1800000"/>
          </a:xfrm>
          <a:prstGeom prst="rect">
            <a:avLst/>
          </a:prstGeom>
        </p:spPr>
      </p:pic>
      <p:pic>
        <p:nvPicPr>
          <p:cNvPr id="4" name="Picture 3" descr="A logo for a company&#10;&#10;Description automatically generated">
            <a:extLst>
              <a:ext uri="{FF2B5EF4-FFF2-40B4-BE49-F238E27FC236}">
                <a16:creationId xmlns:a16="http://schemas.microsoft.com/office/drawing/2014/main" id="{3B9484B9-61EE-BBC4-AFEC-95E92B09343D}"/>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8612675" y="933254"/>
            <a:ext cx="3412324" cy="1800000"/>
          </a:xfrm>
          <a:prstGeom prst="rect">
            <a:avLst/>
          </a:prstGeom>
        </p:spPr>
      </p:pic>
      <p:pic>
        <p:nvPicPr>
          <p:cNvPr id="7" name="Picture 6" descr="A screenshot of a calculator&#10;&#10;Description automatically generated">
            <a:extLst>
              <a:ext uri="{FF2B5EF4-FFF2-40B4-BE49-F238E27FC236}">
                <a16:creationId xmlns:a16="http://schemas.microsoft.com/office/drawing/2014/main" id="{E07CEF20-9DF4-6340-FD22-5521907F0C41}"/>
              </a:ext>
            </a:extLst>
          </p:cNvPr>
          <p:cNvPicPr>
            <a:picLocks noChangeAspect="1"/>
          </p:cNvPicPr>
          <p:nvPr/>
        </p:nvPicPr>
        <p:blipFill>
          <a:blip r:embed="rId5"/>
          <a:stretch>
            <a:fillRect/>
          </a:stretch>
        </p:blipFill>
        <p:spPr>
          <a:xfrm>
            <a:off x="5401049" y="3119745"/>
            <a:ext cx="2697465" cy="3600000"/>
          </a:xfrm>
          <a:prstGeom prst="rect">
            <a:avLst/>
          </a:prstGeom>
        </p:spPr>
      </p:pic>
      <p:pic>
        <p:nvPicPr>
          <p:cNvPr id="28" name="Picture 27">
            <a:extLst>
              <a:ext uri="{FF2B5EF4-FFF2-40B4-BE49-F238E27FC236}">
                <a16:creationId xmlns:a16="http://schemas.microsoft.com/office/drawing/2014/main" id="{3D37B20C-697D-3404-5DE7-1926730F80A0}"/>
              </a:ext>
            </a:extLst>
          </p:cNvPr>
          <p:cNvPicPr>
            <a:picLocks noChangeAspect="1"/>
          </p:cNvPicPr>
          <p:nvPr/>
        </p:nvPicPr>
        <p:blipFill>
          <a:blip r:embed="rId6"/>
          <a:stretch>
            <a:fillRect/>
          </a:stretch>
        </p:blipFill>
        <p:spPr>
          <a:xfrm>
            <a:off x="8505261" y="3239176"/>
            <a:ext cx="3412324" cy="3361139"/>
          </a:xfrm>
          <a:prstGeom prst="rect">
            <a:avLst/>
          </a:prstGeom>
        </p:spPr>
      </p:pic>
      <p:graphicFrame>
        <p:nvGraphicFramePr>
          <p:cNvPr id="42" name="Diagram 41">
            <a:extLst>
              <a:ext uri="{FF2B5EF4-FFF2-40B4-BE49-F238E27FC236}">
                <a16:creationId xmlns:a16="http://schemas.microsoft.com/office/drawing/2014/main" id="{F071F9C9-E4F1-0B19-19E5-B82EF21DBF26}"/>
              </a:ext>
            </a:extLst>
          </p:cNvPr>
          <p:cNvGraphicFramePr/>
          <p:nvPr>
            <p:extLst>
              <p:ext uri="{D42A27DB-BD31-4B8C-83A1-F6EECF244321}">
                <p14:modId xmlns:p14="http://schemas.microsoft.com/office/powerpoint/2010/main" val="1960854874"/>
              </p:ext>
            </p:extLst>
          </p:nvPr>
        </p:nvGraphicFramePr>
        <p:xfrm>
          <a:off x="122851" y="2505005"/>
          <a:ext cx="5222519" cy="24392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4" name="Title 1">
            <a:extLst>
              <a:ext uri="{FF2B5EF4-FFF2-40B4-BE49-F238E27FC236}">
                <a16:creationId xmlns:a16="http://schemas.microsoft.com/office/drawing/2014/main" id="{04169D91-9827-9F08-6FB3-324B1A77E49A}"/>
              </a:ext>
            </a:extLst>
          </p:cNvPr>
          <p:cNvSpPr txBox="1">
            <a:spLocks/>
          </p:cNvSpPr>
          <p:nvPr/>
        </p:nvSpPr>
        <p:spPr>
          <a:xfrm>
            <a:off x="448009" y="286217"/>
            <a:ext cx="4222620" cy="24470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a:t>Tools for the Trades</a:t>
            </a:r>
            <a:endParaRPr lang="en-US" sz="5200" dirty="0"/>
          </a:p>
        </p:txBody>
      </p:sp>
    </p:spTree>
    <p:extLst>
      <p:ext uri="{BB962C8B-B14F-4D97-AF65-F5344CB8AC3E}">
        <p14:creationId xmlns:p14="http://schemas.microsoft.com/office/powerpoint/2010/main" val="326229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1EA454-91EF-6D11-8D30-85554C8530B9}"/>
              </a:ext>
            </a:extLst>
          </p:cNvPr>
          <p:cNvSpPr>
            <a:spLocks noGrp="1"/>
          </p:cNvSpPr>
          <p:nvPr>
            <p:ph type="title"/>
          </p:nvPr>
        </p:nvSpPr>
        <p:spPr>
          <a:xfrm>
            <a:off x="641555" y="266802"/>
            <a:ext cx="10665542" cy="1325563"/>
          </a:xfrm>
        </p:spPr>
        <p:txBody>
          <a:bodyPr>
            <a:normAutofit/>
          </a:bodyPr>
          <a:lstStyle/>
          <a:p>
            <a:r>
              <a:rPr lang="en-US" sz="3800" b="0" i="0" dirty="0">
                <a:effectLst/>
                <a:latin typeface="Roboto" panose="02000000000000000000" pitchFamily="2" charset="0"/>
              </a:rPr>
              <a:t>OHCOW Holistic Services</a:t>
            </a:r>
            <a:endParaRPr lang="en-CA" sz="3800" dirty="0"/>
          </a:p>
        </p:txBody>
      </p:sp>
      <p:pic>
        <p:nvPicPr>
          <p:cNvPr id="7" name="Picture 6">
            <a:extLst>
              <a:ext uri="{FF2B5EF4-FFF2-40B4-BE49-F238E27FC236}">
                <a16:creationId xmlns:a16="http://schemas.microsoft.com/office/drawing/2014/main" id="{4F24FE05-57DC-CC14-D230-55E71B95219D}"/>
              </a:ext>
            </a:extLst>
          </p:cNvPr>
          <p:cNvPicPr>
            <a:picLocks noChangeAspect="1"/>
          </p:cNvPicPr>
          <p:nvPr/>
        </p:nvPicPr>
        <p:blipFill>
          <a:blip r:embed="rId3"/>
          <a:stretch>
            <a:fillRect/>
          </a:stretch>
        </p:blipFill>
        <p:spPr>
          <a:xfrm>
            <a:off x="386477" y="1691152"/>
            <a:ext cx="11419046" cy="3960000"/>
          </a:xfrm>
          <a:prstGeom prst="rect">
            <a:avLst/>
          </a:prstGeom>
        </p:spPr>
      </p:pic>
    </p:spTree>
    <p:extLst>
      <p:ext uri="{BB962C8B-B14F-4D97-AF65-F5344CB8AC3E}">
        <p14:creationId xmlns:p14="http://schemas.microsoft.com/office/powerpoint/2010/main" val="4031995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 name="Title 1">
            <a:extLst>
              <a:ext uri="{FF2B5EF4-FFF2-40B4-BE49-F238E27FC236}">
                <a16:creationId xmlns:a16="http://schemas.microsoft.com/office/drawing/2014/main" id="{B263E245-0E45-DE2D-9E47-A5512D753C7D}"/>
              </a:ext>
            </a:extLst>
          </p:cNvPr>
          <p:cNvSpPr>
            <a:spLocks noGrp="1"/>
          </p:cNvSpPr>
          <p:nvPr>
            <p:ph type="title"/>
          </p:nvPr>
        </p:nvSpPr>
        <p:spPr>
          <a:xfrm>
            <a:off x="4833366" y="543070"/>
            <a:ext cx="6870954" cy="1675626"/>
          </a:xfrm>
        </p:spPr>
        <p:txBody>
          <a:bodyPr>
            <a:normAutofit/>
          </a:bodyPr>
          <a:lstStyle/>
          <a:p>
            <a:r>
              <a:rPr lang="en-CA" sz="4000" dirty="0"/>
              <a:t>OHCOW Integrated Team</a:t>
            </a:r>
          </a:p>
        </p:txBody>
      </p:sp>
      <p:pic>
        <p:nvPicPr>
          <p:cNvPr id="1031" name="Picture 4" descr="A photo of on occupational health nurse talking on the phone with a patient">
            <a:extLst>
              <a:ext uri="{FF2B5EF4-FFF2-40B4-BE49-F238E27FC236}">
                <a16:creationId xmlns:a16="http://schemas.microsoft.com/office/drawing/2014/main" id="{DAA78DA4-8455-CAA5-B0E3-C14695EC1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229"/>
          <a:stretch/>
        </p:blipFill>
        <p:spPr bwMode="auto">
          <a:xfrm>
            <a:off x="20" y="1"/>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5" descr="A photo of two medical professionals looking at research results on a computer.">
            <a:extLst>
              <a:ext uri="{FF2B5EF4-FFF2-40B4-BE49-F238E27FC236}">
                <a16:creationId xmlns:a16="http://schemas.microsoft.com/office/drawing/2014/main" id="{75ABF14F-FDA6-A7A9-FEDD-D07EC2116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229"/>
          <a:stretch/>
        </p:blipFill>
        <p:spPr bwMode="auto">
          <a:xfrm>
            <a:off x="20" y="2342320"/>
            <a:ext cx="4187091" cy="216432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hoto of a person on a tablet checking measurements with office workers in the background.">
            <a:extLst>
              <a:ext uri="{FF2B5EF4-FFF2-40B4-BE49-F238E27FC236}">
                <a16:creationId xmlns:a16="http://schemas.microsoft.com/office/drawing/2014/main" id="{F1562356-A5A7-2498-E710-25DD7231B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29"/>
          <a:stretch/>
        </p:blipFill>
        <p:spPr bwMode="auto">
          <a:xfrm>
            <a:off x="20" y="4693680"/>
            <a:ext cx="4187091" cy="21643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851107-8EF0-9E91-E996-686F3113F1B8}"/>
              </a:ext>
            </a:extLst>
          </p:cNvPr>
          <p:cNvSpPr>
            <a:spLocks noGrp="1"/>
          </p:cNvSpPr>
          <p:nvPr>
            <p:ph idx="1"/>
          </p:nvPr>
        </p:nvSpPr>
        <p:spPr>
          <a:xfrm>
            <a:off x="4833366" y="2399720"/>
            <a:ext cx="6870954" cy="3736507"/>
          </a:xfrm>
        </p:spPr>
        <p:txBody>
          <a:bodyPr>
            <a:normAutofit/>
          </a:bodyPr>
          <a:lstStyle/>
          <a:p>
            <a:pPr>
              <a:lnSpc>
                <a:spcPct val="107000"/>
              </a:lnSpc>
              <a:spcAft>
                <a:spcPts val="800"/>
              </a:spcAft>
            </a:pPr>
            <a:r>
              <a:rPr lang="en-CA" sz="2600" kern="100" dirty="0">
                <a:effectLst/>
                <a:latin typeface="Lato" panose="020F0502020204030203" pitchFamily="34" charset="0"/>
                <a:ea typeface="Lato" panose="020F0502020204030203" pitchFamily="34" charset="0"/>
                <a:cs typeface="Lato" panose="020F0502020204030203" pitchFamily="34" charset="0"/>
              </a:rPr>
              <a:t>Occupational Medicine Physicians</a:t>
            </a:r>
          </a:p>
          <a:p>
            <a:pPr>
              <a:lnSpc>
                <a:spcPct val="107000"/>
              </a:lnSpc>
              <a:spcAft>
                <a:spcPts val="800"/>
              </a:spcAft>
            </a:pPr>
            <a:r>
              <a:rPr lang="en-CA" sz="2600" kern="100" dirty="0">
                <a:effectLst/>
                <a:latin typeface="Lato" panose="020F0502020204030203" pitchFamily="34" charset="0"/>
                <a:ea typeface="Lato" panose="020F0502020204030203" pitchFamily="34" charset="0"/>
                <a:cs typeface="Lato" panose="020F0502020204030203" pitchFamily="34" charset="0"/>
              </a:rPr>
              <a:t>Occupational Health Nurses</a:t>
            </a:r>
          </a:p>
          <a:p>
            <a:pPr>
              <a:lnSpc>
                <a:spcPct val="107000"/>
              </a:lnSpc>
              <a:spcAft>
                <a:spcPts val="800"/>
              </a:spcAft>
            </a:pPr>
            <a:r>
              <a:rPr lang="en-CA" sz="2600" kern="100" dirty="0">
                <a:effectLst/>
                <a:latin typeface="Lato" panose="020F0502020204030203" pitchFamily="34" charset="0"/>
                <a:ea typeface="Lato" panose="020F0502020204030203" pitchFamily="34" charset="0"/>
                <a:cs typeface="Lato" panose="020F0502020204030203" pitchFamily="34" charset="0"/>
              </a:rPr>
              <a:t>Occupational Hygienists</a:t>
            </a:r>
          </a:p>
          <a:p>
            <a:pPr>
              <a:lnSpc>
                <a:spcPct val="107000"/>
              </a:lnSpc>
              <a:spcAft>
                <a:spcPts val="800"/>
              </a:spcAft>
            </a:pPr>
            <a:r>
              <a:rPr lang="en-CA" sz="2600" dirty="0">
                <a:effectLst/>
                <a:latin typeface="Lato" panose="020F0502020204030203" pitchFamily="34" charset="0"/>
                <a:ea typeface="Lato" panose="020F0502020204030203" pitchFamily="34" charset="0"/>
                <a:cs typeface="Lato" panose="020F0502020204030203" pitchFamily="34" charset="0"/>
              </a:rPr>
              <a:t>Ergonomists</a:t>
            </a:r>
            <a:endParaRPr lang="en-CA" sz="2600" kern="100"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0891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63EB-9ED9-DC95-41BB-07D50A71C32E}"/>
              </a:ext>
            </a:extLst>
          </p:cNvPr>
          <p:cNvSpPr>
            <a:spLocks noGrp="1"/>
          </p:cNvSpPr>
          <p:nvPr>
            <p:ph type="title"/>
          </p:nvPr>
        </p:nvSpPr>
        <p:spPr>
          <a:xfrm>
            <a:off x="838200" y="365125"/>
            <a:ext cx="10665542" cy="1325563"/>
          </a:xfrm>
        </p:spPr>
        <p:txBody>
          <a:bodyPr>
            <a:normAutofit/>
          </a:bodyPr>
          <a:lstStyle/>
          <a:p>
            <a:r>
              <a:rPr lang="en-US" sz="3800" b="0" i="0" dirty="0">
                <a:effectLst/>
                <a:latin typeface="Roboto" panose="02000000000000000000" pitchFamily="2" charset="0"/>
              </a:rPr>
              <a:t>OHCOW’s Community Support</a:t>
            </a:r>
            <a:endParaRPr lang="en-CA" sz="3800" dirty="0"/>
          </a:p>
        </p:txBody>
      </p:sp>
      <p:pic>
        <p:nvPicPr>
          <p:cNvPr id="5" name="Content Placeholder 4">
            <a:extLst>
              <a:ext uri="{FF2B5EF4-FFF2-40B4-BE49-F238E27FC236}">
                <a16:creationId xmlns:a16="http://schemas.microsoft.com/office/drawing/2014/main" id="{0FF01D37-17AF-7DC4-3513-64007BB1A6EC}"/>
              </a:ext>
            </a:extLst>
          </p:cNvPr>
          <p:cNvPicPr>
            <a:picLocks noGrp="1" noChangeAspect="1"/>
          </p:cNvPicPr>
          <p:nvPr>
            <p:ph idx="1"/>
          </p:nvPr>
        </p:nvPicPr>
        <p:blipFill>
          <a:blip r:embed="rId3"/>
          <a:stretch>
            <a:fillRect/>
          </a:stretch>
        </p:blipFill>
        <p:spPr>
          <a:xfrm>
            <a:off x="1328786" y="1690688"/>
            <a:ext cx="9107367" cy="5040000"/>
          </a:xfrm>
        </p:spPr>
      </p:pic>
    </p:spTree>
    <p:extLst>
      <p:ext uri="{BB962C8B-B14F-4D97-AF65-F5344CB8AC3E}">
        <p14:creationId xmlns:p14="http://schemas.microsoft.com/office/powerpoint/2010/main" val="63752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with a logo&#10;&#10;Description automatically generated">
            <a:extLst>
              <a:ext uri="{FF2B5EF4-FFF2-40B4-BE49-F238E27FC236}">
                <a16:creationId xmlns:a16="http://schemas.microsoft.com/office/drawing/2014/main" id="{FF239C65-EA6F-7005-3C72-A2D1AEBDD5A5}"/>
              </a:ext>
            </a:extLst>
          </p:cNvPr>
          <p:cNvPicPr>
            <a:picLocks noChangeAspect="1"/>
          </p:cNvPicPr>
          <p:nvPr/>
        </p:nvPicPr>
        <p:blipFill>
          <a:blip r:embed="rId3"/>
          <a:stretch>
            <a:fillRect/>
          </a:stretch>
        </p:blipFill>
        <p:spPr>
          <a:xfrm>
            <a:off x="5524333" y="1083439"/>
            <a:ext cx="2982111" cy="2989586"/>
          </a:xfrm>
          <a:prstGeom prst="rect">
            <a:avLst/>
          </a:prstGeom>
        </p:spPr>
      </p:pic>
      <p:pic>
        <p:nvPicPr>
          <p:cNvPr id="5" name="Picture 4" descr="A qr code with a logo&#10;&#10;Description automatically generated">
            <a:extLst>
              <a:ext uri="{FF2B5EF4-FFF2-40B4-BE49-F238E27FC236}">
                <a16:creationId xmlns:a16="http://schemas.microsoft.com/office/drawing/2014/main" id="{0E6DA209-48A4-012A-2AEE-70015BDFDD91}"/>
              </a:ext>
            </a:extLst>
          </p:cNvPr>
          <p:cNvPicPr>
            <a:picLocks noChangeAspect="1"/>
          </p:cNvPicPr>
          <p:nvPr/>
        </p:nvPicPr>
        <p:blipFill>
          <a:blip r:embed="rId4"/>
          <a:stretch>
            <a:fillRect/>
          </a:stretch>
        </p:blipFill>
        <p:spPr>
          <a:xfrm>
            <a:off x="8790249" y="1090767"/>
            <a:ext cx="2989586" cy="2989586"/>
          </a:xfrm>
          <a:prstGeom prst="rect">
            <a:avLst/>
          </a:prstGeom>
        </p:spPr>
      </p:pic>
      <p:pic>
        <p:nvPicPr>
          <p:cNvPr id="6" name="Picture 5" descr="A thermometer with a yellow and black symbol&#10;&#10;Description automatically generated">
            <a:extLst>
              <a:ext uri="{FF2B5EF4-FFF2-40B4-BE49-F238E27FC236}">
                <a16:creationId xmlns:a16="http://schemas.microsoft.com/office/drawing/2014/main" id="{5408512A-D1D0-B2F4-DAAF-4DBA1B1DFD12}"/>
              </a:ext>
            </a:extLst>
          </p:cNvPr>
          <p:cNvPicPr>
            <a:picLocks noChangeAspect="1"/>
          </p:cNvPicPr>
          <p:nvPr/>
        </p:nvPicPr>
        <p:blipFill>
          <a:blip r:embed="rId5"/>
          <a:stretch>
            <a:fillRect/>
          </a:stretch>
        </p:blipFill>
        <p:spPr>
          <a:xfrm>
            <a:off x="5296532" y="4252068"/>
            <a:ext cx="3309228" cy="1815621"/>
          </a:xfrm>
          <a:prstGeom prst="rect">
            <a:avLst/>
          </a:prstGeom>
          <a:noFill/>
        </p:spPr>
      </p:pic>
      <p:pic>
        <p:nvPicPr>
          <p:cNvPr id="7" name="Picture 6" descr="A logo for a company&#10;&#10;Description automatically generated">
            <a:extLst>
              <a:ext uri="{FF2B5EF4-FFF2-40B4-BE49-F238E27FC236}">
                <a16:creationId xmlns:a16="http://schemas.microsoft.com/office/drawing/2014/main" id="{AFF3EB18-765B-08D1-4D91-B34C98DC4B31}"/>
              </a:ext>
            </a:extLst>
          </p:cNvPr>
          <p:cNvPicPr>
            <a:picLocks noChangeAspect="1"/>
          </p:cNvPicPr>
          <p:nvPr/>
        </p:nvPicPr>
        <p:blipFill>
          <a:blip r:embed="rId6">
            <a:extLst>
              <a:ext uri="{28A0092B-C50C-407E-A947-70E740481C1C}">
                <a14:useLocalDpi xmlns:a14="http://schemas.microsoft.com/office/drawing/2010/main" val="0"/>
              </a:ext>
            </a:extLst>
          </a:blip>
          <a:srcRect l="228" r="1227" b="6012"/>
          <a:stretch/>
        </p:blipFill>
        <p:spPr>
          <a:xfrm>
            <a:off x="8630428" y="4252068"/>
            <a:ext cx="3309228" cy="1664895"/>
          </a:xfrm>
          <a:prstGeom prst="rect">
            <a:avLst/>
          </a:prstGeom>
          <a:noFill/>
        </p:spPr>
      </p:pic>
      <p:sp>
        <p:nvSpPr>
          <p:cNvPr id="9" name="Title 8">
            <a:extLst>
              <a:ext uri="{FF2B5EF4-FFF2-40B4-BE49-F238E27FC236}">
                <a16:creationId xmlns:a16="http://schemas.microsoft.com/office/drawing/2014/main" id="{74267CF1-E141-FCEC-B8E5-C5B9064AA2BF}"/>
              </a:ext>
            </a:extLst>
          </p:cNvPr>
          <p:cNvSpPr>
            <a:spLocks noGrp="1"/>
          </p:cNvSpPr>
          <p:nvPr>
            <p:ph type="title"/>
          </p:nvPr>
        </p:nvSpPr>
        <p:spPr/>
        <p:txBody>
          <a:bodyPr/>
          <a:lstStyle/>
          <a:p>
            <a:r>
              <a:rPr lang="en-CA" dirty="0"/>
              <a:t>Questions? </a:t>
            </a:r>
          </a:p>
        </p:txBody>
      </p:sp>
      <p:pic>
        <p:nvPicPr>
          <p:cNvPr id="11" name="Picture 10">
            <a:extLst>
              <a:ext uri="{FF2B5EF4-FFF2-40B4-BE49-F238E27FC236}">
                <a16:creationId xmlns:a16="http://schemas.microsoft.com/office/drawing/2014/main" id="{60A75A65-82DD-B6AB-E9EA-58BF40EE4949}"/>
              </a:ext>
            </a:extLst>
          </p:cNvPr>
          <p:cNvPicPr>
            <a:picLocks noChangeAspect="1"/>
          </p:cNvPicPr>
          <p:nvPr/>
        </p:nvPicPr>
        <p:blipFill>
          <a:blip r:embed="rId7"/>
          <a:stretch>
            <a:fillRect/>
          </a:stretch>
        </p:blipFill>
        <p:spPr>
          <a:xfrm>
            <a:off x="144271" y="1672374"/>
            <a:ext cx="2607548" cy="3060000"/>
          </a:xfrm>
          <a:prstGeom prst="rect">
            <a:avLst/>
          </a:prstGeom>
        </p:spPr>
      </p:pic>
      <p:pic>
        <p:nvPicPr>
          <p:cNvPr id="15" name="Picture 14">
            <a:extLst>
              <a:ext uri="{FF2B5EF4-FFF2-40B4-BE49-F238E27FC236}">
                <a16:creationId xmlns:a16="http://schemas.microsoft.com/office/drawing/2014/main" id="{A80E90FD-E611-2BA5-E54D-DC472E964E5C}"/>
              </a:ext>
            </a:extLst>
          </p:cNvPr>
          <p:cNvPicPr>
            <a:picLocks noChangeAspect="1"/>
          </p:cNvPicPr>
          <p:nvPr/>
        </p:nvPicPr>
        <p:blipFill>
          <a:blip r:embed="rId8"/>
          <a:srcRect b="17511"/>
          <a:stretch/>
        </p:blipFill>
        <p:spPr>
          <a:xfrm>
            <a:off x="2703197" y="1759415"/>
            <a:ext cx="2387019" cy="2340000"/>
          </a:xfrm>
          <a:prstGeom prst="rect">
            <a:avLst/>
          </a:prstGeom>
        </p:spPr>
      </p:pic>
      <p:pic>
        <p:nvPicPr>
          <p:cNvPr id="17" name="Picture 16">
            <a:extLst>
              <a:ext uri="{FF2B5EF4-FFF2-40B4-BE49-F238E27FC236}">
                <a16:creationId xmlns:a16="http://schemas.microsoft.com/office/drawing/2014/main" id="{29AA25C8-6CB8-F1A1-5BDD-4F870E801B5A}"/>
              </a:ext>
            </a:extLst>
          </p:cNvPr>
          <p:cNvPicPr>
            <a:picLocks noChangeAspect="1"/>
          </p:cNvPicPr>
          <p:nvPr/>
        </p:nvPicPr>
        <p:blipFill>
          <a:blip r:embed="rId9"/>
          <a:stretch>
            <a:fillRect/>
          </a:stretch>
        </p:blipFill>
        <p:spPr>
          <a:xfrm>
            <a:off x="2691817" y="4120896"/>
            <a:ext cx="2374758" cy="584739"/>
          </a:xfrm>
          <a:prstGeom prst="rect">
            <a:avLst/>
          </a:prstGeom>
        </p:spPr>
      </p:pic>
    </p:spTree>
    <p:extLst>
      <p:ext uri="{BB962C8B-B14F-4D97-AF65-F5344CB8AC3E}">
        <p14:creationId xmlns:p14="http://schemas.microsoft.com/office/powerpoint/2010/main" val="9507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426</TotalTime>
  <Words>968</Words>
  <Application>Microsoft Office PowerPoint</Application>
  <PresentationFormat>Widescreen</PresentationFormat>
  <Paragraphs>91</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Malgun Gothic</vt:lpstr>
      <vt:lpstr>Aptos Display</vt:lpstr>
      <vt:lpstr>Arial</vt:lpstr>
      <vt:lpstr>Arial,Sans-Serif</vt:lpstr>
      <vt:lpstr>Calibri</vt:lpstr>
      <vt:lpstr>Courier New</vt:lpstr>
      <vt:lpstr>Gill Sans MT</vt:lpstr>
      <vt:lpstr>inherit</vt:lpstr>
      <vt:lpstr>Lato</vt:lpstr>
      <vt:lpstr>MinionPro-Regular</vt:lpstr>
      <vt:lpstr>Roboto</vt:lpstr>
      <vt:lpstr>Office Theme</vt:lpstr>
      <vt:lpstr>Integrated Approach at  OHCOW</vt:lpstr>
      <vt:lpstr>Tools for the Trades</vt:lpstr>
      <vt:lpstr>PowerPoint Presentation</vt:lpstr>
      <vt:lpstr>OHCOW Holistic Services</vt:lpstr>
      <vt:lpstr>OHCOW Integrated Team</vt:lpstr>
      <vt:lpstr>OHCOW’s Community Support</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Meghan Friesen</dc:creator>
  <cp:lastModifiedBy>Meghan Friesen</cp:lastModifiedBy>
  <cp:revision>16</cp:revision>
  <dcterms:created xsi:type="dcterms:W3CDTF">2024-10-03T19:48:51Z</dcterms:created>
  <dcterms:modified xsi:type="dcterms:W3CDTF">2024-10-09T20:29:57Z</dcterms:modified>
</cp:coreProperties>
</file>