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73" r:id="rId4"/>
    <p:sldId id="274" r:id="rId5"/>
    <p:sldId id="258" r:id="rId6"/>
    <p:sldId id="283" r:id="rId7"/>
    <p:sldId id="729" r:id="rId8"/>
    <p:sldId id="730" r:id="rId9"/>
    <p:sldId id="722" r:id="rId10"/>
    <p:sldId id="723" r:id="rId11"/>
    <p:sldId id="724" r:id="rId12"/>
    <p:sldId id="725" r:id="rId13"/>
    <p:sldId id="285" r:id="rId14"/>
    <p:sldId id="262" r:id="rId15"/>
    <p:sldId id="276" r:id="rId16"/>
    <p:sldId id="279" r:id="rId17"/>
    <p:sldId id="269" r:id="rId18"/>
    <p:sldId id="270" r:id="rId19"/>
    <p:sldId id="282" r:id="rId20"/>
    <p:sldId id="731" r:id="rId21"/>
    <p:sldId id="732" r:id="rId22"/>
    <p:sldId id="734" r:id="rId23"/>
    <p:sldId id="735" r:id="rId24"/>
    <p:sldId id="266" r:id="rId25"/>
    <p:sldId id="281" r:id="rId2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4F4A58-3175-4CDB-BE53-603310851826}" type="doc">
      <dgm:prSet loTypeId="urn:microsoft.com/office/officeart/2005/8/layout/process3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CA"/>
        </a:p>
      </dgm:t>
    </dgm:pt>
    <dgm:pt modelId="{AFA2D493-4FA4-4222-9C69-6D5C151C20D4}">
      <dgm:prSet phldrT="[Text]" phldr="1"/>
      <dgm:spPr/>
      <dgm:t>
        <a:bodyPr/>
        <a:lstStyle/>
        <a:p>
          <a:endParaRPr lang="en-CA"/>
        </a:p>
      </dgm:t>
    </dgm:pt>
    <dgm:pt modelId="{221926DC-297F-48DC-B2D0-898E5B943A8A}" type="parTrans" cxnId="{6E62CA0F-ABBC-4E23-AFFE-E7D39BAC0AA1}">
      <dgm:prSet/>
      <dgm:spPr/>
      <dgm:t>
        <a:bodyPr/>
        <a:lstStyle/>
        <a:p>
          <a:endParaRPr lang="en-CA"/>
        </a:p>
      </dgm:t>
    </dgm:pt>
    <dgm:pt modelId="{82EB1D90-6045-43B0-83A4-C233D26B7852}" type="sibTrans" cxnId="{6E62CA0F-ABBC-4E23-AFFE-E7D39BAC0AA1}">
      <dgm:prSet/>
      <dgm:spPr/>
      <dgm:t>
        <a:bodyPr/>
        <a:lstStyle/>
        <a:p>
          <a:endParaRPr lang="en-CA"/>
        </a:p>
      </dgm:t>
    </dgm:pt>
    <dgm:pt modelId="{7BDA3670-B71D-4C53-A446-AFC0C5061A6A}">
      <dgm:prSet phldrT="[Text]" phldr="1"/>
      <dgm:spPr/>
      <dgm:t>
        <a:bodyPr/>
        <a:lstStyle/>
        <a:p>
          <a:endParaRPr lang="en-CA"/>
        </a:p>
      </dgm:t>
    </dgm:pt>
    <dgm:pt modelId="{8119BD3E-A0B8-4EE0-BA0A-C66EA83E3334}" type="parTrans" cxnId="{C3D47DD2-44CD-4030-9F42-6653FB7013D8}">
      <dgm:prSet/>
      <dgm:spPr/>
      <dgm:t>
        <a:bodyPr/>
        <a:lstStyle/>
        <a:p>
          <a:endParaRPr lang="en-CA"/>
        </a:p>
      </dgm:t>
    </dgm:pt>
    <dgm:pt modelId="{1988ADD9-186A-41BD-ACD7-CCCC2772833E}" type="sibTrans" cxnId="{C3D47DD2-44CD-4030-9F42-6653FB7013D8}">
      <dgm:prSet/>
      <dgm:spPr/>
      <dgm:t>
        <a:bodyPr/>
        <a:lstStyle/>
        <a:p>
          <a:endParaRPr lang="en-CA"/>
        </a:p>
      </dgm:t>
    </dgm:pt>
    <dgm:pt modelId="{732254F8-FC26-4C25-81F9-001AB75EEB58}">
      <dgm:prSet phldrT="[Text]" phldr="1"/>
      <dgm:spPr/>
      <dgm:t>
        <a:bodyPr/>
        <a:lstStyle/>
        <a:p>
          <a:endParaRPr lang="en-CA"/>
        </a:p>
      </dgm:t>
    </dgm:pt>
    <dgm:pt modelId="{B0134CBB-ABF5-4886-BC22-94BAF22A3DCE}" type="parTrans" cxnId="{C1FB0937-49FD-4B7D-B7A6-7EB33407FE49}">
      <dgm:prSet/>
      <dgm:spPr/>
      <dgm:t>
        <a:bodyPr/>
        <a:lstStyle/>
        <a:p>
          <a:endParaRPr lang="en-CA"/>
        </a:p>
      </dgm:t>
    </dgm:pt>
    <dgm:pt modelId="{AE2299EF-9A4D-4F79-9562-B98DA7FC6CDB}" type="sibTrans" cxnId="{C1FB0937-49FD-4B7D-B7A6-7EB33407FE49}">
      <dgm:prSet/>
      <dgm:spPr/>
      <dgm:t>
        <a:bodyPr/>
        <a:lstStyle/>
        <a:p>
          <a:endParaRPr lang="en-CA"/>
        </a:p>
      </dgm:t>
    </dgm:pt>
    <dgm:pt modelId="{123FAD1E-0251-4A29-96A8-DE4830A05695}">
      <dgm:prSet phldrT="[Text]" phldr="1"/>
      <dgm:spPr/>
      <dgm:t>
        <a:bodyPr/>
        <a:lstStyle/>
        <a:p>
          <a:endParaRPr lang="en-CA"/>
        </a:p>
      </dgm:t>
    </dgm:pt>
    <dgm:pt modelId="{583DF259-AD71-4111-A0CA-9706B098D1F6}" type="parTrans" cxnId="{6D9C8AD1-5FF4-4D9F-815C-4F1756A98A84}">
      <dgm:prSet/>
      <dgm:spPr/>
      <dgm:t>
        <a:bodyPr/>
        <a:lstStyle/>
        <a:p>
          <a:endParaRPr lang="en-CA"/>
        </a:p>
      </dgm:t>
    </dgm:pt>
    <dgm:pt modelId="{1C06BA9F-A94E-410A-85B3-EF5D96A892C3}" type="sibTrans" cxnId="{6D9C8AD1-5FF4-4D9F-815C-4F1756A98A84}">
      <dgm:prSet/>
      <dgm:spPr/>
      <dgm:t>
        <a:bodyPr/>
        <a:lstStyle/>
        <a:p>
          <a:endParaRPr lang="en-CA"/>
        </a:p>
      </dgm:t>
    </dgm:pt>
    <dgm:pt modelId="{A4E78D56-1881-4F3D-8A54-D3FF50EC90F5}">
      <dgm:prSet phldrT="[Text]" phldr="1"/>
      <dgm:spPr/>
      <dgm:t>
        <a:bodyPr/>
        <a:lstStyle/>
        <a:p>
          <a:endParaRPr lang="en-CA"/>
        </a:p>
      </dgm:t>
    </dgm:pt>
    <dgm:pt modelId="{318A5CF3-896F-465F-9A80-3ED30F556861}" type="parTrans" cxnId="{70008D96-93C1-40F8-A6F9-7D12219D8B30}">
      <dgm:prSet/>
      <dgm:spPr/>
      <dgm:t>
        <a:bodyPr/>
        <a:lstStyle/>
        <a:p>
          <a:endParaRPr lang="en-CA"/>
        </a:p>
      </dgm:t>
    </dgm:pt>
    <dgm:pt modelId="{2D372E36-11A0-4EF8-B962-9C23CD39FA66}" type="sibTrans" cxnId="{70008D96-93C1-40F8-A6F9-7D12219D8B30}">
      <dgm:prSet/>
      <dgm:spPr/>
      <dgm:t>
        <a:bodyPr/>
        <a:lstStyle/>
        <a:p>
          <a:endParaRPr lang="en-CA"/>
        </a:p>
      </dgm:t>
    </dgm:pt>
    <dgm:pt modelId="{2A1AD182-C689-49FE-9690-2F522925D726}">
      <dgm:prSet phldrT="[Text]" phldr="1"/>
      <dgm:spPr/>
      <dgm:t>
        <a:bodyPr/>
        <a:lstStyle/>
        <a:p>
          <a:endParaRPr lang="en-CA"/>
        </a:p>
      </dgm:t>
    </dgm:pt>
    <dgm:pt modelId="{1BFC6134-A553-4503-B9E3-19CEED4F9BCE}" type="parTrans" cxnId="{65ABDA2F-41FE-40D0-85CF-DA12320DE400}">
      <dgm:prSet/>
      <dgm:spPr/>
      <dgm:t>
        <a:bodyPr/>
        <a:lstStyle/>
        <a:p>
          <a:endParaRPr lang="en-CA"/>
        </a:p>
      </dgm:t>
    </dgm:pt>
    <dgm:pt modelId="{81A24A08-ABE7-4B43-8772-73C273E71CA5}" type="sibTrans" cxnId="{65ABDA2F-41FE-40D0-85CF-DA12320DE400}">
      <dgm:prSet/>
      <dgm:spPr/>
      <dgm:t>
        <a:bodyPr/>
        <a:lstStyle/>
        <a:p>
          <a:endParaRPr lang="en-CA"/>
        </a:p>
      </dgm:t>
    </dgm:pt>
    <dgm:pt modelId="{7257151F-076F-4FAC-8C6E-90D3AFBFDD50}" type="pres">
      <dgm:prSet presAssocID="{7E4F4A58-3175-4CDB-BE53-603310851826}" presName="linearFlow" presStyleCnt="0">
        <dgm:presLayoutVars>
          <dgm:dir/>
          <dgm:animLvl val="lvl"/>
          <dgm:resizeHandles val="exact"/>
        </dgm:presLayoutVars>
      </dgm:prSet>
      <dgm:spPr/>
    </dgm:pt>
    <dgm:pt modelId="{E21A420F-A2CB-462C-B716-50139BB2CE13}" type="pres">
      <dgm:prSet presAssocID="{AFA2D493-4FA4-4222-9C69-6D5C151C20D4}" presName="composite" presStyleCnt="0"/>
      <dgm:spPr/>
    </dgm:pt>
    <dgm:pt modelId="{C17AE6F7-392C-46DE-8E4C-9E7EE237F5B4}" type="pres">
      <dgm:prSet presAssocID="{AFA2D493-4FA4-4222-9C69-6D5C151C20D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5E8BF25-AE7C-4101-8995-D30F615AE593}" type="pres">
      <dgm:prSet presAssocID="{AFA2D493-4FA4-4222-9C69-6D5C151C20D4}" presName="parSh" presStyleLbl="node1" presStyleIdx="0" presStyleCnt="3"/>
      <dgm:spPr/>
    </dgm:pt>
    <dgm:pt modelId="{FABE9132-29DE-4A6C-AEC8-D59CFE9A3BDB}" type="pres">
      <dgm:prSet presAssocID="{AFA2D493-4FA4-4222-9C69-6D5C151C20D4}" presName="desTx" presStyleLbl="fgAcc1" presStyleIdx="0" presStyleCnt="3" custScaleX="126830" custScaleY="124060" custLinFactNeighborX="-1041" custLinFactNeighborY="10162">
        <dgm:presLayoutVars>
          <dgm:bulletEnabled val="1"/>
        </dgm:presLayoutVars>
      </dgm:prSet>
      <dgm:spPr/>
    </dgm:pt>
    <dgm:pt modelId="{BB0F9A9C-C292-4CB6-95E1-08D5BBFBE41E}" type="pres">
      <dgm:prSet presAssocID="{82EB1D90-6045-43B0-83A4-C233D26B7852}" presName="sibTrans" presStyleLbl="sibTrans2D1" presStyleIdx="0" presStyleCnt="2"/>
      <dgm:spPr/>
    </dgm:pt>
    <dgm:pt modelId="{BC29BBD0-08D9-46EE-ACE0-59AF052AD074}" type="pres">
      <dgm:prSet presAssocID="{82EB1D90-6045-43B0-83A4-C233D26B7852}" presName="connTx" presStyleLbl="sibTrans2D1" presStyleIdx="0" presStyleCnt="2"/>
      <dgm:spPr/>
    </dgm:pt>
    <dgm:pt modelId="{A1C02276-ADF7-4DC9-8D0E-EF9069E8FC72}" type="pres">
      <dgm:prSet presAssocID="{732254F8-FC26-4C25-81F9-001AB75EEB58}" presName="composite" presStyleCnt="0"/>
      <dgm:spPr/>
    </dgm:pt>
    <dgm:pt modelId="{8BDC4368-8C49-40F9-B417-9E2BBACC8D44}" type="pres">
      <dgm:prSet presAssocID="{732254F8-FC26-4C25-81F9-001AB75EEB5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54D33DC-7989-4737-80D4-12FF4648B1CF}" type="pres">
      <dgm:prSet presAssocID="{732254F8-FC26-4C25-81F9-001AB75EEB58}" presName="parSh" presStyleLbl="node1" presStyleIdx="1" presStyleCnt="3"/>
      <dgm:spPr/>
    </dgm:pt>
    <dgm:pt modelId="{AE1CD0AC-A561-4F42-B0C0-C81845D2B72D}" type="pres">
      <dgm:prSet presAssocID="{732254F8-FC26-4C25-81F9-001AB75EEB58}" presName="desTx" presStyleLbl="fgAcc1" presStyleIdx="1" presStyleCnt="3" custScaleX="126830" custScaleY="124060" custLinFactNeighborX="-1041" custLinFactNeighborY="10162">
        <dgm:presLayoutVars>
          <dgm:bulletEnabled val="1"/>
        </dgm:presLayoutVars>
      </dgm:prSet>
      <dgm:spPr/>
    </dgm:pt>
    <dgm:pt modelId="{68A59C2E-CDF0-428E-96A3-BEF6DC66182B}" type="pres">
      <dgm:prSet presAssocID="{AE2299EF-9A4D-4F79-9562-B98DA7FC6CDB}" presName="sibTrans" presStyleLbl="sibTrans2D1" presStyleIdx="1" presStyleCnt="2"/>
      <dgm:spPr/>
    </dgm:pt>
    <dgm:pt modelId="{E0F909C6-E673-422A-B405-E99DB6B6E3AC}" type="pres">
      <dgm:prSet presAssocID="{AE2299EF-9A4D-4F79-9562-B98DA7FC6CDB}" presName="connTx" presStyleLbl="sibTrans2D1" presStyleIdx="1" presStyleCnt="2"/>
      <dgm:spPr/>
    </dgm:pt>
    <dgm:pt modelId="{98B7A208-6FA3-46EE-B6BA-8FC1936A5618}" type="pres">
      <dgm:prSet presAssocID="{A4E78D56-1881-4F3D-8A54-D3FF50EC90F5}" presName="composite" presStyleCnt="0"/>
      <dgm:spPr/>
    </dgm:pt>
    <dgm:pt modelId="{08108584-ADC6-4808-8B35-CB22360CEE57}" type="pres">
      <dgm:prSet presAssocID="{A4E78D56-1881-4F3D-8A54-D3FF50EC90F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BF88A1C-5F8A-4C4D-8ED1-1383FCA294C2}" type="pres">
      <dgm:prSet presAssocID="{A4E78D56-1881-4F3D-8A54-D3FF50EC90F5}" presName="parSh" presStyleLbl="node1" presStyleIdx="2" presStyleCnt="3"/>
      <dgm:spPr/>
    </dgm:pt>
    <dgm:pt modelId="{EE30BAC3-3FA9-4B9A-B088-5C8C002BC3E9}" type="pres">
      <dgm:prSet presAssocID="{A4E78D56-1881-4F3D-8A54-D3FF50EC90F5}" presName="desTx" presStyleLbl="fgAcc1" presStyleIdx="2" presStyleCnt="3" custScaleX="126830" custScaleY="124060" custLinFactNeighborX="-1041" custLinFactNeighborY="10162">
        <dgm:presLayoutVars>
          <dgm:bulletEnabled val="1"/>
        </dgm:presLayoutVars>
      </dgm:prSet>
      <dgm:spPr/>
    </dgm:pt>
  </dgm:ptLst>
  <dgm:cxnLst>
    <dgm:cxn modelId="{6E62CA0F-ABBC-4E23-AFFE-E7D39BAC0AA1}" srcId="{7E4F4A58-3175-4CDB-BE53-603310851826}" destId="{AFA2D493-4FA4-4222-9C69-6D5C151C20D4}" srcOrd="0" destOrd="0" parTransId="{221926DC-297F-48DC-B2D0-898E5B943A8A}" sibTransId="{82EB1D90-6045-43B0-83A4-C233D26B7852}"/>
    <dgm:cxn modelId="{6F4C0528-38B5-4553-85E3-4CDA6075C1A3}" type="presOf" srcId="{A4E78D56-1881-4F3D-8A54-D3FF50EC90F5}" destId="{8BF88A1C-5F8A-4C4D-8ED1-1383FCA294C2}" srcOrd="1" destOrd="0" presId="urn:microsoft.com/office/officeart/2005/8/layout/process3"/>
    <dgm:cxn modelId="{65ABDA2F-41FE-40D0-85CF-DA12320DE400}" srcId="{A4E78D56-1881-4F3D-8A54-D3FF50EC90F5}" destId="{2A1AD182-C689-49FE-9690-2F522925D726}" srcOrd="0" destOrd="0" parTransId="{1BFC6134-A553-4503-B9E3-19CEED4F9BCE}" sibTransId="{81A24A08-ABE7-4B43-8772-73C273E71CA5}"/>
    <dgm:cxn modelId="{C1FB0937-49FD-4B7D-B7A6-7EB33407FE49}" srcId="{7E4F4A58-3175-4CDB-BE53-603310851826}" destId="{732254F8-FC26-4C25-81F9-001AB75EEB58}" srcOrd="1" destOrd="0" parTransId="{B0134CBB-ABF5-4886-BC22-94BAF22A3DCE}" sibTransId="{AE2299EF-9A4D-4F79-9562-B98DA7FC6CDB}"/>
    <dgm:cxn modelId="{18486162-7318-410F-A15F-C82C6FC14524}" type="presOf" srcId="{82EB1D90-6045-43B0-83A4-C233D26B7852}" destId="{BB0F9A9C-C292-4CB6-95E1-08D5BBFBE41E}" srcOrd="0" destOrd="0" presId="urn:microsoft.com/office/officeart/2005/8/layout/process3"/>
    <dgm:cxn modelId="{3AC64744-C6DD-4B49-A47B-F668E2AF9494}" type="presOf" srcId="{2A1AD182-C689-49FE-9690-2F522925D726}" destId="{EE30BAC3-3FA9-4B9A-B088-5C8C002BC3E9}" srcOrd="0" destOrd="0" presId="urn:microsoft.com/office/officeart/2005/8/layout/process3"/>
    <dgm:cxn modelId="{AD25A546-15FF-4F49-A6DF-D331E022D9EF}" type="presOf" srcId="{AFA2D493-4FA4-4222-9C69-6D5C151C20D4}" destId="{D5E8BF25-AE7C-4101-8995-D30F615AE593}" srcOrd="1" destOrd="0" presId="urn:microsoft.com/office/officeart/2005/8/layout/process3"/>
    <dgm:cxn modelId="{032FE452-BABB-45DA-B430-B910424FA6F5}" type="presOf" srcId="{123FAD1E-0251-4A29-96A8-DE4830A05695}" destId="{AE1CD0AC-A561-4F42-B0C0-C81845D2B72D}" srcOrd="0" destOrd="0" presId="urn:microsoft.com/office/officeart/2005/8/layout/process3"/>
    <dgm:cxn modelId="{2A297355-C777-4809-A243-74722FF46211}" type="presOf" srcId="{AE2299EF-9A4D-4F79-9562-B98DA7FC6CDB}" destId="{68A59C2E-CDF0-428E-96A3-BEF6DC66182B}" srcOrd="0" destOrd="0" presId="urn:microsoft.com/office/officeart/2005/8/layout/process3"/>
    <dgm:cxn modelId="{E0E6AB88-331D-487B-89D3-60D7C0C9B807}" type="presOf" srcId="{7E4F4A58-3175-4CDB-BE53-603310851826}" destId="{7257151F-076F-4FAC-8C6E-90D3AFBFDD50}" srcOrd="0" destOrd="0" presId="urn:microsoft.com/office/officeart/2005/8/layout/process3"/>
    <dgm:cxn modelId="{2AF2D58C-3044-4FE5-A8C1-867E8A91D6B7}" type="presOf" srcId="{82EB1D90-6045-43B0-83A4-C233D26B7852}" destId="{BC29BBD0-08D9-46EE-ACE0-59AF052AD074}" srcOrd="1" destOrd="0" presId="urn:microsoft.com/office/officeart/2005/8/layout/process3"/>
    <dgm:cxn modelId="{70008D96-93C1-40F8-A6F9-7D12219D8B30}" srcId="{7E4F4A58-3175-4CDB-BE53-603310851826}" destId="{A4E78D56-1881-4F3D-8A54-D3FF50EC90F5}" srcOrd="2" destOrd="0" parTransId="{318A5CF3-896F-465F-9A80-3ED30F556861}" sibTransId="{2D372E36-11A0-4EF8-B962-9C23CD39FA66}"/>
    <dgm:cxn modelId="{E3D4E29A-CD66-46CB-897E-3A2BBF5C0E2D}" type="presOf" srcId="{7BDA3670-B71D-4C53-A446-AFC0C5061A6A}" destId="{FABE9132-29DE-4A6C-AEC8-D59CFE9A3BDB}" srcOrd="0" destOrd="0" presId="urn:microsoft.com/office/officeart/2005/8/layout/process3"/>
    <dgm:cxn modelId="{1D6806B0-B747-4568-844C-D5F327BBE4DC}" type="presOf" srcId="{A4E78D56-1881-4F3D-8A54-D3FF50EC90F5}" destId="{08108584-ADC6-4808-8B35-CB22360CEE57}" srcOrd="0" destOrd="0" presId="urn:microsoft.com/office/officeart/2005/8/layout/process3"/>
    <dgm:cxn modelId="{70EAB0C4-708D-4495-8FFE-C603B0A1CE84}" type="presOf" srcId="{AE2299EF-9A4D-4F79-9562-B98DA7FC6CDB}" destId="{E0F909C6-E673-422A-B405-E99DB6B6E3AC}" srcOrd="1" destOrd="0" presId="urn:microsoft.com/office/officeart/2005/8/layout/process3"/>
    <dgm:cxn modelId="{6D9C8AD1-5FF4-4D9F-815C-4F1756A98A84}" srcId="{732254F8-FC26-4C25-81F9-001AB75EEB58}" destId="{123FAD1E-0251-4A29-96A8-DE4830A05695}" srcOrd="0" destOrd="0" parTransId="{583DF259-AD71-4111-A0CA-9706B098D1F6}" sibTransId="{1C06BA9F-A94E-410A-85B3-EF5D96A892C3}"/>
    <dgm:cxn modelId="{C3D47DD2-44CD-4030-9F42-6653FB7013D8}" srcId="{AFA2D493-4FA4-4222-9C69-6D5C151C20D4}" destId="{7BDA3670-B71D-4C53-A446-AFC0C5061A6A}" srcOrd="0" destOrd="0" parTransId="{8119BD3E-A0B8-4EE0-BA0A-C66EA83E3334}" sibTransId="{1988ADD9-186A-41BD-ACD7-CCCC2772833E}"/>
    <dgm:cxn modelId="{25F78AE7-53A2-430E-AEFB-55DE1ACFB2C4}" type="presOf" srcId="{732254F8-FC26-4C25-81F9-001AB75EEB58}" destId="{454D33DC-7989-4737-80D4-12FF4648B1CF}" srcOrd="1" destOrd="0" presId="urn:microsoft.com/office/officeart/2005/8/layout/process3"/>
    <dgm:cxn modelId="{D0A642EC-43A5-4309-AC59-C5FEC09967EC}" type="presOf" srcId="{732254F8-FC26-4C25-81F9-001AB75EEB58}" destId="{8BDC4368-8C49-40F9-B417-9E2BBACC8D44}" srcOrd="0" destOrd="0" presId="urn:microsoft.com/office/officeart/2005/8/layout/process3"/>
    <dgm:cxn modelId="{107544FD-E05A-40B2-8D2B-23014A953046}" type="presOf" srcId="{AFA2D493-4FA4-4222-9C69-6D5C151C20D4}" destId="{C17AE6F7-392C-46DE-8E4C-9E7EE237F5B4}" srcOrd="0" destOrd="0" presId="urn:microsoft.com/office/officeart/2005/8/layout/process3"/>
    <dgm:cxn modelId="{327CAB95-BD57-448D-9B8E-7CD7D424C1FF}" type="presParOf" srcId="{7257151F-076F-4FAC-8C6E-90D3AFBFDD50}" destId="{E21A420F-A2CB-462C-B716-50139BB2CE13}" srcOrd="0" destOrd="0" presId="urn:microsoft.com/office/officeart/2005/8/layout/process3"/>
    <dgm:cxn modelId="{2A25E292-9D4F-4F8D-9A4E-1B2B2AB08E03}" type="presParOf" srcId="{E21A420F-A2CB-462C-B716-50139BB2CE13}" destId="{C17AE6F7-392C-46DE-8E4C-9E7EE237F5B4}" srcOrd="0" destOrd="0" presId="urn:microsoft.com/office/officeart/2005/8/layout/process3"/>
    <dgm:cxn modelId="{A5F20756-0B76-4A0A-8A2C-CA4C32DE6800}" type="presParOf" srcId="{E21A420F-A2CB-462C-B716-50139BB2CE13}" destId="{D5E8BF25-AE7C-4101-8995-D30F615AE593}" srcOrd="1" destOrd="0" presId="urn:microsoft.com/office/officeart/2005/8/layout/process3"/>
    <dgm:cxn modelId="{7F265CE8-9F91-4D99-A915-6DDD5A150A60}" type="presParOf" srcId="{E21A420F-A2CB-462C-B716-50139BB2CE13}" destId="{FABE9132-29DE-4A6C-AEC8-D59CFE9A3BDB}" srcOrd="2" destOrd="0" presId="urn:microsoft.com/office/officeart/2005/8/layout/process3"/>
    <dgm:cxn modelId="{01071C52-BFAF-4C4F-AF34-38920B36B114}" type="presParOf" srcId="{7257151F-076F-4FAC-8C6E-90D3AFBFDD50}" destId="{BB0F9A9C-C292-4CB6-95E1-08D5BBFBE41E}" srcOrd="1" destOrd="0" presId="urn:microsoft.com/office/officeart/2005/8/layout/process3"/>
    <dgm:cxn modelId="{057CAB3F-4D9C-4B72-B77B-754530802D0E}" type="presParOf" srcId="{BB0F9A9C-C292-4CB6-95E1-08D5BBFBE41E}" destId="{BC29BBD0-08D9-46EE-ACE0-59AF052AD074}" srcOrd="0" destOrd="0" presId="urn:microsoft.com/office/officeart/2005/8/layout/process3"/>
    <dgm:cxn modelId="{8F366BA4-5DA7-46FD-9552-9D011EB55D50}" type="presParOf" srcId="{7257151F-076F-4FAC-8C6E-90D3AFBFDD50}" destId="{A1C02276-ADF7-4DC9-8D0E-EF9069E8FC72}" srcOrd="2" destOrd="0" presId="urn:microsoft.com/office/officeart/2005/8/layout/process3"/>
    <dgm:cxn modelId="{F801A1A5-2E5E-411E-872C-3B5803A3DADE}" type="presParOf" srcId="{A1C02276-ADF7-4DC9-8D0E-EF9069E8FC72}" destId="{8BDC4368-8C49-40F9-B417-9E2BBACC8D44}" srcOrd="0" destOrd="0" presId="urn:microsoft.com/office/officeart/2005/8/layout/process3"/>
    <dgm:cxn modelId="{F57542DE-8251-4DF0-9459-E2C68C37D10F}" type="presParOf" srcId="{A1C02276-ADF7-4DC9-8D0E-EF9069E8FC72}" destId="{454D33DC-7989-4737-80D4-12FF4648B1CF}" srcOrd="1" destOrd="0" presId="urn:microsoft.com/office/officeart/2005/8/layout/process3"/>
    <dgm:cxn modelId="{26246422-9E55-4E71-901A-93C0387CB3FE}" type="presParOf" srcId="{A1C02276-ADF7-4DC9-8D0E-EF9069E8FC72}" destId="{AE1CD0AC-A561-4F42-B0C0-C81845D2B72D}" srcOrd="2" destOrd="0" presId="urn:microsoft.com/office/officeart/2005/8/layout/process3"/>
    <dgm:cxn modelId="{64AFCF32-E478-4922-BD6C-42A2E75A6158}" type="presParOf" srcId="{7257151F-076F-4FAC-8C6E-90D3AFBFDD50}" destId="{68A59C2E-CDF0-428E-96A3-BEF6DC66182B}" srcOrd="3" destOrd="0" presId="urn:microsoft.com/office/officeart/2005/8/layout/process3"/>
    <dgm:cxn modelId="{30CFADEE-B4C7-4F43-9B2C-36CC6C8253E3}" type="presParOf" srcId="{68A59C2E-CDF0-428E-96A3-BEF6DC66182B}" destId="{E0F909C6-E673-422A-B405-E99DB6B6E3AC}" srcOrd="0" destOrd="0" presId="urn:microsoft.com/office/officeart/2005/8/layout/process3"/>
    <dgm:cxn modelId="{D70D892B-62E4-4130-BC40-F3B3711E0403}" type="presParOf" srcId="{7257151F-076F-4FAC-8C6E-90D3AFBFDD50}" destId="{98B7A208-6FA3-46EE-B6BA-8FC1936A5618}" srcOrd="4" destOrd="0" presId="urn:microsoft.com/office/officeart/2005/8/layout/process3"/>
    <dgm:cxn modelId="{4FA18620-C89C-49C9-A4A6-883EFE804033}" type="presParOf" srcId="{98B7A208-6FA3-46EE-B6BA-8FC1936A5618}" destId="{08108584-ADC6-4808-8B35-CB22360CEE57}" srcOrd="0" destOrd="0" presId="urn:microsoft.com/office/officeart/2005/8/layout/process3"/>
    <dgm:cxn modelId="{50D43F0E-548C-47CE-B66F-5E5AEF22ADCD}" type="presParOf" srcId="{98B7A208-6FA3-46EE-B6BA-8FC1936A5618}" destId="{8BF88A1C-5F8A-4C4D-8ED1-1383FCA294C2}" srcOrd="1" destOrd="0" presId="urn:microsoft.com/office/officeart/2005/8/layout/process3"/>
    <dgm:cxn modelId="{065A7872-9541-4A80-B2E7-4013637D661A}" type="presParOf" srcId="{98B7A208-6FA3-46EE-B6BA-8FC1936A5618}" destId="{EE30BAC3-3FA9-4B9A-B088-5C8C002BC3E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6AC0CD-CC9C-4EE3-ADEE-EF44BB58B85E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A0FF7119-A523-4B64-BC96-BA43C8CE2A10}">
      <dgm:prSet phldrT="[Text]" phldr="1"/>
      <dgm:spPr/>
      <dgm:t>
        <a:bodyPr/>
        <a:lstStyle/>
        <a:p>
          <a:endParaRPr lang="en-CA" dirty="0">
            <a:solidFill>
              <a:schemeClr val="tx1"/>
            </a:solidFill>
          </a:endParaRPr>
        </a:p>
      </dgm:t>
    </dgm:pt>
    <dgm:pt modelId="{19532859-0AFD-439F-B174-3256D5398B49}" type="parTrans" cxnId="{98A3E009-26D0-4297-8AB2-E1618C8DC8A8}">
      <dgm:prSet/>
      <dgm:spPr/>
      <dgm:t>
        <a:bodyPr/>
        <a:lstStyle/>
        <a:p>
          <a:endParaRPr lang="en-CA"/>
        </a:p>
      </dgm:t>
    </dgm:pt>
    <dgm:pt modelId="{EF15B13D-B1A3-4EED-8CFF-01990AD6AD9B}" type="sibTrans" cxnId="{98A3E009-26D0-4297-8AB2-E1618C8DC8A8}">
      <dgm:prSet/>
      <dgm:spPr/>
      <dgm:t>
        <a:bodyPr/>
        <a:lstStyle/>
        <a:p>
          <a:endParaRPr lang="en-CA"/>
        </a:p>
      </dgm:t>
    </dgm:pt>
    <dgm:pt modelId="{02EF0F90-D55B-47FC-BE34-12F29888F376}">
      <dgm:prSet phldrT="[Text]" phldr="1"/>
      <dgm:spPr/>
      <dgm:t>
        <a:bodyPr/>
        <a:lstStyle/>
        <a:p>
          <a:endParaRPr lang="en-CA" dirty="0">
            <a:solidFill>
              <a:schemeClr val="tx1"/>
            </a:solidFill>
          </a:endParaRPr>
        </a:p>
      </dgm:t>
    </dgm:pt>
    <dgm:pt modelId="{D6E05E8B-6CDD-4DB3-BD7E-FCB3A981761D}" type="parTrans" cxnId="{1635B26B-306C-462E-8C14-59ED366A380D}">
      <dgm:prSet/>
      <dgm:spPr/>
      <dgm:t>
        <a:bodyPr/>
        <a:lstStyle/>
        <a:p>
          <a:endParaRPr lang="en-CA"/>
        </a:p>
      </dgm:t>
    </dgm:pt>
    <dgm:pt modelId="{4EAF2636-B941-44E7-B6CF-16DA8BA3C07B}" type="sibTrans" cxnId="{1635B26B-306C-462E-8C14-59ED366A380D}">
      <dgm:prSet/>
      <dgm:spPr/>
      <dgm:t>
        <a:bodyPr/>
        <a:lstStyle/>
        <a:p>
          <a:endParaRPr lang="en-CA"/>
        </a:p>
      </dgm:t>
    </dgm:pt>
    <dgm:pt modelId="{DC96E323-4AFD-47FA-9F12-E573FCC0D5A3}">
      <dgm:prSet phldrT="[Text]" phldr="1"/>
      <dgm:spPr/>
      <dgm:t>
        <a:bodyPr/>
        <a:lstStyle/>
        <a:p>
          <a:endParaRPr lang="en-CA" dirty="0">
            <a:solidFill>
              <a:schemeClr val="tx1"/>
            </a:solidFill>
          </a:endParaRPr>
        </a:p>
      </dgm:t>
    </dgm:pt>
    <dgm:pt modelId="{4A04CF94-665B-4865-8111-FD1C136B23CB}" type="parTrans" cxnId="{D0EAB638-8D03-4968-8C0C-D8A3E49B3F7F}">
      <dgm:prSet/>
      <dgm:spPr/>
      <dgm:t>
        <a:bodyPr/>
        <a:lstStyle/>
        <a:p>
          <a:endParaRPr lang="en-CA"/>
        </a:p>
      </dgm:t>
    </dgm:pt>
    <dgm:pt modelId="{48767E72-E395-4D4E-BED1-A5C8833598A9}" type="sibTrans" cxnId="{D0EAB638-8D03-4968-8C0C-D8A3E49B3F7F}">
      <dgm:prSet/>
      <dgm:spPr/>
      <dgm:t>
        <a:bodyPr/>
        <a:lstStyle/>
        <a:p>
          <a:endParaRPr lang="en-CA"/>
        </a:p>
      </dgm:t>
    </dgm:pt>
    <dgm:pt modelId="{071C7CA2-C693-4F8C-A8DF-E5E8E2ACE4ED}">
      <dgm:prSet phldrT="[Text]" phldr="1"/>
      <dgm:spPr/>
      <dgm:t>
        <a:bodyPr/>
        <a:lstStyle/>
        <a:p>
          <a:endParaRPr lang="en-CA" dirty="0">
            <a:solidFill>
              <a:schemeClr val="tx1"/>
            </a:solidFill>
          </a:endParaRPr>
        </a:p>
      </dgm:t>
    </dgm:pt>
    <dgm:pt modelId="{6470AEBD-C8E7-47ED-BD0E-5015E7EA8766}" type="parTrans" cxnId="{41502AC0-2B1C-454D-8E50-88ADE9704588}">
      <dgm:prSet/>
      <dgm:spPr/>
      <dgm:t>
        <a:bodyPr/>
        <a:lstStyle/>
        <a:p>
          <a:endParaRPr lang="en-CA"/>
        </a:p>
      </dgm:t>
    </dgm:pt>
    <dgm:pt modelId="{C2E5F563-E988-495C-82BE-CF9453CB7516}" type="sibTrans" cxnId="{41502AC0-2B1C-454D-8E50-88ADE9704588}">
      <dgm:prSet/>
      <dgm:spPr/>
      <dgm:t>
        <a:bodyPr/>
        <a:lstStyle/>
        <a:p>
          <a:endParaRPr lang="en-CA"/>
        </a:p>
      </dgm:t>
    </dgm:pt>
    <dgm:pt modelId="{DA6E7045-0ADA-4505-ABFB-83F94B3B6803}">
      <dgm:prSet phldrT="[Text]" phldr="1"/>
      <dgm:spPr/>
      <dgm:t>
        <a:bodyPr/>
        <a:lstStyle/>
        <a:p>
          <a:endParaRPr lang="en-CA" dirty="0">
            <a:solidFill>
              <a:schemeClr val="tx1"/>
            </a:solidFill>
          </a:endParaRPr>
        </a:p>
      </dgm:t>
    </dgm:pt>
    <dgm:pt modelId="{8B436186-9B8B-4EE6-BDE0-B752053C6B8F}" type="parTrans" cxnId="{AADA10DC-8185-448D-B4E5-D0DE7640442A}">
      <dgm:prSet/>
      <dgm:spPr/>
      <dgm:t>
        <a:bodyPr/>
        <a:lstStyle/>
        <a:p>
          <a:endParaRPr lang="en-CA"/>
        </a:p>
      </dgm:t>
    </dgm:pt>
    <dgm:pt modelId="{81BCF05E-6083-4008-9215-6C3E3EC7261A}" type="sibTrans" cxnId="{AADA10DC-8185-448D-B4E5-D0DE7640442A}">
      <dgm:prSet/>
      <dgm:spPr/>
      <dgm:t>
        <a:bodyPr/>
        <a:lstStyle/>
        <a:p>
          <a:endParaRPr lang="en-CA"/>
        </a:p>
      </dgm:t>
    </dgm:pt>
    <dgm:pt modelId="{0F589E8B-FA0D-4D4A-A0F8-8BCC6CF903CB}">
      <dgm:prSet phldrT="[Text]" phldr="1"/>
      <dgm:spPr/>
      <dgm:t>
        <a:bodyPr/>
        <a:lstStyle/>
        <a:p>
          <a:endParaRPr lang="en-CA" dirty="0">
            <a:solidFill>
              <a:schemeClr val="tx1"/>
            </a:solidFill>
          </a:endParaRPr>
        </a:p>
      </dgm:t>
    </dgm:pt>
    <dgm:pt modelId="{92786A42-BB89-47B4-8E1C-66F1638B76AC}" type="parTrans" cxnId="{79DAB15F-690C-4620-A79B-6F2D752710D3}">
      <dgm:prSet/>
      <dgm:spPr/>
      <dgm:t>
        <a:bodyPr/>
        <a:lstStyle/>
        <a:p>
          <a:endParaRPr lang="en-CA"/>
        </a:p>
      </dgm:t>
    </dgm:pt>
    <dgm:pt modelId="{F5A2AF90-DE09-42BE-85C7-16E42AFC997B}" type="sibTrans" cxnId="{79DAB15F-690C-4620-A79B-6F2D752710D3}">
      <dgm:prSet/>
      <dgm:spPr/>
      <dgm:t>
        <a:bodyPr/>
        <a:lstStyle/>
        <a:p>
          <a:endParaRPr lang="en-CA"/>
        </a:p>
      </dgm:t>
    </dgm:pt>
    <dgm:pt modelId="{4F84F3B5-9CAC-491A-A07C-8A0D61366944}" type="pres">
      <dgm:prSet presAssocID="{9A6AC0CD-CC9C-4EE3-ADEE-EF44BB58B85E}" presName="composite" presStyleCnt="0">
        <dgm:presLayoutVars>
          <dgm:chMax val="1"/>
          <dgm:dir/>
          <dgm:resizeHandles val="exact"/>
        </dgm:presLayoutVars>
      </dgm:prSet>
      <dgm:spPr/>
    </dgm:pt>
    <dgm:pt modelId="{2E95B37A-320F-4061-9C7E-48AAA835BA70}" type="pres">
      <dgm:prSet presAssocID="{A0FF7119-A523-4B64-BC96-BA43C8CE2A10}" presName="roof" presStyleLbl="dkBgShp" presStyleIdx="0" presStyleCnt="2" custScaleY="77799" custLinFactNeighborX="-1036" custLinFactNeighborY="-23390"/>
      <dgm:spPr/>
    </dgm:pt>
    <dgm:pt modelId="{4AB2BBE4-A7BD-4F75-AE82-E1C1ACB23AAA}" type="pres">
      <dgm:prSet presAssocID="{A0FF7119-A523-4B64-BC96-BA43C8CE2A10}" presName="pillars" presStyleCnt="0"/>
      <dgm:spPr/>
    </dgm:pt>
    <dgm:pt modelId="{0CD64F7A-B711-4E5F-81F2-FDE17E1E3E3B}" type="pres">
      <dgm:prSet presAssocID="{A0FF7119-A523-4B64-BC96-BA43C8CE2A10}" presName="pillar1" presStyleLbl="node1" presStyleIdx="0" presStyleCnt="5" custScaleY="116819">
        <dgm:presLayoutVars>
          <dgm:bulletEnabled val="1"/>
        </dgm:presLayoutVars>
      </dgm:prSet>
      <dgm:spPr/>
    </dgm:pt>
    <dgm:pt modelId="{509791E8-A52B-4686-BBEF-F16D39195482}" type="pres">
      <dgm:prSet presAssocID="{DC96E323-4AFD-47FA-9F12-E573FCC0D5A3}" presName="pillarX" presStyleLbl="node1" presStyleIdx="1" presStyleCnt="5" custScaleY="116819">
        <dgm:presLayoutVars>
          <dgm:bulletEnabled val="1"/>
        </dgm:presLayoutVars>
      </dgm:prSet>
      <dgm:spPr/>
    </dgm:pt>
    <dgm:pt modelId="{6D2F8184-0436-4E7A-8335-900AEDF7C58E}" type="pres">
      <dgm:prSet presAssocID="{071C7CA2-C693-4F8C-A8DF-E5E8E2ACE4ED}" presName="pillarX" presStyleLbl="node1" presStyleIdx="2" presStyleCnt="5" custScaleY="116819">
        <dgm:presLayoutVars>
          <dgm:bulletEnabled val="1"/>
        </dgm:presLayoutVars>
      </dgm:prSet>
      <dgm:spPr/>
    </dgm:pt>
    <dgm:pt modelId="{38EFF94C-8F83-413D-B7D6-FD12D89BECA8}" type="pres">
      <dgm:prSet presAssocID="{DA6E7045-0ADA-4505-ABFB-83F94B3B6803}" presName="pillarX" presStyleLbl="node1" presStyleIdx="3" presStyleCnt="5" custScaleY="116819">
        <dgm:presLayoutVars>
          <dgm:bulletEnabled val="1"/>
        </dgm:presLayoutVars>
      </dgm:prSet>
      <dgm:spPr/>
    </dgm:pt>
    <dgm:pt modelId="{531D3536-891F-4CCF-BEEE-3027F25AC7BF}" type="pres">
      <dgm:prSet presAssocID="{0F589E8B-FA0D-4D4A-A0F8-8BCC6CF903CB}" presName="pillarX" presStyleLbl="node1" presStyleIdx="4" presStyleCnt="5" custScaleY="116819">
        <dgm:presLayoutVars>
          <dgm:bulletEnabled val="1"/>
        </dgm:presLayoutVars>
      </dgm:prSet>
      <dgm:spPr/>
    </dgm:pt>
    <dgm:pt modelId="{19C8BD6C-53A8-4B5A-9C08-C6E71456D375}" type="pres">
      <dgm:prSet presAssocID="{A0FF7119-A523-4B64-BC96-BA43C8CE2A10}" presName="base" presStyleLbl="dkBgShp" presStyleIdx="1" presStyleCnt="2" custScaleY="17860" custLinFactY="4676" custLinFactNeighborY="100000"/>
      <dgm:spPr/>
    </dgm:pt>
  </dgm:ptLst>
  <dgm:cxnLst>
    <dgm:cxn modelId="{98A3E009-26D0-4297-8AB2-E1618C8DC8A8}" srcId="{9A6AC0CD-CC9C-4EE3-ADEE-EF44BB58B85E}" destId="{A0FF7119-A523-4B64-BC96-BA43C8CE2A10}" srcOrd="0" destOrd="0" parTransId="{19532859-0AFD-439F-B174-3256D5398B49}" sibTransId="{EF15B13D-B1A3-4EED-8CFF-01990AD6AD9B}"/>
    <dgm:cxn modelId="{D481FD28-F0B2-472A-97F5-E24399CA5BF5}" type="presOf" srcId="{02EF0F90-D55B-47FC-BE34-12F29888F376}" destId="{0CD64F7A-B711-4E5F-81F2-FDE17E1E3E3B}" srcOrd="0" destOrd="0" presId="urn:microsoft.com/office/officeart/2005/8/layout/hList3"/>
    <dgm:cxn modelId="{BF93B037-12E9-4077-91A5-BBA9D9AA30E1}" type="presOf" srcId="{0F589E8B-FA0D-4D4A-A0F8-8BCC6CF903CB}" destId="{531D3536-891F-4CCF-BEEE-3027F25AC7BF}" srcOrd="0" destOrd="0" presId="urn:microsoft.com/office/officeart/2005/8/layout/hList3"/>
    <dgm:cxn modelId="{D0EAB638-8D03-4968-8C0C-D8A3E49B3F7F}" srcId="{A0FF7119-A523-4B64-BC96-BA43C8CE2A10}" destId="{DC96E323-4AFD-47FA-9F12-E573FCC0D5A3}" srcOrd="1" destOrd="0" parTransId="{4A04CF94-665B-4865-8111-FD1C136B23CB}" sibTransId="{48767E72-E395-4D4E-BED1-A5C8833598A9}"/>
    <dgm:cxn modelId="{79DAB15F-690C-4620-A79B-6F2D752710D3}" srcId="{A0FF7119-A523-4B64-BC96-BA43C8CE2A10}" destId="{0F589E8B-FA0D-4D4A-A0F8-8BCC6CF903CB}" srcOrd="4" destOrd="0" parTransId="{92786A42-BB89-47B4-8E1C-66F1638B76AC}" sibTransId="{F5A2AF90-DE09-42BE-85C7-16E42AFC997B}"/>
    <dgm:cxn modelId="{BAF3684A-7C10-4781-93A4-AC2F542CF6B4}" type="presOf" srcId="{DA6E7045-0ADA-4505-ABFB-83F94B3B6803}" destId="{38EFF94C-8F83-413D-B7D6-FD12D89BECA8}" srcOrd="0" destOrd="0" presId="urn:microsoft.com/office/officeart/2005/8/layout/hList3"/>
    <dgm:cxn modelId="{1635B26B-306C-462E-8C14-59ED366A380D}" srcId="{A0FF7119-A523-4B64-BC96-BA43C8CE2A10}" destId="{02EF0F90-D55B-47FC-BE34-12F29888F376}" srcOrd="0" destOrd="0" parTransId="{D6E05E8B-6CDD-4DB3-BD7E-FCB3A981761D}" sibTransId="{4EAF2636-B941-44E7-B6CF-16DA8BA3C07B}"/>
    <dgm:cxn modelId="{F326B34D-5194-4205-81A4-6DC76DC94355}" type="presOf" srcId="{A0FF7119-A523-4B64-BC96-BA43C8CE2A10}" destId="{2E95B37A-320F-4061-9C7E-48AAA835BA70}" srcOrd="0" destOrd="0" presId="urn:microsoft.com/office/officeart/2005/8/layout/hList3"/>
    <dgm:cxn modelId="{4A1E1B6E-7A2D-4D0D-8024-8DECBA39709B}" type="presOf" srcId="{071C7CA2-C693-4F8C-A8DF-E5E8E2ACE4ED}" destId="{6D2F8184-0436-4E7A-8335-900AEDF7C58E}" srcOrd="0" destOrd="0" presId="urn:microsoft.com/office/officeart/2005/8/layout/hList3"/>
    <dgm:cxn modelId="{CBD9FBB0-BF1F-4B49-96A8-2CD925E51613}" type="presOf" srcId="{9A6AC0CD-CC9C-4EE3-ADEE-EF44BB58B85E}" destId="{4F84F3B5-9CAC-491A-A07C-8A0D61366944}" srcOrd="0" destOrd="0" presId="urn:microsoft.com/office/officeart/2005/8/layout/hList3"/>
    <dgm:cxn modelId="{41502AC0-2B1C-454D-8E50-88ADE9704588}" srcId="{A0FF7119-A523-4B64-BC96-BA43C8CE2A10}" destId="{071C7CA2-C693-4F8C-A8DF-E5E8E2ACE4ED}" srcOrd="2" destOrd="0" parTransId="{6470AEBD-C8E7-47ED-BD0E-5015E7EA8766}" sibTransId="{C2E5F563-E988-495C-82BE-CF9453CB7516}"/>
    <dgm:cxn modelId="{AADA10DC-8185-448D-B4E5-D0DE7640442A}" srcId="{A0FF7119-A523-4B64-BC96-BA43C8CE2A10}" destId="{DA6E7045-0ADA-4505-ABFB-83F94B3B6803}" srcOrd="3" destOrd="0" parTransId="{8B436186-9B8B-4EE6-BDE0-B752053C6B8F}" sibTransId="{81BCF05E-6083-4008-9215-6C3E3EC7261A}"/>
    <dgm:cxn modelId="{84F86BE9-92D3-4B17-B722-3F8EED612DF0}" type="presOf" srcId="{DC96E323-4AFD-47FA-9F12-E573FCC0D5A3}" destId="{509791E8-A52B-4686-BBEF-F16D39195482}" srcOrd="0" destOrd="0" presId="urn:microsoft.com/office/officeart/2005/8/layout/hList3"/>
    <dgm:cxn modelId="{ED053FE9-1689-4C86-A5DC-6006B1832980}" type="presParOf" srcId="{4F84F3B5-9CAC-491A-A07C-8A0D61366944}" destId="{2E95B37A-320F-4061-9C7E-48AAA835BA70}" srcOrd="0" destOrd="0" presId="urn:microsoft.com/office/officeart/2005/8/layout/hList3"/>
    <dgm:cxn modelId="{630A27A9-340A-4DA0-8BFD-08D7F4361F4B}" type="presParOf" srcId="{4F84F3B5-9CAC-491A-A07C-8A0D61366944}" destId="{4AB2BBE4-A7BD-4F75-AE82-E1C1ACB23AAA}" srcOrd="1" destOrd="0" presId="urn:microsoft.com/office/officeart/2005/8/layout/hList3"/>
    <dgm:cxn modelId="{F7315816-D3E6-412E-809A-CD7B64C57171}" type="presParOf" srcId="{4AB2BBE4-A7BD-4F75-AE82-E1C1ACB23AAA}" destId="{0CD64F7A-B711-4E5F-81F2-FDE17E1E3E3B}" srcOrd="0" destOrd="0" presId="urn:microsoft.com/office/officeart/2005/8/layout/hList3"/>
    <dgm:cxn modelId="{D0874D61-F0EB-4B7E-91CD-53CC55D07B5F}" type="presParOf" srcId="{4AB2BBE4-A7BD-4F75-AE82-E1C1ACB23AAA}" destId="{509791E8-A52B-4686-BBEF-F16D39195482}" srcOrd="1" destOrd="0" presId="urn:microsoft.com/office/officeart/2005/8/layout/hList3"/>
    <dgm:cxn modelId="{FD0FE3D6-A04E-458A-8741-6C7CECA238F9}" type="presParOf" srcId="{4AB2BBE4-A7BD-4F75-AE82-E1C1ACB23AAA}" destId="{6D2F8184-0436-4E7A-8335-900AEDF7C58E}" srcOrd="2" destOrd="0" presId="urn:microsoft.com/office/officeart/2005/8/layout/hList3"/>
    <dgm:cxn modelId="{FE037C44-6F55-4E61-A268-3D1068386CA0}" type="presParOf" srcId="{4AB2BBE4-A7BD-4F75-AE82-E1C1ACB23AAA}" destId="{38EFF94C-8F83-413D-B7D6-FD12D89BECA8}" srcOrd="3" destOrd="0" presId="urn:microsoft.com/office/officeart/2005/8/layout/hList3"/>
    <dgm:cxn modelId="{A948754B-FA31-4814-9175-BC6975632EAD}" type="presParOf" srcId="{4AB2BBE4-A7BD-4F75-AE82-E1C1ACB23AAA}" destId="{531D3536-891F-4CCF-BEEE-3027F25AC7BF}" srcOrd="4" destOrd="0" presId="urn:microsoft.com/office/officeart/2005/8/layout/hList3"/>
    <dgm:cxn modelId="{53C8432C-31A2-4FB6-9EF2-F42AE1832404}" type="presParOf" srcId="{4F84F3B5-9CAC-491A-A07C-8A0D61366944}" destId="{19C8BD6C-53A8-4B5A-9C08-C6E71456D37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D3A48E-B42B-4A9F-B46C-D7A6BD44BEC8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C3DB54E-73DD-482F-A30B-FC53A77CF960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Work conditions determine risk for injury, illness and disability </a:t>
          </a:r>
        </a:p>
      </dgm:t>
    </dgm:pt>
    <dgm:pt modelId="{678DC866-BD3D-4FCF-AB4C-9AD0F0596DF4}" type="parTrans" cxnId="{1228A4D0-C675-4C9F-9515-5113377F55E2}">
      <dgm:prSet/>
      <dgm:spPr/>
      <dgm:t>
        <a:bodyPr/>
        <a:lstStyle/>
        <a:p>
          <a:endParaRPr lang="en-US"/>
        </a:p>
      </dgm:t>
    </dgm:pt>
    <dgm:pt modelId="{FF546549-B91D-4419-A0CB-F3A15D78C21E}" type="sibTrans" cxnId="{1228A4D0-C675-4C9F-9515-5113377F55E2}">
      <dgm:prSet/>
      <dgm:spPr/>
      <dgm:t>
        <a:bodyPr/>
        <a:lstStyle/>
        <a:p>
          <a:endParaRPr lang="en-US"/>
        </a:p>
      </dgm:t>
    </dgm:pt>
    <dgm:pt modelId="{CFD4327C-9D2F-47C6-B89B-F08B7B2F16D3}">
      <dgm:prSet/>
      <dgm:spPr/>
      <dgm:t>
        <a:bodyPr/>
        <a:lstStyle/>
        <a:p>
          <a:r>
            <a:rPr lang="en-US"/>
            <a:t> </a:t>
          </a:r>
          <a:r>
            <a:rPr lang="en-US">
              <a:latin typeface="Gill Sans MT" panose="020B0502020104020203" pitchFamily="34" charset="0"/>
            </a:rPr>
            <a:t>Work decides our wages, which are often strong predictors of health</a:t>
          </a:r>
        </a:p>
      </dgm:t>
    </dgm:pt>
    <dgm:pt modelId="{CD143F93-BE1E-457C-A574-856BF5EB7C62}" type="parTrans" cxnId="{D2360FD0-3D00-49DD-951F-EEDD372F5087}">
      <dgm:prSet/>
      <dgm:spPr/>
      <dgm:t>
        <a:bodyPr/>
        <a:lstStyle/>
        <a:p>
          <a:endParaRPr lang="en-US"/>
        </a:p>
      </dgm:t>
    </dgm:pt>
    <dgm:pt modelId="{E9F0237D-EF42-4673-A55B-679AB486C2D4}" type="sibTrans" cxnId="{D2360FD0-3D00-49DD-951F-EEDD372F5087}">
      <dgm:prSet/>
      <dgm:spPr/>
      <dgm:t>
        <a:bodyPr/>
        <a:lstStyle/>
        <a:p>
          <a:endParaRPr lang="en-US"/>
        </a:p>
      </dgm:t>
    </dgm:pt>
    <dgm:pt modelId="{D9F3EFD2-D9DB-40A8-AC5C-C35F134F4A47}">
      <dgm:prSet/>
      <dgm:spPr/>
      <dgm:t>
        <a:bodyPr/>
        <a:lstStyle/>
        <a:p>
          <a:r>
            <a:rPr lang="en-US">
              <a:latin typeface="Gill Sans MT" panose="020B0502020104020203" pitchFamily="34" charset="0"/>
            </a:rPr>
            <a:t>Work conditions determine our risks for and control over exposures to environmental toxins, chemical, biological and other hazards </a:t>
          </a:r>
        </a:p>
      </dgm:t>
    </dgm:pt>
    <dgm:pt modelId="{A15EAF33-8E57-47EE-BBEE-C72D4396A777}" type="parTrans" cxnId="{1837AAF2-6C2A-4186-B8E1-E0B3DF4BE50D}">
      <dgm:prSet/>
      <dgm:spPr/>
      <dgm:t>
        <a:bodyPr/>
        <a:lstStyle/>
        <a:p>
          <a:endParaRPr lang="en-US"/>
        </a:p>
      </dgm:t>
    </dgm:pt>
    <dgm:pt modelId="{3244511F-55F0-4028-A646-3669C103BF10}" type="sibTrans" cxnId="{1837AAF2-6C2A-4186-B8E1-E0B3DF4BE50D}">
      <dgm:prSet/>
      <dgm:spPr/>
      <dgm:t>
        <a:bodyPr/>
        <a:lstStyle/>
        <a:p>
          <a:endParaRPr lang="en-US"/>
        </a:p>
      </dgm:t>
    </dgm:pt>
    <dgm:pt modelId="{514117F8-6DDC-491B-83BA-C8F55EF7D7B6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Work provides access to most health-related benefits, including those for healthcare, workers compensation, income security, dental care, mental health services, and disability income</a:t>
          </a:r>
        </a:p>
      </dgm:t>
    </dgm:pt>
    <dgm:pt modelId="{9418F845-BA09-4876-8065-3F4B543572EA}" type="parTrans" cxnId="{0C2FAD11-E4B5-4BD5-9784-43F6AA421E07}">
      <dgm:prSet/>
      <dgm:spPr/>
      <dgm:t>
        <a:bodyPr/>
        <a:lstStyle/>
        <a:p>
          <a:endParaRPr lang="en-US"/>
        </a:p>
      </dgm:t>
    </dgm:pt>
    <dgm:pt modelId="{38CC0A24-6E4D-401C-9FCA-50CEC9835AF7}" type="sibTrans" cxnId="{0C2FAD11-E4B5-4BD5-9784-43F6AA421E07}">
      <dgm:prSet/>
      <dgm:spPr/>
      <dgm:t>
        <a:bodyPr/>
        <a:lstStyle/>
        <a:p>
          <a:endParaRPr lang="en-US"/>
        </a:p>
      </dgm:t>
    </dgm:pt>
    <dgm:pt modelId="{763334D9-AF29-49D6-B553-61E7B55C7F4A}" type="pres">
      <dgm:prSet presAssocID="{8CD3A48E-B42B-4A9F-B46C-D7A6BD44BEC8}" presName="vert0" presStyleCnt="0">
        <dgm:presLayoutVars>
          <dgm:dir/>
          <dgm:animOne val="branch"/>
          <dgm:animLvl val="lvl"/>
        </dgm:presLayoutVars>
      </dgm:prSet>
      <dgm:spPr/>
    </dgm:pt>
    <dgm:pt modelId="{53BA8035-8F6C-49D3-ADD5-8DB0E934C25A}" type="pres">
      <dgm:prSet presAssocID="{AC3DB54E-73DD-482F-A30B-FC53A77CF960}" presName="thickLine" presStyleLbl="alignNode1" presStyleIdx="0" presStyleCnt="4"/>
      <dgm:spPr/>
    </dgm:pt>
    <dgm:pt modelId="{5A35ECA9-3472-463F-A23C-BC300FC320BB}" type="pres">
      <dgm:prSet presAssocID="{AC3DB54E-73DD-482F-A30B-FC53A77CF960}" presName="horz1" presStyleCnt="0"/>
      <dgm:spPr/>
    </dgm:pt>
    <dgm:pt modelId="{D963C0F8-731F-4176-8ADB-D590C382EEBA}" type="pres">
      <dgm:prSet presAssocID="{AC3DB54E-73DD-482F-A30B-FC53A77CF960}" presName="tx1" presStyleLbl="revTx" presStyleIdx="0" presStyleCnt="4"/>
      <dgm:spPr/>
    </dgm:pt>
    <dgm:pt modelId="{CC00324F-128C-4645-A197-6DED8DCD88FE}" type="pres">
      <dgm:prSet presAssocID="{AC3DB54E-73DD-482F-A30B-FC53A77CF960}" presName="vert1" presStyleCnt="0"/>
      <dgm:spPr/>
    </dgm:pt>
    <dgm:pt modelId="{B0249F9F-7E8E-40DA-A7CC-C1F173A8C545}" type="pres">
      <dgm:prSet presAssocID="{CFD4327C-9D2F-47C6-B89B-F08B7B2F16D3}" presName="thickLine" presStyleLbl="alignNode1" presStyleIdx="1" presStyleCnt="4"/>
      <dgm:spPr/>
    </dgm:pt>
    <dgm:pt modelId="{713C1D2B-B561-4318-8CE6-4EFE7F1A45DD}" type="pres">
      <dgm:prSet presAssocID="{CFD4327C-9D2F-47C6-B89B-F08B7B2F16D3}" presName="horz1" presStyleCnt="0"/>
      <dgm:spPr/>
    </dgm:pt>
    <dgm:pt modelId="{466A77EB-0DFA-4FBE-A8C4-740BBE7FA58F}" type="pres">
      <dgm:prSet presAssocID="{CFD4327C-9D2F-47C6-B89B-F08B7B2F16D3}" presName="tx1" presStyleLbl="revTx" presStyleIdx="1" presStyleCnt="4"/>
      <dgm:spPr/>
    </dgm:pt>
    <dgm:pt modelId="{C6C6C932-7CFD-4714-A2B4-4BFA73A18FC4}" type="pres">
      <dgm:prSet presAssocID="{CFD4327C-9D2F-47C6-B89B-F08B7B2F16D3}" presName="vert1" presStyleCnt="0"/>
      <dgm:spPr/>
    </dgm:pt>
    <dgm:pt modelId="{00BF5652-C075-4201-BA8B-1A5F29F7B8C2}" type="pres">
      <dgm:prSet presAssocID="{D9F3EFD2-D9DB-40A8-AC5C-C35F134F4A47}" presName="thickLine" presStyleLbl="alignNode1" presStyleIdx="2" presStyleCnt="4"/>
      <dgm:spPr/>
    </dgm:pt>
    <dgm:pt modelId="{CDCCFF89-E819-4F48-8201-62D06ED5BFFF}" type="pres">
      <dgm:prSet presAssocID="{D9F3EFD2-D9DB-40A8-AC5C-C35F134F4A47}" presName="horz1" presStyleCnt="0"/>
      <dgm:spPr/>
    </dgm:pt>
    <dgm:pt modelId="{FDE2642B-4323-4E5F-8CD4-C5A682E57351}" type="pres">
      <dgm:prSet presAssocID="{D9F3EFD2-D9DB-40A8-AC5C-C35F134F4A47}" presName="tx1" presStyleLbl="revTx" presStyleIdx="2" presStyleCnt="4"/>
      <dgm:spPr/>
    </dgm:pt>
    <dgm:pt modelId="{959D0872-D5FE-4816-8F21-56CF3230C5AC}" type="pres">
      <dgm:prSet presAssocID="{D9F3EFD2-D9DB-40A8-AC5C-C35F134F4A47}" presName="vert1" presStyleCnt="0"/>
      <dgm:spPr/>
    </dgm:pt>
    <dgm:pt modelId="{9EB9A1EA-08F6-408A-BB58-F59C3D34B329}" type="pres">
      <dgm:prSet presAssocID="{514117F8-6DDC-491B-83BA-C8F55EF7D7B6}" presName="thickLine" presStyleLbl="alignNode1" presStyleIdx="3" presStyleCnt="4"/>
      <dgm:spPr/>
    </dgm:pt>
    <dgm:pt modelId="{A35F403A-C3CD-46FA-9557-647465F253DC}" type="pres">
      <dgm:prSet presAssocID="{514117F8-6DDC-491B-83BA-C8F55EF7D7B6}" presName="horz1" presStyleCnt="0"/>
      <dgm:spPr/>
    </dgm:pt>
    <dgm:pt modelId="{F2E1109D-F3E4-44EC-AAED-D269CA37E09C}" type="pres">
      <dgm:prSet presAssocID="{514117F8-6DDC-491B-83BA-C8F55EF7D7B6}" presName="tx1" presStyleLbl="revTx" presStyleIdx="3" presStyleCnt="4"/>
      <dgm:spPr/>
    </dgm:pt>
    <dgm:pt modelId="{27798B83-BC53-4EA4-A233-07103857532B}" type="pres">
      <dgm:prSet presAssocID="{514117F8-6DDC-491B-83BA-C8F55EF7D7B6}" presName="vert1" presStyleCnt="0"/>
      <dgm:spPr/>
    </dgm:pt>
  </dgm:ptLst>
  <dgm:cxnLst>
    <dgm:cxn modelId="{03E6DD05-B8DB-48D0-B239-652FE0CA14C7}" type="presOf" srcId="{514117F8-6DDC-491B-83BA-C8F55EF7D7B6}" destId="{F2E1109D-F3E4-44EC-AAED-D269CA37E09C}" srcOrd="0" destOrd="0" presId="urn:microsoft.com/office/officeart/2008/layout/LinedList"/>
    <dgm:cxn modelId="{0C2FAD11-E4B5-4BD5-9784-43F6AA421E07}" srcId="{8CD3A48E-B42B-4A9F-B46C-D7A6BD44BEC8}" destId="{514117F8-6DDC-491B-83BA-C8F55EF7D7B6}" srcOrd="3" destOrd="0" parTransId="{9418F845-BA09-4876-8065-3F4B543572EA}" sibTransId="{38CC0A24-6E4D-401C-9FCA-50CEC9835AF7}"/>
    <dgm:cxn modelId="{0FBD961A-4520-4EA3-B4E0-56E714B83D10}" type="presOf" srcId="{8CD3A48E-B42B-4A9F-B46C-D7A6BD44BEC8}" destId="{763334D9-AF29-49D6-B553-61E7B55C7F4A}" srcOrd="0" destOrd="0" presId="urn:microsoft.com/office/officeart/2008/layout/LinedList"/>
    <dgm:cxn modelId="{0D261D75-89D6-40AE-B27D-ABC3BDCDB6BB}" type="presOf" srcId="{AC3DB54E-73DD-482F-A30B-FC53A77CF960}" destId="{D963C0F8-731F-4176-8ADB-D590C382EEBA}" srcOrd="0" destOrd="0" presId="urn:microsoft.com/office/officeart/2008/layout/LinedList"/>
    <dgm:cxn modelId="{B2273FA2-08FD-4120-BF30-1B58CADA1D3F}" type="presOf" srcId="{D9F3EFD2-D9DB-40A8-AC5C-C35F134F4A47}" destId="{FDE2642B-4323-4E5F-8CD4-C5A682E57351}" srcOrd="0" destOrd="0" presId="urn:microsoft.com/office/officeart/2008/layout/LinedList"/>
    <dgm:cxn modelId="{D2360FD0-3D00-49DD-951F-EEDD372F5087}" srcId="{8CD3A48E-B42B-4A9F-B46C-D7A6BD44BEC8}" destId="{CFD4327C-9D2F-47C6-B89B-F08B7B2F16D3}" srcOrd="1" destOrd="0" parTransId="{CD143F93-BE1E-457C-A574-856BF5EB7C62}" sibTransId="{E9F0237D-EF42-4673-A55B-679AB486C2D4}"/>
    <dgm:cxn modelId="{1228A4D0-C675-4C9F-9515-5113377F55E2}" srcId="{8CD3A48E-B42B-4A9F-B46C-D7A6BD44BEC8}" destId="{AC3DB54E-73DD-482F-A30B-FC53A77CF960}" srcOrd="0" destOrd="0" parTransId="{678DC866-BD3D-4FCF-AB4C-9AD0F0596DF4}" sibTransId="{FF546549-B91D-4419-A0CB-F3A15D78C21E}"/>
    <dgm:cxn modelId="{1837AAF2-6C2A-4186-B8E1-E0B3DF4BE50D}" srcId="{8CD3A48E-B42B-4A9F-B46C-D7A6BD44BEC8}" destId="{D9F3EFD2-D9DB-40A8-AC5C-C35F134F4A47}" srcOrd="2" destOrd="0" parTransId="{A15EAF33-8E57-47EE-BBEE-C72D4396A777}" sibTransId="{3244511F-55F0-4028-A646-3669C103BF10}"/>
    <dgm:cxn modelId="{7D6B40FE-2E15-403E-A61D-718EBFB5D3F9}" type="presOf" srcId="{CFD4327C-9D2F-47C6-B89B-F08B7B2F16D3}" destId="{466A77EB-0DFA-4FBE-A8C4-740BBE7FA58F}" srcOrd="0" destOrd="0" presId="urn:microsoft.com/office/officeart/2008/layout/LinedList"/>
    <dgm:cxn modelId="{6773E90C-E146-4E20-B01B-DC58F901F96B}" type="presParOf" srcId="{763334D9-AF29-49D6-B553-61E7B55C7F4A}" destId="{53BA8035-8F6C-49D3-ADD5-8DB0E934C25A}" srcOrd="0" destOrd="0" presId="urn:microsoft.com/office/officeart/2008/layout/LinedList"/>
    <dgm:cxn modelId="{12D40BB9-98ED-40DA-8694-0D17B25BCD88}" type="presParOf" srcId="{763334D9-AF29-49D6-B553-61E7B55C7F4A}" destId="{5A35ECA9-3472-463F-A23C-BC300FC320BB}" srcOrd="1" destOrd="0" presId="urn:microsoft.com/office/officeart/2008/layout/LinedList"/>
    <dgm:cxn modelId="{7881A645-03FB-4595-97E5-253455ECF3F6}" type="presParOf" srcId="{5A35ECA9-3472-463F-A23C-BC300FC320BB}" destId="{D963C0F8-731F-4176-8ADB-D590C382EEBA}" srcOrd="0" destOrd="0" presId="urn:microsoft.com/office/officeart/2008/layout/LinedList"/>
    <dgm:cxn modelId="{F8A3F71C-A00C-4FE0-B27C-A57651394D87}" type="presParOf" srcId="{5A35ECA9-3472-463F-A23C-BC300FC320BB}" destId="{CC00324F-128C-4645-A197-6DED8DCD88FE}" srcOrd="1" destOrd="0" presId="urn:microsoft.com/office/officeart/2008/layout/LinedList"/>
    <dgm:cxn modelId="{8663CFD7-F465-484B-BA59-7CA9189BE495}" type="presParOf" srcId="{763334D9-AF29-49D6-B553-61E7B55C7F4A}" destId="{B0249F9F-7E8E-40DA-A7CC-C1F173A8C545}" srcOrd="2" destOrd="0" presId="urn:microsoft.com/office/officeart/2008/layout/LinedList"/>
    <dgm:cxn modelId="{2C0CE7F9-45FF-480C-9FC9-A2DEFC464772}" type="presParOf" srcId="{763334D9-AF29-49D6-B553-61E7B55C7F4A}" destId="{713C1D2B-B561-4318-8CE6-4EFE7F1A45DD}" srcOrd="3" destOrd="0" presId="urn:microsoft.com/office/officeart/2008/layout/LinedList"/>
    <dgm:cxn modelId="{4395ACF7-4F8E-41EE-B52B-D37CE4EDCD1E}" type="presParOf" srcId="{713C1D2B-B561-4318-8CE6-4EFE7F1A45DD}" destId="{466A77EB-0DFA-4FBE-A8C4-740BBE7FA58F}" srcOrd="0" destOrd="0" presId="urn:microsoft.com/office/officeart/2008/layout/LinedList"/>
    <dgm:cxn modelId="{7E7F0799-4451-449F-8005-53D42DA325E1}" type="presParOf" srcId="{713C1D2B-B561-4318-8CE6-4EFE7F1A45DD}" destId="{C6C6C932-7CFD-4714-A2B4-4BFA73A18FC4}" srcOrd="1" destOrd="0" presId="urn:microsoft.com/office/officeart/2008/layout/LinedList"/>
    <dgm:cxn modelId="{F77580E0-0C6B-4B64-8332-E3749F74E1C5}" type="presParOf" srcId="{763334D9-AF29-49D6-B553-61E7B55C7F4A}" destId="{00BF5652-C075-4201-BA8B-1A5F29F7B8C2}" srcOrd="4" destOrd="0" presId="urn:microsoft.com/office/officeart/2008/layout/LinedList"/>
    <dgm:cxn modelId="{D25038B7-8411-4BE8-80CE-647AC94B412F}" type="presParOf" srcId="{763334D9-AF29-49D6-B553-61E7B55C7F4A}" destId="{CDCCFF89-E819-4F48-8201-62D06ED5BFFF}" srcOrd="5" destOrd="0" presId="urn:microsoft.com/office/officeart/2008/layout/LinedList"/>
    <dgm:cxn modelId="{D6372973-0AFA-490D-B507-9D46BBA56AAF}" type="presParOf" srcId="{CDCCFF89-E819-4F48-8201-62D06ED5BFFF}" destId="{FDE2642B-4323-4E5F-8CD4-C5A682E57351}" srcOrd="0" destOrd="0" presId="urn:microsoft.com/office/officeart/2008/layout/LinedList"/>
    <dgm:cxn modelId="{7DDC54D0-F0AA-456C-9E07-F93AECDFD1DF}" type="presParOf" srcId="{CDCCFF89-E819-4F48-8201-62D06ED5BFFF}" destId="{959D0872-D5FE-4816-8F21-56CF3230C5AC}" srcOrd="1" destOrd="0" presId="urn:microsoft.com/office/officeart/2008/layout/LinedList"/>
    <dgm:cxn modelId="{9C42DCB3-938E-46D3-B461-AB9E51F233C6}" type="presParOf" srcId="{763334D9-AF29-49D6-B553-61E7B55C7F4A}" destId="{9EB9A1EA-08F6-408A-BB58-F59C3D34B329}" srcOrd="6" destOrd="0" presId="urn:microsoft.com/office/officeart/2008/layout/LinedList"/>
    <dgm:cxn modelId="{AC907153-7149-4A2B-96A3-4592F4AA9B85}" type="presParOf" srcId="{763334D9-AF29-49D6-B553-61E7B55C7F4A}" destId="{A35F403A-C3CD-46FA-9557-647465F253DC}" srcOrd="7" destOrd="0" presId="urn:microsoft.com/office/officeart/2008/layout/LinedList"/>
    <dgm:cxn modelId="{06E229E1-ACA2-450A-AA3E-D2A48C4D86CE}" type="presParOf" srcId="{A35F403A-C3CD-46FA-9557-647465F253DC}" destId="{F2E1109D-F3E4-44EC-AAED-D269CA37E09C}" srcOrd="0" destOrd="0" presId="urn:microsoft.com/office/officeart/2008/layout/LinedList"/>
    <dgm:cxn modelId="{8BC725D9-56A5-49A9-A9C2-3E91CEB16594}" type="presParOf" srcId="{A35F403A-C3CD-46FA-9557-647465F253DC}" destId="{27798B83-BC53-4EA4-A233-0710385753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D3A48E-B42B-4A9F-B46C-D7A6BD44BEC8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C3DB54E-73DD-482F-A30B-FC53A77CF960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Work largely controls many elements of our daily life schedule, to include the time we have for sleep, physical activity, healthier nutrition practices, relationships and rest </a:t>
          </a:r>
        </a:p>
      </dgm:t>
    </dgm:pt>
    <dgm:pt modelId="{678DC866-BD3D-4FCF-AB4C-9AD0F0596DF4}" type="parTrans" cxnId="{1228A4D0-C675-4C9F-9515-5113377F55E2}">
      <dgm:prSet/>
      <dgm:spPr/>
      <dgm:t>
        <a:bodyPr/>
        <a:lstStyle/>
        <a:p>
          <a:endParaRPr lang="en-US"/>
        </a:p>
      </dgm:t>
    </dgm:pt>
    <dgm:pt modelId="{FF546549-B91D-4419-A0CB-F3A15D78C21E}" type="sibTrans" cxnId="{1228A4D0-C675-4C9F-9515-5113377F55E2}">
      <dgm:prSet/>
      <dgm:spPr/>
      <dgm:t>
        <a:bodyPr/>
        <a:lstStyle/>
        <a:p>
          <a:endParaRPr lang="en-US"/>
        </a:p>
      </dgm:t>
    </dgm:pt>
    <dgm:pt modelId="{CFD4327C-9D2F-47C6-B89B-F08B7B2F16D3}">
      <dgm:prSet/>
      <dgm:spPr/>
      <dgm:t>
        <a:bodyPr/>
        <a:lstStyle/>
        <a:p>
          <a:r>
            <a:rPr lang="en-US"/>
            <a:t> </a:t>
          </a:r>
          <a:r>
            <a:rPr lang="en-US">
              <a:latin typeface="Gill Sans MT" panose="020B0502020104020203" pitchFamily="34" charset="0"/>
            </a:rPr>
            <a:t>Work decides our wages, which are often strong predictors of health</a:t>
          </a:r>
        </a:p>
      </dgm:t>
    </dgm:pt>
    <dgm:pt modelId="{CD143F93-BE1E-457C-A574-856BF5EB7C62}" type="parTrans" cxnId="{D2360FD0-3D00-49DD-951F-EEDD372F5087}">
      <dgm:prSet/>
      <dgm:spPr/>
      <dgm:t>
        <a:bodyPr/>
        <a:lstStyle/>
        <a:p>
          <a:endParaRPr lang="en-US"/>
        </a:p>
      </dgm:t>
    </dgm:pt>
    <dgm:pt modelId="{E9F0237D-EF42-4673-A55B-679AB486C2D4}" type="sibTrans" cxnId="{D2360FD0-3D00-49DD-951F-EEDD372F5087}">
      <dgm:prSet/>
      <dgm:spPr/>
      <dgm:t>
        <a:bodyPr/>
        <a:lstStyle/>
        <a:p>
          <a:endParaRPr lang="en-US"/>
        </a:p>
      </dgm:t>
    </dgm:pt>
    <dgm:pt modelId="{D9F3EFD2-D9DB-40A8-AC5C-C35F134F4A47}">
      <dgm:prSet/>
      <dgm:spPr/>
      <dgm:t>
        <a:bodyPr/>
        <a:lstStyle/>
        <a:p>
          <a:r>
            <a:rPr lang="en-US">
              <a:latin typeface="Gill Sans MT" panose="020B0502020104020203" pitchFamily="34" charset="0"/>
            </a:rPr>
            <a:t>Work conditions determine our risks for and control over exposures to environmental toxins, chemical, biological and other hazards </a:t>
          </a:r>
        </a:p>
      </dgm:t>
    </dgm:pt>
    <dgm:pt modelId="{A15EAF33-8E57-47EE-BBEE-C72D4396A777}" type="parTrans" cxnId="{1837AAF2-6C2A-4186-B8E1-E0B3DF4BE50D}">
      <dgm:prSet/>
      <dgm:spPr/>
      <dgm:t>
        <a:bodyPr/>
        <a:lstStyle/>
        <a:p>
          <a:endParaRPr lang="en-US"/>
        </a:p>
      </dgm:t>
    </dgm:pt>
    <dgm:pt modelId="{3244511F-55F0-4028-A646-3669C103BF10}" type="sibTrans" cxnId="{1837AAF2-6C2A-4186-B8E1-E0B3DF4BE50D}">
      <dgm:prSet/>
      <dgm:spPr/>
      <dgm:t>
        <a:bodyPr/>
        <a:lstStyle/>
        <a:p>
          <a:endParaRPr lang="en-US"/>
        </a:p>
      </dgm:t>
    </dgm:pt>
    <dgm:pt modelId="{514117F8-6DDC-491B-83BA-C8F55EF7D7B6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Work provides access to, workers compensation, income security, dental care, mental health services, and disability income</a:t>
          </a:r>
        </a:p>
      </dgm:t>
    </dgm:pt>
    <dgm:pt modelId="{9418F845-BA09-4876-8065-3F4B543572EA}" type="parTrans" cxnId="{0C2FAD11-E4B5-4BD5-9784-43F6AA421E07}">
      <dgm:prSet/>
      <dgm:spPr/>
      <dgm:t>
        <a:bodyPr/>
        <a:lstStyle/>
        <a:p>
          <a:endParaRPr lang="en-US"/>
        </a:p>
      </dgm:t>
    </dgm:pt>
    <dgm:pt modelId="{38CC0A24-6E4D-401C-9FCA-50CEC9835AF7}" type="sibTrans" cxnId="{0C2FAD11-E4B5-4BD5-9784-43F6AA421E07}">
      <dgm:prSet/>
      <dgm:spPr/>
      <dgm:t>
        <a:bodyPr/>
        <a:lstStyle/>
        <a:p>
          <a:endParaRPr lang="en-US"/>
        </a:p>
      </dgm:t>
    </dgm:pt>
    <dgm:pt modelId="{763334D9-AF29-49D6-B553-61E7B55C7F4A}" type="pres">
      <dgm:prSet presAssocID="{8CD3A48E-B42B-4A9F-B46C-D7A6BD44BEC8}" presName="vert0" presStyleCnt="0">
        <dgm:presLayoutVars>
          <dgm:dir/>
          <dgm:animOne val="branch"/>
          <dgm:animLvl val="lvl"/>
        </dgm:presLayoutVars>
      </dgm:prSet>
      <dgm:spPr/>
    </dgm:pt>
    <dgm:pt modelId="{53BA8035-8F6C-49D3-ADD5-8DB0E934C25A}" type="pres">
      <dgm:prSet presAssocID="{AC3DB54E-73DD-482F-A30B-FC53A77CF960}" presName="thickLine" presStyleLbl="alignNode1" presStyleIdx="0" presStyleCnt="4"/>
      <dgm:spPr/>
    </dgm:pt>
    <dgm:pt modelId="{5A35ECA9-3472-463F-A23C-BC300FC320BB}" type="pres">
      <dgm:prSet presAssocID="{AC3DB54E-73DD-482F-A30B-FC53A77CF960}" presName="horz1" presStyleCnt="0"/>
      <dgm:spPr/>
    </dgm:pt>
    <dgm:pt modelId="{D963C0F8-731F-4176-8ADB-D590C382EEBA}" type="pres">
      <dgm:prSet presAssocID="{AC3DB54E-73DD-482F-A30B-FC53A77CF960}" presName="tx1" presStyleLbl="revTx" presStyleIdx="0" presStyleCnt="4"/>
      <dgm:spPr/>
    </dgm:pt>
    <dgm:pt modelId="{CC00324F-128C-4645-A197-6DED8DCD88FE}" type="pres">
      <dgm:prSet presAssocID="{AC3DB54E-73DD-482F-A30B-FC53A77CF960}" presName="vert1" presStyleCnt="0"/>
      <dgm:spPr/>
    </dgm:pt>
    <dgm:pt modelId="{B0249F9F-7E8E-40DA-A7CC-C1F173A8C545}" type="pres">
      <dgm:prSet presAssocID="{CFD4327C-9D2F-47C6-B89B-F08B7B2F16D3}" presName="thickLine" presStyleLbl="alignNode1" presStyleIdx="1" presStyleCnt="4"/>
      <dgm:spPr/>
    </dgm:pt>
    <dgm:pt modelId="{713C1D2B-B561-4318-8CE6-4EFE7F1A45DD}" type="pres">
      <dgm:prSet presAssocID="{CFD4327C-9D2F-47C6-B89B-F08B7B2F16D3}" presName="horz1" presStyleCnt="0"/>
      <dgm:spPr/>
    </dgm:pt>
    <dgm:pt modelId="{466A77EB-0DFA-4FBE-A8C4-740BBE7FA58F}" type="pres">
      <dgm:prSet presAssocID="{CFD4327C-9D2F-47C6-B89B-F08B7B2F16D3}" presName="tx1" presStyleLbl="revTx" presStyleIdx="1" presStyleCnt="4"/>
      <dgm:spPr/>
    </dgm:pt>
    <dgm:pt modelId="{C6C6C932-7CFD-4714-A2B4-4BFA73A18FC4}" type="pres">
      <dgm:prSet presAssocID="{CFD4327C-9D2F-47C6-B89B-F08B7B2F16D3}" presName="vert1" presStyleCnt="0"/>
      <dgm:spPr/>
    </dgm:pt>
    <dgm:pt modelId="{00BF5652-C075-4201-BA8B-1A5F29F7B8C2}" type="pres">
      <dgm:prSet presAssocID="{D9F3EFD2-D9DB-40A8-AC5C-C35F134F4A47}" presName="thickLine" presStyleLbl="alignNode1" presStyleIdx="2" presStyleCnt="4"/>
      <dgm:spPr/>
    </dgm:pt>
    <dgm:pt modelId="{CDCCFF89-E819-4F48-8201-62D06ED5BFFF}" type="pres">
      <dgm:prSet presAssocID="{D9F3EFD2-D9DB-40A8-AC5C-C35F134F4A47}" presName="horz1" presStyleCnt="0"/>
      <dgm:spPr/>
    </dgm:pt>
    <dgm:pt modelId="{FDE2642B-4323-4E5F-8CD4-C5A682E57351}" type="pres">
      <dgm:prSet presAssocID="{D9F3EFD2-D9DB-40A8-AC5C-C35F134F4A47}" presName="tx1" presStyleLbl="revTx" presStyleIdx="2" presStyleCnt="4"/>
      <dgm:spPr/>
    </dgm:pt>
    <dgm:pt modelId="{959D0872-D5FE-4816-8F21-56CF3230C5AC}" type="pres">
      <dgm:prSet presAssocID="{D9F3EFD2-D9DB-40A8-AC5C-C35F134F4A47}" presName="vert1" presStyleCnt="0"/>
      <dgm:spPr/>
    </dgm:pt>
    <dgm:pt modelId="{9EB9A1EA-08F6-408A-BB58-F59C3D34B329}" type="pres">
      <dgm:prSet presAssocID="{514117F8-6DDC-491B-83BA-C8F55EF7D7B6}" presName="thickLine" presStyleLbl="alignNode1" presStyleIdx="3" presStyleCnt="4"/>
      <dgm:spPr/>
    </dgm:pt>
    <dgm:pt modelId="{A35F403A-C3CD-46FA-9557-647465F253DC}" type="pres">
      <dgm:prSet presAssocID="{514117F8-6DDC-491B-83BA-C8F55EF7D7B6}" presName="horz1" presStyleCnt="0"/>
      <dgm:spPr/>
    </dgm:pt>
    <dgm:pt modelId="{F2E1109D-F3E4-44EC-AAED-D269CA37E09C}" type="pres">
      <dgm:prSet presAssocID="{514117F8-6DDC-491B-83BA-C8F55EF7D7B6}" presName="tx1" presStyleLbl="revTx" presStyleIdx="3" presStyleCnt="4"/>
      <dgm:spPr/>
    </dgm:pt>
    <dgm:pt modelId="{27798B83-BC53-4EA4-A233-07103857532B}" type="pres">
      <dgm:prSet presAssocID="{514117F8-6DDC-491B-83BA-C8F55EF7D7B6}" presName="vert1" presStyleCnt="0"/>
      <dgm:spPr/>
    </dgm:pt>
  </dgm:ptLst>
  <dgm:cxnLst>
    <dgm:cxn modelId="{03E6DD05-B8DB-48D0-B239-652FE0CA14C7}" type="presOf" srcId="{514117F8-6DDC-491B-83BA-C8F55EF7D7B6}" destId="{F2E1109D-F3E4-44EC-AAED-D269CA37E09C}" srcOrd="0" destOrd="0" presId="urn:microsoft.com/office/officeart/2008/layout/LinedList"/>
    <dgm:cxn modelId="{0C2FAD11-E4B5-4BD5-9784-43F6AA421E07}" srcId="{8CD3A48E-B42B-4A9F-B46C-D7A6BD44BEC8}" destId="{514117F8-6DDC-491B-83BA-C8F55EF7D7B6}" srcOrd="3" destOrd="0" parTransId="{9418F845-BA09-4876-8065-3F4B543572EA}" sibTransId="{38CC0A24-6E4D-401C-9FCA-50CEC9835AF7}"/>
    <dgm:cxn modelId="{0FBD961A-4520-4EA3-B4E0-56E714B83D10}" type="presOf" srcId="{8CD3A48E-B42B-4A9F-B46C-D7A6BD44BEC8}" destId="{763334D9-AF29-49D6-B553-61E7B55C7F4A}" srcOrd="0" destOrd="0" presId="urn:microsoft.com/office/officeart/2008/layout/LinedList"/>
    <dgm:cxn modelId="{0D261D75-89D6-40AE-B27D-ABC3BDCDB6BB}" type="presOf" srcId="{AC3DB54E-73DD-482F-A30B-FC53A77CF960}" destId="{D963C0F8-731F-4176-8ADB-D590C382EEBA}" srcOrd="0" destOrd="0" presId="urn:microsoft.com/office/officeart/2008/layout/LinedList"/>
    <dgm:cxn modelId="{B2273FA2-08FD-4120-BF30-1B58CADA1D3F}" type="presOf" srcId="{D9F3EFD2-D9DB-40A8-AC5C-C35F134F4A47}" destId="{FDE2642B-4323-4E5F-8CD4-C5A682E57351}" srcOrd="0" destOrd="0" presId="urn:microsoft.com/office/officeart/2008/layout/LinedList"/>
    <dgm:cxn modelId="{D2360FD0-3D00-49DD-951F-EEDD372F5087}" srcId="{8CD3A48E-B42B-4A9F-B46C-D7A6BD44BEC8}" destId="{CFD4327C-9D2F-47C6-B89B-F08B7B2F16D3}" srcOrd="1" destOrd="0" parTransId="{CD143F93-BE1E-457C-A574-856BF5EB7C62}" sibTransId="{E9F0237D-EF42-4673-A55B-679AB486C2D4}"/>
    <dgm:cxn modelId="{1228A4D0-C675-4C9F-9515-5113377F55E2}" srcId="{8CD3A48E-B42B-4A9F-B46C-D7A6BD44BEC8}" destId="{AC3DB54E-73DD-482F-A30B-FC53A77CF960}" srcOrd="0" destOrd="0" parTransId="{678DC866-BD3D-4FCF-AB4C-9AD0F0596DF4}" sibTransId="{FF546549-B91D-4419-A0CB-F3A15D78C21E}"/>
    <dgm:cxn modelId="{1837AAF2-6C2A-4186-B8E1-E0B3DF4BE50D}" srcId="{8CD3A48E-B42B-4A9F-B46C-D7A6BD44BEC8}" destId="{D9F3EFD2-D9DB-40A8-AC5C-C35F134F4A47}" srcOrd="2" destOrd="0" parTransId="{A15EAF33-8E57-47EE-BBEE-C72D4396A777}" sibTransId="{3244511F-55F0-4028-A646-3669C103BF10}"/>
    <dgm:cxn modelId="{7D6B40FE-2E15-403E-A61D-718EBFB5D3F9}" type="presOf" srcId="{CFD4327C-9D2F-47C6-B89B-F08B7B2F16D3}" destId="{466A77EB-0DFA-4FBE-A8C4-740BBE7FA58F}" srcOrd="0" destOrd="0" presId="urn:microsoft.com/office/officeart/2008/layout/LinedList"/>
    <dgm:cxn modelId="{6773E90C-E146-4E20-B01B-DC58F901F96B}" type="presParOf" srcId="{763334D9-AF29-49D6-B553-61E7B55C7F4A}" destId="{53BA8035-8F6C-49D3-ADD5-8DB0E934C25A}" srcOrd="0" destOrd="0" presId="urn:microsoft.com/office/officeart/2008/layout/LinedList"/>
    <dgm:cxn modelId="{12D40BB9-98ED-40DA-8694-0D17B25BCD88}" type="presParOf" srcId="{763334D9-AF29-49D6-B553-61E7B55C7F4A}" destId="{5A35ECA9-3472-463F-A23C-BC300FC320BB}" srcOrd="1" destOrd="0" presId="urn:microsoft.com/office/officeart/2008/layout/LinedList"/>
    <dgm:cxn modelId="{7881A645-03FB-4595-97E5-253455ECF3F6}" type="presParOf" srcId="{5A35ECA9-3472-463F-A23C-BC300FC320BB}" destId="{D963C0F8-731F-4176-8ADB-D590C382EEBA}" srcOrd="0" destOrd="0" presId="urn:microsoft.com/office/officeart/2008/layout/LinedList"/>
    <dgm:cxn modelId="{F8A3F71C-A00C-4FE0-B27C-A57651394D87}" type="presParOf" srcId="{5A35ECA9-3472-463F-A23C-BC300FC320BB}" destId="{CC00324F-128C-4645-A197-6DED8DCD88FE}" srcOrd="1" destOrd="0" presId="urn:microsoft.com/office/officeart/2008/layout/LinedList"/>
    <dgm:cxn modelId="{8663CFD7-F465-484B-BA59-7CA9189BE495}" type="presParOf" srcId="{763334D9-AF29-49D6-B553-61E7B55C7F4A}" destId="{B0249F9F-7E8E-40DA-A7CC-C1F173A8C545}" srcOrd="2" destOrd="0" presId="urn:microsoft.com/office/officeart/2008/layout/LinedList"/>
    <dgm:cxn modelId="{2C0CE7F9-45FF-480C-9FC9-A2DEFC464772}" type="presParOf" srcId="{763334D9-AF29-49D6-B553-61E7B55C7F4A}" destId="{713C1D2B-B561-4318-8CE6-4EFE7F1A45DD}" srcOrd="3" destOrd="0" presId="urn:microsoft.com/office/officeart/2008/layout/LinedList"/>
    <dgm:cxn modelId="{4395ACF7-4F8E-41EE-B52B-D37CE4EDCD1E}" type="presParOf" srcId="{713C1D2B-B561-4318-8CE6-4EFE7F1A45DD}" destId="{466A77EB-0DFA-4FBE-A8C4-740BBE7FA58F}" srcOrd="0" destOrd="0" presId="urn:microsoft.com/office/officeart/2008/layout/LinedList"/>
    <dgm:cxn modelId="{7E7F0799-4451-449F-8005-53D42DA325E1}" type="presParOf" srcId="{713C1D2B-B561-4318-8CE6-4EFE7F1A45DD}" destId="{C6C6C932-7CFD-4714-A2B4-4BFA73A18FC4}" srcOrd="1" destOrd="0" presId="urn:microsoft.com/office/officeart/2008/layout/LinedList"/>
    <dgm:cxn modelId="{F77580E0-0C6B-4B64-8332-E3749F74E1C5}" type="presParOf" srcId="{763334D9-AF29-49D6-B553-61E7B55C7F4A}" destId="{00BF5652-C075-4201-BA8B-1A5F29F7B8C2}" srcOrd="4" destOrd="0" presId="urn:microsoft.com/office/officeart/2008/layout/LinedList"/>
    <dgm:cxn modelId="{D25038B7-8411-4BE8-80CE-647AC94B412F}" type="presParOf" srcId="{763334D9-AF29-49D6-B553-61E7B55C7F4A}" destId="{CDCCFF89-E819-4F48-8201-62D06ED5BFFF}" srcOrd="5" destOrd="0" presId="urn:microsoft.com/office/officeart/2008/layout/LinedList"/>
    <dgm:cxn modelId="{D6372973-0AFA-490D-B507-9D46BBA56AAF}" type="presParOf" srcId="{CDCCFF89-E819-4F48-8201-62D06ED5BFFF}" destId="{FDE2642B-4323-4E5F-8CD4-C5A682E57351}" srcOrd="0" destOrd="0" presId="urn:microsoft.com/office/officeart/2008/layout/LinedList"/>
    <dgm:cxn modelId="{7DDC54D0-F0AA-456C-9E07-F93AECDFD1DF}" type="presParOf" srcId="{CDCCFF89-E819-4F48-8201-62D06ED5BFFF}" destId="{959D0872-D5FE-4816-8F21-56CF3230C5AC}" srcOrd="1" destOrd="0" presId="urn:microsoft.com/office/officeart/2008/layout/LinedList"/>
    <dgm:cxn modelId="{9C42DCB3-938E-46D3-B461-AB9E51F233C6}" type="presParOf" srcId="{763334D9-AF29-49D6-B553-61E7B55C7F4A}" destId="{9EB9A1EA-08F6-408A-BB58-F59C3D34B329}" srcOrd="6" destOrd="0" presId="urn:microsoft.com/office/officeart/2008/layout/LinedList"/>
    <dgm:cxn modelId="{AC907153-7149-4A2B-96A3-4592F4AA9B85}" type="presParOf" srcId="{763334D9-AF29-49D6-B553-61E7B55C7F4A}" destId="{A35F403A-C3CD-46FA-9557-647465F253DC}" srcOrd="7" destOrd="0" presId="urn:microsoft.com/office/officeart/2008/layout/LinedList"/>
    <dgm:cxn modelId="{06E229E1-ACA2-450A-AA3E-D2A48C4D86CE}" type="presParOf" srcId="{A35F403A-C3CD-46FA-9557-647465F253DC}" destId="{F2E1109D-F3E4-44EC-AAED-D269CA37E09C}" srcOrd="0" destOrd="0" presId="urn:microsoft.com/office/officeart/2008/layout/LinedList"/>
    <dgm:cxn modelId="{8BC725D9-56A5-49A9-A9C2-3E91CEB16594}" type="presParOf" srcId="{A35F403A-C3CD-46FA-9557-647465F253DC}" destId="{27798B83-BC53-4EA4-A233-0710385753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D3A48E-B42B-4A9F-B46C-D7A6BD44BEC8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C3DB54E-73DD-482F-A30B-FC53A77CF960}">
      <dgm:prSet/>
      <dgm:spPr/>
      <dgm:t>
        <a:bodyPr/>
        <a:lstStyle/>
        <a:p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ea typeface="+mn-lt"/>
              <a:cs typeface="+mn-lt"/>
            </a:rPr>
            <a:t>Work enhances or diminishes our opportunities for meaningful, healthy relationships – both at work and beyond </a:t>
          </a:r>
          <a:endParaRPr lang="en-US" dirty="0">
            <a:latin typeface="Gill Sans MT" panose="020B0502020104020203" pitchFamily="34" charset="0"/>
          </a:endParaRPr>
        </a:p>
      </dgm:t>
    </dgm:pt>
    <dgm:pt modelId="{678DC866-BD3D-4FCF-AB4C-9AD0F0596DF4}" type="parTrans" cxnId="{1228A4D0-C675-4C9F-9515-5113377F55E2}">
      <dgm:prSet/>
      <dgm:spPr/>
      <dgm:t>
        <a:bodyPr/>
        <a:lstStyle/>
        <a:p>
          <a:endParaRPr lang="en-US"/>
        </a:p>
      </dgm:t>
    </dgm:pt>
    <dgm:pt modelId="{FF546549-B91D-4419-A0CB-F3A15D78C21E}" type="sibTrans" cxnId="{1228A4D0-C675-4C9F-9515-5113377F55E2}">
      <dgm:prSet/>
      <dgm:spPr/>
      <dgm:t>
        <a:bodyPr/>
        <a:lstStyle/>
        <a:p>
          <a:endParaRPr lang="en-US"/>
        </a:p>
      </dgm:t>
    </dgm:pt>
    <dgm:pt modelId="{CFD4327C-9D2F-47C6-B89B-F08B7B2F16D3}">
      <dgm:prSet/>
      <dgm:spPr/>
      <dgm:t>
        <a:bodyPr/>
        <a:lstStyle/>
        <a:p>
          <a:r>
            <a:rPr lang="en-US" dirty="0"/>
            <a:t> </a:t>
          </a:r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ea typeface="+mn-lt"/>
              <a:cs typeface="+mn-lt"/>
            </a:rPr>
            <a:t>Shift work has been associated with elevated risks for cancer, heart disease, diabetes, obesity, the risk of violence, and stroke severity </a:t>
          </a:r>
          <a:endParaRPr lang="en-US" dirty="0">
            <a:latin typeface="Gill Sans MT" panose="020B0502020104020203" pitchFamily="34" charset="0"/>
          </a:endParaRPr>
        </a:p>
      </dgm:t>
    </dgm:pt>
    <dgm:pt modelId="{CD143F93-BE1E-457C-A574-856BF5EB7C62}" type="parTrans" cxnId="{D2360FD0-3D00-49DD-951F-EEDD372F5087}">
      <dgm:prSet/>
      <dgm:spPr/>
      <dgm:t>
        <a:bodyPr/>
        <a:lstStyle/>
        <a:p>
          <a:endParaRPr lang="en-US"/>
        </a:p>
      </dgm:t>
    </dgm:pt>
    <dgm:pt modelId="{E9F0237D-EF42-4673-A55B-679AB486C2D4}" type="sibTrans" cxnId="{D2360FD0-3D00-49DD-951F-EEDD372F5087}">
      <dgm:prSet/>
      <dgm:spPr/>
      <dgm:t>
        <a:bodyPr/>
        <a:lstStyle/>
        <a:p>
          <a:endParaRPr lang="en-US"/>
        </a:p>
      </dgm:t>
    </dgm:pt>
    <dgm:pt modelId="{D9F3EFD2-D9DB-40A8-AC5C-C35F134F4A47}">
      <dgm:prSet/>
      <dgm:spPr/>
      <dgm:t>
        <a:bodyPr/>
        <a:lstStyle/>
        <a:p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ea typeface="+mn-lt"/>
              <a:cs typeface="+mn-lt"/>
            </a:rPr>
            <a:t>Work influences critical choices around tobacco use, physical activity and other health behaviors</a:t>
          </a:r>
          <a:endParaRPr lang="en-US" dirty="0">
            <a:latin typeface="Gill Sans MT" panose="020B0502020104020203" pitchFamily="34" charset="0"/>
          </a:endParaRPr>
        </a:p>
      </dgm:t>
    </dgm:pt>
    <dgm:pt modelId="{A15EAF33-8E57-47EE-BBEE-C72D4396A777}" type="parTrans" cxnId="{1837AAF2-6C2A-4186-B8E1-E0B3DF4BE50D}">
      <dgm:prSet/>
      <dgm:spPr/>
      <dgm:t>
        <a:bodyPr/>
        <a:lstStyle/>
        <a:p>
          <a:endParaRPr lang="en-US"/>
        </a:p>
      </dgm:t>
    </dgm:pt>
    <dgm:pt modelId="{3244511F-55F0-4028-A646-3669C103BF10}" type="sibTrans" cxnId="{1837AAF2-6C2A-4186-B8E1-E0B3DF4BE50D}">
      <dgm:prSet/>
      <dgm:spPr/>
      <dgm:t>
        <a:bodyPr/>
        <a:lstStyle/>
        <a:p>
          <a:endParaRPr lang="en-US"/>
        </a:p>
      </dgm:t>
    </dgm:pt>
    <dgm:pt modelId="{514117F8-6DDC-491B-83BA-C8F55EF7D7B6}">
      <dgm:prSet/>
      <dgm:spPr/>
      <dgm:t>
        <a:bodyPr/>
        <a:lstStyle/>
        <a:p>
          <a:endParaRPr lang="en-US" dirty="0">
            <a:latin typeface="Gill Sans MT" panose="020B0502020104020203" pitchFamily="34" charset="0"/>
          </a:endParaRPr>
        </a:p>
      </dgm:t>
    </dgm:pt>
    <dgm:pt modelId="{9418F845-BA09-4876-8065-3F4B543572EA}" type="parTrans" cxnId="{0C2FAD11-E4B5-4BD5-9784-43F6AA421E07}">
      <dgm:prSet/>
      <dgm:spPr/>
      <dgm:t>
        <a:bodyPr/>
        <a:lstStyle/>
        <a:p>
          <a:endParaRPr lang="en-US"/>
        </a:p>
      </dgm:t>
    </dgm:pt>
    <dgm:pt modelId="{38CC0A24-6E4D-401C-9FCA-50CEC9835AF7}" type="sibTrans" cxnId="{0C2FAD11-E4B5-4BD5-9784-43F6AA421E07}">
      <dgm:prSet/>
      <dgm:spPr/>
      <dgm:t>
        <a:bodyPr/>
        <a:lstStyle/>
        <a:p>
          <a:endParaRPr lang="en-US"/>
        </a:p>
      </dgm:t>
    </dgm:pt>
    <dgm:pt modelId="{0B1B4C9C-2AFE-48C1-BAAA-96EC15C76A6E}">
      <dgm:prSet/>
      <dgm:spPr/>
      <dgm:t>
        <a:bodyPr/>
        <a:lstStyle/>
        <a:p>
          <a:r>
            <a:rPr lang="en-US">
              <a:latin typeface="Gill Sans MT" panose="020B0502020104020203" pitchFamily="34" charset="0"/>
            </a:rPr>
            <a:t>Our employer’s location influences the communities in which we live, which in turn influences many health risks, opportunities, family dynamics, educational options, taxation, and cost of living</a:t>
          </a:r>
          <a:endParaRPr lang="en-US" dirty="0">
            <a:latin typeface="Gill Sans MT" panose="020B0502020104020203" pitchFamily="34" charset="0"/>
          </a:endParaRPr>
        </a:p>
      </dgm:t>
    </dgm:pt>
    <dgm:pt modelId="{2FD2702F-0403-4DC4-81A5-93840E4C6D61}" type="parTrans" cxnId="{DDB6D7AD-A41F-4621-8D19-116E48AB7940}">
      <dgm:prSet/>
      <dgm:spPr/>
      <dgm:t>
        <a:bodyPr/>
        <a:lstStyle/>
        <a:p>
          <a:endParaRPr lang="en-CA"/>
        </a:p>
      </dgm:t>
    </dgm:pt>
    <dgm:pt modelId="{F8D22877-54E2-4923-82FA-8073CD5028A2}" type="sibTrans" cxnId="{DDB6D7AD-A41F-4621-8D19-116E48AB7940}">
      <dgm:prSet/>
      <dgm:spPr/>
      <dgm:t>
        <a:bodyPr/>
        <a:lstStyle/>
        <a:p>
          <a:endParaRPr lang="en-CA"/>
        </a:p>
      </dgm:t>
    </dgm:pt>
    <dgm:pt modelId="{AD00250F-10B6-4DFF-8EFD-718A21AB5532}">
      <dgm:prSet/>
      <dgm:spPr/>
      <dgm:t>
        <a:bodyPr/>
        <a:lstStyle/>
        <a:p>
          <a:r>
            <a:rPr lang="en-US">
              <a:latin typeface="Gill Sans MT" panose="020B0502020104020203" pitchFamily="34" charset="0"/>
            </a:rPr>
            <a:t>Our work influence our commutes, time spent in private or public motor vehicles, which influences our risk of motor vehicle crashes, environmental exposure</a:t>
          </a:r>
          <a:endParaRPr lang="en-US" dirty="0">
            <a:latin typeface="Gill Sans MT" panose="020B0502020104020203" pitchFamily="34" charset="0"/>
          </a:endParaRPr>
        </a:p>
      </dgm:t>
    </dgm:pt>
    <dgm:pt modelId="{0CF2E96F-CB35-4687-BA0C-677208F5FB11}" type="parTrans" cxnId="{27850E2D-813E-4A68-9E02-A18E7A2DDC21}">
      <dgm:prSet/>
      <dgm:spPr/>
      <dgm:t>
        <a:bodyPr/>
        <a:lstStyle/>
        <a:p>
          <a:endParaRPr lang="en-CA"/>
        </a:p>
      </dgm:t>
    </dgm:pt>
    <dgm:pt modelId="{70775FD9-A3D7-413E-98E6-4C37BF2A840C}" type="sibTrans" cxnId="{27850E2D-813E-4A68-9E02-A18E7A2DDC21}">
      <dgm:prSet/>
      <dgm:spPr/>
      <dgm:t>
        <a:bodyPr/>
        <a:lstStyle/>
        <a:p>
          <a:endParaRPr lang="en-CA"/>
        </a:p>
      </dgm:t>
    </dgm:pt>
    <dgm:pt modelId="{763334D9-AF29-49D6-B553-61E7B55C7F4A}" type="pres">
      <dgm:prSet presAssocID="{8CD3A48E-B42B-4A9F-B46C-D7A6BD44BEC8}" presName="vert0" presStyleCnt="0">
        <dgm:presLayoutVars>
          <dgm:dir/>
          <dgm:animOne val="branch"/>
          <dgm:animLvl val="lvl"/>
        </dgm:presLayoutVars>
      </dgm:prSet>
      <dgm:spPr/>
    </dgm:pt>
    <dgm:pt modelId="{53BA8035-8F6C-49D3-ADD5-8DB0E934C25A}" type="pres">
      <dgm:prSet presAssocID="{AC3DB54E-73DD-482F-A30B-FC53A77CF960}" presName="thickLine" presStyleLbl="alignNode1" presStyleIdx="0" presStyleCnt="6"/>
      <dgm:spPr/>
    </dgm:pt>
    <dgm:pt modelId="{5A35ECA9-3472-463F-A23C-BC300FC320BB}" type="pres">
      <dgm:prSet presAssocID="{AC3DB54E-73DD-482F-A30B-FC53A77CF960}" presName="horz1" presStyleCnt="0"/>
      <dgm:spPr/>
    </dgm:pt>
    <dgm:pt modelId="{D963C0F8-731F-4176-8ADB-D590C382EEBA}" type="pres">
      <dgm:prSet presAssocID="{AC3DB54E-73DD-482F-A30B-FC53A77CF960}" presName="tx1" presStyleLbl="revTx" presStyleIdx="0" presStyleCnt="6"/>
      <dgm:spPr/>
    </dgm:pt>
    <dgm:pt modelId="{CC00324F-128C-4645-A197-6DED8DCD88FE}" type="pres">
      <dgm:prSet presAssocID="{AC3DB54E-73DD-482F-A30B-FC53A77CF960}" presName="vert1" presStyleCnt="0"/>
      <dgm:spPr/>
    </dgm:pt>
    <dgm:pt modelId="{B0249F9F-7E8E-40DA-A7CC-C1F173A8C545}" type="pres">
      <dgm:prSet presAssocID="{CFD4327C-9D2F-47C6-B89B-F08B7B2F16D3}" presName="thickLine" presStyleLbl="alignNode1" presStyleIdx="1" presStyleCnt="6"/>
      <dgm:spPr/>
    </dgm:pt>
    <dgm:pt modelId="{713C1D2B-B561-4318-8CE6-4EFE7F1A45DD}" type="pres">
      <dgm:prSet presAssocID="{CFD4327C-9D2F-47C6-B89B-F08B7B2F16D3}" presName="horz1" presStyleCnt="0"/>
      <dgm:spPr/>
    </dgm:pt>
    <dgm:pt modelId="{466A77EB-0DFA-4FBE-A8C4-740BBE7FA58F}" type="pres">
      <dgm:prSet presAssocID="{CFD4327C-9D2F-47C6-B89B-F08B7B2F16D3}" presName="tx1" presStyleLbl="revTx" presStyleIdx="1" presStyleCnt="6"/>
      <dgm:spPr/>
    </dgm:pt>
    <dgm:pt modelId="{C6C6C932-7CFD-4714-A2B4-4BFA73A18FC4}" type="pres">
      <dgm:prSet presAssocID="{CFD4327C-9D2F-47C6-B89B-F08B7B2F16D3}" presName="vert1" presStyleCnt="0"/>
      <dgm:spPr/>
    </dgm:pt>
    <dgm:pt modelId="{00BF5652-C075-4201-BA8B-1A5F29F7B8C2}" type="pres">
      <dgm:prSet presAssocID="{D9F3EFD2-D9DB-40A8-AC5C-C35F134F4A47}" presName="thickLine" presStyleLbl="alignNode1" presStyleIdx="2" presStyleCnt="6"/>
      <dgm:spPr/>
    </dgm:pt>
    <dgm:pt modelId="{CDCCFF89-E819-4F48-8201-62D06ED5BFFF}" type="pres">
      <dgm:prSet presAssocID="{D9F3EFD2-D9DB-40A8-AC5C-C35F134F4A47}" presName="horz1" presStyleCnt="0"/>
      <dgm:spPr/>
    </dgm:pt>
    <dgm:pt modelId="{FDE2642B-4323-4E5F-8CD4-C5A682E57351}" type="pres">
      <dgm:prSet presAssocID="{D9F3EFD2-D9DB-40A8-AC5C-C35F134F4A47}" presName="tx1" presStyleLbl="revTx" presStyleIdx="2" presStyleCnt="6"/>
      <dgm:spPr/>
    </dgm:pt>
    <dgm:pt modelId="{959D0872-D5FE-4816-8F21-56CF3230C5AC}" type="pres">
      <dgm:prSet presAssocID="{D9F3EFD2-D9DB-40A8-AC5C-C35F134F4A47}" presName="vert1" presStyleCnt="0"/>
      <dgm:spPr/>
    </dgm:pt>
    <dgm:pt modelId="{9EB9A1EA-08F6-408A-BB58-F59C3D34B329}" type="pres">
      <dgm:prSet presAssocID="{514117F8-6DDC-491B-83BA-C8F55EF7D7B6}" presName="thickLine" presStyleLbl="alignNode1" presStyleIdx="3" presStyleCnt="6" custLinFactNeighborX="617" custLinFactNeighborY="8957"/>
      <dgm:spPr/>
    </dgm:pt>
    <dgm:pt modelId="{A35F403A-C3CD-46FA-9557-647465F253DC}" type="pres">
      <dgm:prSet presAssocID="{514117F8-6DDC-491B-83BA-C8F55EF7D7B6}" presName="horz1" presStyleCnt="0"/>
      <dgm:spPr/>
    </dgm:pt>
    <dgm:pt modelId="{F2E1109D-F3E4-44EC-AAED-D269CA37E09C}" type="pres">
      <dgm:prSet presAssocID="{514117F8-6DDC-491B-83BA-C8F55EF7D7B6}" presName="tx1" presStyleLbl="revTx" presStyleIdx="3" presStyleCnt="6"/>
      <dgm:spPr/>
    </dgm:pt>
    <dgm:pt modelId="{27798B83-BC53-4EA4-A233-07103857532B}" type="pres">
      <dgm:prSet presAssocID="{514117F8-6DDC-491B-83BA-C8F55EF7D7B6}" presName="vert1" presStyleCnt="0"/>
      <dgm:spPr/>
    </dgm:pt>
    <dgm:pt modelId="{A9165C14-79AB-48C1-9A79-094F899A35C6}" type="pres">
      <dgm:prSet presAssocID="{0B1B4C9C-2AFE-48C1-BAAA-96EC15C76A6E}" presName="thickLine" presStyleLbl="alignNode1" presStyleIdx="4" presStyleCnt="6"/>
      <dgm:spPr/>
    </dgm:pt>
    <dgm:pt modelId="{5E94B55F-7565-44A5-A9A4-618288F825F8}" type="pres">
      <dgm:prSet presAssocID="{0B1B4C9C-2AFE-48C1-BAAA-96EC15C76A6E}" presName="horz1" presStyleCnt="0"/>
      <dgm:spPr/>
    </dgm:pt>
    <dgm:pt modelId="{A3D28E50-45BB-4993-845C-D9950FB078FF}" type="pres">
      <dgm:prSet presAssocID="{0B1B4C9C-2AFE-48C1-BAAA-96EC15C76A6E}" presName="tx1" presStyleLbl="revTx" presStyleIdx="4" presStyleCnt="6"/>
      <dgm:spPr/>
    </dgm:pt>
    <dgm:pt modelId="{61C0C207-4065-4785-858E-346AF3053D46}" type="pres">
      <dgm:prSet presAssocID="{0B1B4C9C-2AFE-48C1-BAAA-96EC15C76A6E}" presName="vert1" presStyleCnt="0"/>
      <dgm:spPr/>
    </dgm:pt>
    <dgm:pt modelId="{B4ACCC3C-4ADE-4DD9-8EE4-B41C17B0DF71}" type="pres">
      <dgm:prSet presAssocID="{AD00250F-10B6-4DFF-8EFD-718A21AB5532}" presName="thickLine" presStyleLbl="alignNode1" presStyleIdx="5" presStyleCnt="6"/>
      <dgm:spPr/>
    </dgm:pt>
    <dgm:pt modelId="{E912911C-983B-45FA-B32D-F2A91A41717E}" type="pres">
      <dgm:prSet presAssocID="{AD00250F-10B6-4DFF-8EFD-718A21AB5532}" presName="horz1" presStyleCnt="0"/>
      <dgm:spPr/>
    </dgm:pt>
    <dgm:pt modelId="{6E2A9DEA-4C8F-4516-AF0E-0EE9C765BA0A}" type="pres">
      <dgm:prSet presAssocID="{AD00250F-10B6-4DFF-8EFD-718A21AB5532}" presName="tx1" presStyleLbl="revTx" presStyleIdx="5" presStyleCnt="6"/>
      <dgm:spPr/>
    </dgm:pt>
    <dgm:pt modelId="{458BD35D-3210-4411-8EFA-035ABABD9731}" type="pres">
      <dgm:prSet presAssocID="{AD00250F-10B6-4DFF-8EFD-718A21AB5532}" presName="vert1" presStyleCnt="0"/>
      <dgm:spPr/>
    </dgm:pt>
  </dgm:ptLst>
  <dgm:cxnLst>
    <dgm:cxn modelId="{03E6DD05-B8DB-48D0-B239-652FE0CA14C7}" type="presOf" srcId="{514117F8-6DDC-491B-83BA-C8F55EF7D7B6}" destId="{F2E1109D-F3E4-44EC-AAED-D269CA37E09C}" srcOrd="0" destOrd="0" presId="urn:microsoft.com/office/officeart/2008/layout/LinedList"/>
    <dgm:cxn modelId="{0C2FAD11-E4B5-4BD5-9784-43F6AA421E07}" srcId="{8CD3A48E-B42B-4A9F-B46C-D7A6BD44BEC8}" destId="{514117F8-6DDC-491B-83BA-C8F55EF7D7B6}" srcOrd="3" destOrd="0" parTransId="{9418F845-BA09-4876-8065-3F4B543572EA}" sibTransId="{38CC0A24-6E4D-401C-9FCA-50CEC9835AF7}"/>
    <dgm:cxn modelId="{0FBD961A-4520-4EA3-B4E0-56E714B83D10}" type="presOf" srcId="{8CD3A48E-B42B-4A9F-B46C-D7A6BD44BEC8}" destId="{763334D9-AF29-49D6-B553-61E7B55C7F4A}" srcOrd="0" destOrd="0" presId="urn:microsoft.com/office/officeart/2008/layout/LinedList"/>
    <dgm:cxn modelId="{27850E2D-813E-4A68-9E02-A18E7A2DDC21}" srcId="{8CD3A48E-B42B-4A9F-B46C-D7A6BD44BEC8}" destId="{AD00250F-10B6-4DFF-8EFD-718A21AB5532}" srcOrd="5" destOrd="0" parTransId="{0CF2E96F-CB35-4687-BA0C-677208F5FB11}" sibTransId="{70775FD9-A3D7-413E-98E6-4C37BF2A840C}"/>
    <dgm:cxn modelId="{5A545F50-68E6-4146-A04B-E596497C2EF8}" type="presOf" srcId="{0B1B4C9C-2AFE-48C1-BAAA-96EC15C76A6E}" destId="{A3D28E50-45BB-4993-845C-D9950FB078FF}" srcOrd="0" destOrd="0" presId="urn:microsoft.com/office/officeart/2008/layout/LinedList"/>
    <dgm:cxn modelId="{0D261D75-89D6-40AE-B27D-ABC3BDCDB6BB}" type="presOf" srcId="{AC3DB54E-73DD-482F-A30B-FC53A77CF960}" destId="{D963C0F8-731F-4176-8ADB-D590C382EEBA}" srcOrd="0" destOrd="0" presId="urn:microsoft.com/office/officeart/2008/layout/LinedList"/>
    <dgm:cxn modelId="{B2273FA2-08FD-4120-BF30-1B58CADA1D3F}" type="presOf" srcId="{D9F3EFD2-D9DB-40A8-AC5C-C35F134F4A47}" destId="{FDE2642B-4323-4E5F-8CD4-C5A682E57351}" srcOrd="0" destOrd="0" presId="urn:microsoft.com/office/officeart/2008/layout/LinedList"/>
    <dgm:cxn modelId="{DDB6D7AD-A41F-4621-8D19-116E48AB7940}" srcId="{8CD3A48E-B42B-4A9F-B46C-D7A6BD44BEC8}" destId="{0B1B4C9C-2AFE-48C1-BAAA-96EC15C76A6E}" srcOrd="4" destOrd="0" parTransId="{2FD2702F-0403-4DC4-81A5-93840E4C6D61}" sibTransId="{F8D22877-54E2-4923-82FA-8073CD5028A2}"/>
    <dgm:cxn modelId="{D2360FD0-3D00-49DD-951F-EEDD372F5087}" srcId="{8CD3A48E-B42B-4A9F-B46C-D7A6BD44BEC8}" destId="{CFD4327C-9D2F-47C6-B89B-F08B7B2F16D3}" srcOrd="1" destOrd="0" parTransId="{CD143F93-BE1E-457C-A574-856BF5EB7C62}" sibTransId="{E9F0237D-EF42-4673-A55B-679AB486C2D4}"/>
    <dgm:cxn modelId="{1228A4D0-C675-4C9F-9515-5113377F55E2}" srcId="{8CD3A48E-B42B-4A9F-B46C-D7A6BD44BEC8}" destId="{AC3DB54E-73DD-482F-A30B-FC53A77CF960}" srcOrd="0" destOrd="0" parTransId="{678DC866-BD3D-4FCF-AB4C-9AD0F0596DF4}" sibTransId="{FF546549-B91D-4419-A0CB-F3A15D78C21E}"/>
    <dgm:cxn modelId="{071DCEE2-3790-45DC-AF4D-0A4044E52A2E}" type="presOf" srcId="{AD00250F-10B6-4DFF-8EFD-718A21AB5532}" destId="{6E2A9DEA-4C8F-4516-AF0E-0EE9C765BA0A}" srcOrd="0" destOrd="0" presId="urn:microsoft.com/office/officeart/2008/layout/LinedList"/>
    <dgm:cxn modelId="{1837AAF2-6C2A-4186-B8E1-E0B3DF4BE50D}" srcId="{8CD3A48E-B42B-4A9F-B46C-D7A6BD44BEC8}" destId="{D9F3EFD2-D9DB-40A8-AC5C-C35F134F4A47}" srcOrd="2" destOrd="0" parTransId="{A15EAF33-8E57-47EE-BBEE-C72D4396A777}" sibTransId="{3244511F-55F0-4028-A646-3669C103BF10}"/>
    <dgm:cxn modelId="{7D6B40FE-2E15-403E-A61D-718EBFB5D3F9}" type="presOf" srcId="{CFD4327C-9D2F-47C6-B89B-F08B7B2F16D3}" destId="{466A77EB-0DFA-4FBE-A8C4-740BBE7FA58F}" srcOrd="0" destOrd="0" presId="urn:microsoft.com/office/officeart/2008/layout/LinedList"/>
    <dgm:cxn modelId="{6773E90C-E146-4E20-B01B-DC58F901F96B}" type="presParOf" srcId="{763334D9-AF29-49D6-B553-61E7B55C7F4A}" destId="{53BA8035-8F6C-49D3-ADD5-8DB0E934C25A}" srcOrd="0" destOrd="0" presId="urn:microsoft.com/office/officeart/2008/layout/LinedList"/>
    <dgm:cxn modelId="{12D40BB9-98ED-40DA-8694-0D17B25BCD88}" type="presParOf" srcId="{763334D9-AF29-49D6-B553-61E7B55C7F4A}" destId="{5A35ECA9-3472-463F-A23C-BC300FC320BB}" srcOrd="1" destOrd="0" presId="urn:microsoft.com/office/officeart/2008/layout/LinedList"/>
    <dgm:cxn modelId="{7881A645-03FB-4595-97E5-253455ECF3F6}" type="presParOf" srcId="{5A35ECA9-3472-463F-A23C-BC300FC320BB}" destId="{D963C0F8-731F-4176-8ADB-D590C382EEBA}" srcOrd="0" destOrd="0" presId="urn:microsoft.com/office/officeart/2008/layout/LinedList"/>
    <dgm:cxn modelId="{F8A3F71C-A00C-4FE0-B27C-A57651394D87}" type="presParOf" srcId="{5A35ECA9-3472-463F-A23C-BC300FC320BB}" destId="{CC00324F-128C-4645-A197-6DED8DCD88FE}" srcOrd="1" destOrd="0" presId="urn:microsoft.com/office/officeart/2008/layout/LinedList"/>
    <dgm:cxn modelId="{8663CFD7-F465-484B-BA59-7CA9189BE495}" type="presParOf" srcId="{763334D9-AF29-49D6-B553-61E7B55C7F4A}" destId="{B0249F9F-7E8E-40DA-A7CC-C1F173A8C545}" srcOrd="2" destOrd="0" presId="urn:microsoft.com/office/officeart/2008/layout/LinedList"/>
    <dgm:cxn modelId="{2C0CE7F9-45FF-480C-9FC9-A2DEFC464772}" type="presParOf" srcId="{763334D9-AF29-49D6-B553-61E7B55C7F4A}" destId="{713C1D2B-B561-4318-8CE6-4EFE7F1A45DD}" srcOrd="3" destOrd="0" presId="urn:microsoft.com/office/officeart/2008/layout/LinedList"/>
    <dgm:cxn modelId="{4395ACF7-4F8E-41EE-B52B-D37CE4EDCD1E}" type="presParOf" srcId="{713C1D2B-B561-4318-8CE6-4EFE7F1A45DD}" destId="{466A77EB-0DFA-4FBE-A8C4-740BBE7FA58F}" srcOrd="0" destOrd="0" presId="urn:microsoft.com/office/officeart/2008/layout/LinedList"/>
    <dgm:cxn modelId="{7E7F0799-4451-449F-8005-53D42DA325E1}" type="presParOf" srcId="{713C1D2B-B561-4318-8CE6-4EFE7F1A45DD}" destId="{C6C6C932-7CFD-4714-A2B4-4BFA73A18FC4}" srcOrd="1" destOrd="0" presId="urn:microsoft.com/office/officeart/2008/layout/LinedList"/>
    <dgm:cxn modelId="{F77580E0-0C6B-4B64-8332-E3749F74E1C5}" type="presParOf" srcId="{763334D9-AF29-49D6-B553-61E7B55C7F4A}" destId="{00BF5652-C075-4201-BA8B-1A5F29F7B8C2}" srcOrd="4" destOrd="0" presId="urn:microsoft.com/office/officeart/2008/layout/LinedList"/>
    <dgm:cxn modelId="{D25038B7-8411-4BE8-80CE-647AC94B412F}" type="presParOf" srcId="{763334D9-AF29-49D6-B553-61E7B55C7F4A}" destId="{CDCCFF89-E819-4F48-8201-62D06ED5BFFF}" srcOrd="5" destOrd="0" presId="urn:microsoft.com/office/officeart/2008/layout/LinedList"/>
    <dgm:cxn modelId="{D6372973-0AFA-490D-B507-9D46BBA56AAF}" type="presParOf" srcId="{CDCCFF89-E819-4F48-8201-62D06ED5BFFF}" destId="{FDE2642B-4323-4E5F-8CD4-C5A682E57351}" srcOrd="0" destOrd="0" presId="urn:microsoft.com/office/officeart/2008/layout/LinedList"/>
    <dgm:cxn modelId="{7DDC54D0-F0AA-456C-9E07-F93AECDFD1DF}" type="presParOf" srcId="{CDCCFF89-E819-4F48-8201-62D06ED5BFFF}" destId="{959D0872-D5FE-4816-8F21-56CF3230C5AC}" srcOrd="1" destOrd="0" presId="urn:microsoft.com/office/officeart/2008/layout/LinedList"/>
    <dgm:cxn modelId="{9C42DCB3-938E-46D3-B461-AB9E51F233C6}" type="presParOf" srcId="{763334D9-AF29-49D6-B553-61E7B55C7F4A}" destId="{9EB9A1EA-08F6-408A-BB58-F59C3D34B329}" srcOrd="6" destOrd="0" presId="urn:microsoft.com/office/officeart/2008/layout/LinedList"/>
    <dgm:cxn modelId="{AC907153-7149-4A2B-96A3-4592F4AA9B85}" type="presParOf" srcId="{763334D9-AF29-49D6-B553-61E7B55C7F4A}" destId="{A35F403A-C3CD-46FA-9557-647465F253DC}" srcOrd="7" destOrd="0" presId="urn:microsoft.com/office/officeart/2008/layout/LinedList"/>
    <dgm:cxn modelId="{06E229E1-ACA2-450A-AA3E-D2A48C4D86CE}" type="presParOf" srcId="{A35F403A-C3CD-46FA-9557-647465F253DC}" destId="{F2E1109D-F3E4-44EC-AAED-D269CA37E09C}" srcOrd="0" destOrd="0" presId="urn:microsoft.com/office/officeart/2008/layout/LinedList"/>
    <dgm:cxn modelId="{8BC725D9-56A5-49A9-A9C2-3E91CEB16594}" type="presParOf" srcId="{A35F403A-C3CD-46FA-9557-647465F253DC}" destId="{27798B83-BC53-4EA4-A233-07103857532B}" srcOrd="1" destOrd="0" presId="urn:microsoft.com/office/officeart/2008/layout/LinedList"/>
    <dgm:cxn modelId="{3D18326A-7A6B-48AB-9B4B-1A62F38392F0}" type="presParOf" srcId="{763334D9-AF29-49D6-B553-61E7B55C7F4A}" destId="{A9165C14-79AB-48C1-9A79-094F899A35C6}" srcOrd="8" destOrd="0" presId="urn:microsoft.com/office/officeart/2008/layout/LinedList"/>
    <dgm:cxn modelId="{D35A1D15-8115-4870-83EE-32F9D200DA77}" type="presParOf" srcId="{763334D9-AF29-49D6-B553-61E7B55C7F4A}" destId="{5E94B55F-7565-44A5-A9A4-618288F825F8}" srcOrd="9" destOrd="0" presId="urn:microsoft.com/office/officeart/2008/layout/LinedList"/>
    <dgm:cxn modelId="{847BD8BF-A3D4-4F3A-A21B-5D3556E57743}" type="presParOf" srcId="{5E94B55F-7565-44A5-A9A4-618288F825F8}" destId="{A3D28E50-45BB-4993-845C-D9950FB078FF}" srcOrd="0" destOrd="0" presId="urn:microsoft.com/office/officeart/2008/layout/LinedList"/>
    <dgm:cxn modelId="{AE362CB8-292E-4855-B8DC-4C64E77B4062}" type="presParOf" srcId="{5E94B55F-7565-44A5-A9A4-618288F825F8}" destId="{61C0C207-4065-4785-858E-346AF3053D46}" srcOrd="1" destOrd="0" presId="urn:microsoft.com/office/officeart/2008/layout/LinedList"/>
    <dgm:cxn modelId="{3E7F86D3-E92A-48F0-9730-E37CC846DF94}" type="presParOf" srcId="{763334D9-AF29-49D6-B553-61E7B55C7F4A}" destId="{B4ACCC3C-4ADE-4DD9-8EE4-B41C17B0DF71}" srcOrd="10" destOrd="0" presId="urn:microsoft.com/office/officeart/2008/layout/LinedList"/>
    <dgm:cxn modelId="{C2C8825F-97C6-4749-AA9A-09C272A1B392}" type="presParOf" srcId="{763334D9-AF29-49D6-B553-61E7B55C7F4A}" destId="{E912911C-983B-45FA-B32D-F2A91A41717E}" srcOrd="11" destOrd="0" presId="urn:microsoft.com/office/officeart/2008/layout/LinedList"/>
    <dgm:cxn modelId="{9580DEC6-13D7-48FF-BAF3-F82242B9C558}" type="presParOf" srcId="{E912911C-983B-45FA-B32D-F2A91A41717E}" destId="{6E2A9DEA-4C8F-4516-AF0E-0EE9C765BA0A}" srcOrd="0" destOrd="0" presId="urn:microsoft.com/office/officeart/2008/layout/LinedList"/>
    <dgm:cxn modelId="{AB4183F5-2861-41BD-B35F-329FE3CE7AE3}" type="presParOf" srcId="{E912911C-983B-45FA-B32D-F2A91A41717E}" destId="{458BD35D-3210-4411-8EFA-035ABABD97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360B85-F239-4CDF-9195-2D96D3DBC360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2F5FD10F-096D-40BA-BF68-068B4E8125D3}">
      <dgm:prSet phldrT="[Text]"/>
      <dgm:spPr/>
      <dgm:t>
        <a:bodyPr/>
        <a:lstStyle/>
        <a:p>
          <a:r>
            <a:rPr lang="en-CA" dirty="0"/>
            <a:t>Work </a:t>
          </a:r>
        </a:p>
        <a:p>
          <a:r>
            <a:rPr lang="en-CA" dirty="0"/>
            <a:t>Re- Organization</a:t>
          </a:r>
        </a:p>
      </dgm:t>
    </dgm:pt>
    <dgm:pt modelId="{5ED4C465-2D08-4E72-87A5-270379327018}" type="parTrans" cxnId="{9558894E-4D60-48BB-B6B7-72AB1F9CBF8D}">
      <dgm:prSet/>
      <dgm:spPr/>
      <dgm:t>
        <a:bodyPr/>
        <a:lstStyle/>
        <a:p>
          <a:endParaRPr lang="en-CA"/>
        </a:p>
      </dgm:t>
    </dgm:pt>
    <dgm:pt modelId="{0FA1410E-0375-4FE1-A315-235127587B33}" type="sibTrans" cxnId="{9558894E-4D60-48BB-B6B7-72AB1F9CBF8D}">
      <dgm:prSet/>
      <dgm:spPr/>
      <dgm:t>
        <a:bodyPr/>
        <a:lstStyle/>
        <a:p>
          <a:endParaRPr lang="en-CA"/>
        </a:p>
      </dgm:t>
    </dgm:pt>
    <dgm:pt modelId="{DDE5E770-8722-4B90-A35B-A5B9F4C45702}">
      <dgm:prSet phldrT="[Text]"/>
      <dgm:spPr/>
      <dgm:t>
        <a:bodyPr/>
        <a:lstStyle/>
        <a:p>
          <a:r>
            <a:rPr lang="en-CA" dirty="0"/>
            <a:t>Psychosocial Health </a:t>
          </a:r>
        </a:p>
      </dgm:t>
    </dgm:pt>
    <dgm:pt modelId="{C9942DC6-CE8A-4101-9960-8CC344AA7149}" type="parTrans" cxnId="{00A0F1DE-F889-40A8-80E1-FF68381A3A2B}">
      <dgm:prSet/>
      <dgm:spPr/>
      <dgm:t>
        <a:bodyPr/>
        <a:lstStyle/>
        <a:p>
          <a:endParaRPr lang="en-CA"/>
        </a:p>
      </dgm:t>
    </dgm:pt>
    <dgm:pt modelId="{A8782D82-3EAC-45BF-9AEB-7FD2FA19707E}" type="sibTrans" cxnId="{00A0F1DE-F889-40A8-80E1-FF68381A3A2B}">
      <dgm:prSet/>
      <dgm:spPr/>
      <dgm:t>
        <a:bodyPr/>
        <a:lstStyle/>
        <a:p>
          <a:endParaRPr lang="en-CA"/>
        </a:p>
      </dgm:t>
    </dgm:pt>
    <dgm:pt modelId="{601BF422-188C-4855-90A2-828C8322E05A}">
      <dgm:prSet phldrT="[Text]"/>
      <dgm:spPr/>
      <dgm:t>
        <a:bodyPr/>
        <a:lstStyle/>
        <a:p>
          <a:r>
            <a:rPr lang="en-CA" dirty="0"/>
            <a:t>Ergonomic Consultation</a:t>
          </a:r>
        </a:p>
      </dgm:t>
    </dgm:pt>
    <dgm:pt modelId="{658CD98B-481D-4142-89C1-48933811E927}" type="parTrans" cxnId="{D9D8E215-33E0-4816-A3D9-D1E5CCB2ABD0}">
      <dgm:prSet/>
      <dgm:spPr/>
      <dgm:t>
        <a:bodyPr/>
        <a:lstStyle/>
        <a:p>
          <a:endParaRPr lang="en-CA"/>
        </a:p>
      </dgm:t>
    </dgm:pt>
    <dgm:pt modelId="{7852E96F-6395-42A7-BC55-23F63576B995}" type="sibTrans" cxnId="{D9D8E215-33E0-4816-A3D9-D1E5CCB2ABD0}">
      <dgm:prSet/>
      <dgm:spPr/>
      <dgm:t>
        <a:bodyPr/>
        <a:lstStyle/>
        <a:p>
          <a:endParaRPr lang="en-CA"/>
        </a:p>
      </dgm:t>
    </dgm:pt>
    <dgm:pt modelId="{06D5397B-9498-48B2-B68F-00E06597309A}">
      <dgm:prSet phldrT="[Text]"/>
      <dgm:spPr/>
      <dgm:t>
        <a:bodyPr/>
        <a:lstStyle/>
        <a:p>
          <a:r>
            <a:rPr lang="en-CA" dirty="0"/>
            <a:t>Self-Management Strategies</a:t>
          </a:r>
        </a:p>
      </dgm:t>
    </dgm:pt>
    <dgm:pt modelId="{EFE49F34-5252-4FF5-92F7-8AA00C877801}" type="parTrans" cxnId="{6E1ABA56-FC87-424C-B9BE-C7B694F03296}">
      <dgm:prSet/>
      <dgm:spPr/>
      <dgm:t>
        <a:bodyPr/>
        <a:lstStyle/>
        <a:p>
          <a:endParaRPr lang="en-CA"/>
        </a:p>
      </dgm:t>
    </dgm:pt>
    <dgm:pt modelId="{20757FB2-92B0-476E-AA01-5EEB81F212B9}" type="sibTrans" cxnId="{6E1ABA56-FC87-424C-B9BE-C7B694F03296}">
      <dgm:prSet/>
      <dgm:spPr/>
      <dgm:t>
        <a:bodyPr/>
        <a:lstStyle/>
        <a:p>
          <a:endParaRPr lang="en-CA"/>
        </a:p>
      </dgm:t>
    </dgm:pt>
    <dgm:pt modelId="{DF90495D-8998-4992-97E2-C4880FA0AAE5}" type="pres">
      <dgm:prSet presAssocID="{DD360B85-F239-4CDF-9195-2D96D3DBC360}" presName="Name0" presStyleCnt="0">
        <dgm:presLayoutVars>
          <dgm:dir/>
          <dgm:resizeHandles val="exact"/>
        </dgm:presLayoutVars>
      </dgm:prSet>
      <dgm:spPr/>
    </dgm:pt>
    <dgm:pt modelId="{CA1707A8-8FA0-4C36-AFFC-B006C0F583D4}" type="pres">
      <dgm:prSet presAssocID="{2F5FD10F-096D-40BA-BF68-068B4E8125D3}" presName="compNode" presStyleCnt="0"/>
      <dgm:spPr/>
    </dgm:pt>
    <dgm:pt modelId="{3AFBD3A5-247C-4202-9274-FD8A70A1CD7A}" type="pres">
      <dgm:prSet presAssocID="{2F5FD10F-096D-40BA-BF68-068B4E8125D3}" presName="pictRect" presStyleLbl="node1" presStyleIdx="0" presStyleCnt="4" custScaleX="94820" custScaleY="10048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Construction Barricade outline"/>
        </a:ext>
      </dgm:extLst>
    </dgm:pt>
    <dgm:pt modelId="{3E3142EF-BEE7-4EEA-8E85-F7DCB4B5F66A}" type="pres">
      <dgm:prSet presAssocID="{2F5FD10F-096D-40BA-BF68-068B4E8125D3}" presName="textRect" presStyleLbl="revTx" presStyleIdx="0" presStyleCnt="4">
        <dgm:presLayoutVars>
          <dgm:bulletEnabled val="1"/>
        </dgm:presLayoutVars>
      </dgm:prSet>
      <dgm:spPr/>
    </dgm:pt>
    <dgm:pt modelId="{1D0A0246-27DB-475F-896E-30BF299FCCA2}" type="pres">
      <dgm:prSet presAssocID="{0FA1410E-0375-4FE1-A315-235127587B33}" presName="sibTrans" presStyleLbl="sibTrans2D1" presStyleIdx="0" presStyleCnt="0"/>
      <dgm:spPr/>
    </dgm:pt>
    <dgm:pt modelId="{B7B9C2E1-DCCC-42A2-ADF3-94DA9806B347}" type="pres">
      <dgm:prSet presAssocID="{DDE5E770-8722-4B90-A35B-A5B9F4C45702}" presName="compNode" presStyleCnt="0"/>
      <dgm:spPr/>
    </dgm:pt>
    <dgm:pt modelId="{02A1935D-095D-4EAC-BCF2-6D59A8BDF1A4}" type="pres">
      <dgm:prSet presAssocID="{DDE5E770-8722-4B90-A35B-A5B9F4C45702}" presName="pict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Mental Health outline"/>
        </a:ext>
      </dgm:extLst>
    </dgm:pt>
    <dgm:pt modelId="{3D9EA600-13EF-4D13-949D-4A837EAFC872}" type="pres">
      <dgm:prSet presAssocID="{DDE5E770-8722-4B90-A35B-A5B9F4C45702}" presName="textRect" presStyleLbl="revTx" presStyleIdx="1" presStyleCnt="4">
        <dgm:presLayoutVars>
          <dgm:bulletEnabled val="1"/>
        </dgm:presLayoutVars>
      </dgm:prSet>
      <dgm:spPr/>
    </dgm:pt>
    <dgm:pt modelId="{4ECEB5F7-02D4-4CC3-A673-5053CDEE6038}" type="pres">
      <dgm:prSet presAssocID="{A8782D82-3EAC-45BF-9AEB-7FD2FA19707E}" presName="sibTrans" presStyleLbl="sibTrans2D1" presStyleIdx="0" presStyleCnt="0"/>
      <dgm:spPr/>
    </dgm:pt>
    <dgm:pt modelId="{ED7123BC-CC76-476A-B6EF-EF43BD391B78}" type="pres">
      <dgm:prSet presAssocID="{601BF422-188C-4855-90A2-828C8322E05A}" presName="compNode" presStyleCnt="0"/>
      <dgm:spPr/>
    </dgm:pt>
    <dgm:pt modelId="{8D769FA1-D321-42A8-8DBB-FA396C4B436C}" type="pres">
      <dgm:prSet presAssocID="{601BF422-188C-4855-90A2-828C8322E05A}" presName="pict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Doctor male outline"/>
        </a:ext>
      </dgm:extLst>
    </dgm:pt>
    <dgm:pt modelId="{FE363221-30C2-435F-9329-0E3D7CD8D0A3}" type="pres">
      <dgm:prSet presAssocID="{601BF422-188C-4855-90A2-828C8322E05A}" presName="textRect" presStyleLbl="revTx" presStyleIdx="2" presStyleCnt="4">
        <dgm:presLayoutVars>
          <dgm:bulletEnabled val="1"/>
        </dgm:presLayoutVars>
      </dgm:prSet>
      <dgm:spPr/>
    </dgm:pt>
    <dgm:pt modelId="{D958A1AE-B392-45DA-90E4-B4D74486094E}" type="pres">
      <dgm:prSet presAssocID="{7852E96F-6395-42A7-BC55-23F63576B995}" presName="sibTrans" presStyleLbl="sibTrans2D1" presStyleIdx="0" presStyleCnt="0"/>
      <dgm:spPr/>
    </dgm:pt>
    <dgm:pt modelId="{8750E412-C029-43B7-986C-305271FA445A}" type="pres">
      <dgm:prSet presAssocID="{06D5397B-9498-48B2-B68F-00E06597309A}" presName="compNode" presStyleCnt="0"/>
      <dgm:spPr/>
    </dgm:pt>
    <dgm:pt modelId="{72BF33B7-97A2-434D-BA53-487C29F454F9}" type="pres">
      <dgm:prSet presAssocID="{06D5397B-9498-48B2-B68F-00E06597309A}" presName="pict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Open hand outline"/>
        </a:ext>
      </dgm:extLst>
    </dgm:pt>
    <dgm:pt modelId="{42A16614-A214-4F17-9FCC-41FB1798C4DB}" type="pres">
      <dgm:prSet presAssocID="{06D5397B-9498-48B2-B68F-00E06597309A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C1EF2C14-7179-46B3-9F1F-4ED7D6FA0DD0}" type="presOf" srcId="{DD360B85-F239-4CDF-9195-2D96D3DBC360}" destId="{DF90495D-8998-4992-97E2-C4880FA0AAE5}" srcOrd="0" destOrd="0" presId="urn:microsoft.com/office/officeart/2005/8/layout/pList1"/>
    <dgm:cxn modelId="{D9D8E215-33E0-4816-A3D9-D1E5CCB2ABD0}" srcId="{DD360B85-F239-4CDF-9195-2D96D3DBC360}" destId="{601BF422-188C-4855-90A2-828C8322E05A}" srcOrd="2" destOrd="0" parTransId="{658CD98B-481D-4142-89C1-48933811E927}" sibTransId="{7852E96F-6395-42A7-BC55-23F63576B995}"/>
    <dgm:cxn modelId="{FF515324-6DE7-4582-A96A-FC0FBC0727ED}" type="presOf" srcId="{601BF422-188C-4855-90A2-828C8322E05A}" destId="{FE363221-30C2-435F-9329-0E3D7CD8D0A3}" srcOrd="0" destOrd="0" presId="urn:microsoft.com/office/officeart/2005/8/layout/pList1"/>
    <dgm:cxn modelId="{D4ADDD3A-16BD-4DD0-B544-3444D8253DC2}" type="presOf" srcId="{2F5FD10F-096D-40BA-BF68-068B4E8125D3}" destId="{3E3142EF-BEE7-4EEA-8E85-F7DCB4B5F66A}" srcOrd="0" destOrd="0" presId="urn:microsoft.com/office/officeart/2005/8/layout/pList1"/>
    <dgm:cxn modelId="{3BA77D3C-DCA2-44F8-B585-8CBE9E52E88C}" type="presOf" srcId="{06D5397B-9498-48B2-B68F-00E06597309A}" destId="{42A16614-A214-4F17-9FCC-41FB1798C4DB}" srcOrd="0" destOrd="0" presId="urn:microsoft.com/office/officeart/2005/8/layout/pList1"/>
    <dgm:cxn modelId="{9558894E-4D60-48BB-B6B7-72AB1F9CBF8D}" srcId="{DD360B85-F239-4CDF-9195-2D96D3DBC360}" destId="{2F5FD10F-096D-40BA-BF68-068B4E8125D3}" srcOrd="0" destOrd="0" parTransId="{5ED4C465-2D08-4E72-87A5-270379327018}" sibTransId="{0FA1410E-0375-4FE1-A315-235127587B33}"/>
    <dgm:cxn modelId="{6E1ABA56-FC87-424C-B9BE-C7B694F03296}" srcId="{DD360B85-F239-4CDF-9195-2D96D3DBC360}" destId="{06D5397B-9498-48B2-B68F-00E06597309A}" srcOrd="3" destOrd="0" parTransId="{EFE49F34-5252-4FF5-92F7-8AA00C877801}" sibTransId="{20757FB2-92B0-476E-AA01-5EEB81F212B9}"/>
    <dgm:cxn modelId="{B2B4137B-C5B1-4605-B94D-897394435E2E}" type="presOf" srcId="{0FA1410E-0375-4FE1-A315-235127587B33}" destId="{1D0A0246-27DB-475F-896E-30BF299FCCA2}" srcOrd="0" destOrd="0" presId="urn:microsoft.com/office/officeart/2005/8/layout/pList1"/>
    <dgm:cxn modelId="{39858E9A-CC4A-4C81-9994-4C2D3792C05C}" type="presOf" srcId="{7852E96F-6395-42A7-BC55-23F63576B995}" destId="{D958A1AE-B392-45DA-90E4-B4D74486094E}" srcOrd="0" destOrd="0" presId="urn:microsoft.com/office/officeart/2005/8/layout/pList1"/>
    <dgm:cxn modelId="{383480CF-C293-4936-88E1-1FBEC7D1162A}" type="presOf" srcId="{A8782D82-3EAC-45BF-9AEB-7FD2FA19707E}" destId="{4ECEB5F7-02D4-4CC3-A673-5053CDEE6038}" srcOrd="0" destOrd="0" presId="urn:microsoft.com/office/officeart/2005/8/layout/pList1"/>
    <dgm:cxn modelId="{00A0F1DE-F889-40A8-80E1-FF68381A3A2B}" srcId="{DD360B85-F239-4CDF-9195-2D96D3DBC360}" destId="{DDE5E770-8722-4B90-A35B-A5B9F4C45702}" srcOrd="1" destOrd="0" parTransId="{C9942DC6-CE8A-4101-9960-8CC344AA7149}" sibTransId="{A8782D82-3EAC-45BF-9AEB-7FD2FA19707E}"/>
    <dgm:cxn modelId="{3DE1E3F6-EEAF-40BE-B019-30E7C8E42132}" type="presOf" srcId="{DDE5E770-8722-4B90-A35B-A5B9F4C45702}" destId="{3D9EA600-13EF-4D13-949D-4A837EAFC872}" srcOrd="0" destOrd="0" presId="urn:microsoft.com/office/officeart/2005/8/layout/pList1"/>
    <dgm:cxn modelId="{BF669E4E-3A2A-4419-99A0-7FDC190CA6A0}" type="presParOf" srcId="{DF90495D-8998-4992-97E2-C4880FA0AAE5}" destId="{CA1707A8-8FA0-4C36-AFFC-B006C0F583D4}" srcOrd="0" destOrd="0" presId="urn:microsoft.com/office/officeart/2005/8/layout/pList1"/>
    <dgm:cxn modelId="{660EC851-A3AF-44D3-BFA8-9019E75220C7}" type="presParOf" srcId="{CA1707A8-8FA0-4C36-AFFC-B006C0F583D4}" destId="{3AFBD3A5-247C-4202-9274-FD8A70A1CD7A}" srcOrd="0" destOrd="0" presId="urn:microsoft.com/office/officeart/2005/8/layout/pList1"/>
    <dgm:cxn modelId="{71DA6698-B314-4CC1-B4B6-C6D1F41BF4C5}" type="presParOf" srcId="{CA1707A8-8FA0-4C36-AFFC-B006C0F583D4}" destId="{3E3142EF-BEE7-4EEA-8E85-F7DCB4B5F66A}" srcOrd="1" destOrd="0" presId="urn:microsoft.com/office/officeart/2005/8/layout/pList1"/>
    <dgm:cxn modelId="{99DC3FC4-4CFB-4AB8-821E-6F57E9A9C170}" type="presParOf" srcId="{DF90495D-8998-4992-97E2-C4880FA0AAE5}" destId="{1D0A0246-27DB-475F-896E-30BF299FCCA2}" srcOrd="1" destOrd="0" presId="urn:microsoft.com/office/officeart/2005/8/layout/pList1"/>
    <dgm:cxn modelId="{D33F4912-8882-4C6F-9F7E-97E439F044DD}" type="presParOf" srcId="{DF90495D-8998-4992-97E2-C4880FA0AAE5}" destId="{B7B9C2E1-DCCC-42A2-ADF3-94DA9806B347}" srcOrd="2" destOrd="0" presId="urn:microsoft.com/office/officeart/2005/8/layout/pList1"/>
    <dgm:cxn modelId="{A4DCE0A7-72DB-4EB6-A4D5-20B7A6807127}" type="presParOf" srcId="{B7B9C2E1-DCCC-42A2-ADF3-94DA9806B347}" destId="{02A1935D-095D-4EAC-BCF2-6D59A8BDF1A4}" srcOrd="0" destOrd="0" presId="urn:microsoft.com/office/officeart/2005/8/layout/pList1"/>
    <dgm:cxn modelId="{9AD568F2-9B1C-413A-B983-FD13D974794A}" type="presParOf" srcId="{B7B9C2E1-DCCC-42A2-ADF3-94DA9806B347}" destId="{3D9EA600-13EF-4D13-949D-4A837EAFC872}" srcOrd="1" destOrd="0" presId="urn:microsoft.com/office/officeart/2005/8/layout/pList1"/>
    <dgm:cxn modelId="{6F5A6CC1-0B15-4DEA-8963-FFF73D11375E}" type="presParOf" srcId="{DF90495D-8998-4992-97E2-C4880FA0AAE5}" destId="{4ECEB5F7-02D4-4CC3-A673-5053CDEE6038}" srcOrd="3" destOrd="0" presId="urn:microsoft.com/office/officeart/2005/8/layout/pList1"/>
    <dgm:cxn modelId="{4D45871A-7785-469B-AF72-C0C03FED8B56}" type="presParOf" srcId="{DF90495D-8998-4992-97E2-C4880FA0AAE5}" destId="{ED7123BC-CC76-476A-B6EF-EF43BD391B78}" srcOrd="4" destOrd="0" presId="urn:microsoft.com/office/officeart/2005/8/layout/pList1"/>
    <dgm:cxn modelId="{72931475-6C94-4BAF-A6F2-64F7DAF496ED}" type="presParOf" srcId="{ED7123BC-CC76-476A-B6EF-EF43BD391B78}" destId="{8D769FA1-D321-42A8-8DBB-FA396C4B436C}" srcOrd="0" destOrd="0" presId="urn:microsoft.com/office/officeart/2005/8/layout/pList1"/>
    <dgm:cxn modelId="{0ED9D6F2-21F7-4F08-9F49-129A1065400B}" type="presParOf" srcId="{ED7123BC-CC76-476A-B6EF-EF43BD391B78}" destId="{FE363221-30C2-435F-9329-0E3D7CD8D0A3}" srcOrd="1" destOrd="0" presId="urn:microsoft.com/office/officeart/2005/8/layout/pList1"/>
    <dgm:cxn modelId="{523F0541-2AB8-4A90-BC82-11E31BD3E376}" type="presParOf" srcId="{DF90495D-8998-4992-97E2-C4880FA0AAE5}" destId="{D958A1AE-B392-45DA-90E4-B4D74486094E}" srcOrd="5" destOrd="0" presId="urn:microsoft.com/office/officeart/2005/8/layout/pList1"/>
    <dgm:cxn modelId="{BDBB30FB-45EB-406B-86F3-F75041FFAF66}" type="presParOf" srcId="{DF90495D-8998-4992-97E2-C4880FA0AAE5}" destId="{8750E412-C029-43B7-986C-305271FA445A}" srcOrd="6" destOrd="0" presId="urn:microsoft.com/office/officeart/2005/8/layout/pList1"/>
    <dgm:cxn modelId="{30A562C0-4E2D-409B-B92F-14BC18888755}" type="presParOf" srcId="{8750E412-C029-43B7-986C-305271FA445A}" destId="{72BF33B7-97A2-434D-BA53-487C29F454F9}" srcOrd="0" destOrd="0" presId="urn:microsoft.com/office/officeart/2005/8/layout/pList1"/>
    <dgm:cxn modelId="{DC37E6B0-EA71-41EB-B11F-1F997CF58B65}" type="presParOf" srcId="{8750E412-C029-43B7-986C-305271FA445A}" destId="{42A16614-A214-4F17-9FCC-41FB1798C4D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8BF25-AE7C-4101-8995-D30F615AE593}">
      <dsp:nvSpPr>
        <dsp:cNvPr id="0" name=""/>
        <dsp:cNvSpPr/>
      </dsp:nvSpPr>
      <dsp:spPr>
        <a:xfrm>
          <a:off x="4563" y="439131"/>
          <a:ext cx="2312044" cy="159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700" kern="1200"/>
        </a:p>
      </dsp:txBody>
      <dsp:txXfrm>
        <a:off x="4563" y="439131"/>
        <a:ext cx="2312044" cy="924817"/>
      </dsp:txXfrm>
    </dsp:sp>
    <dsp:sp modelId="{FABE9132-29DE-4A6C-AEC8-D59CFE9A3BDB}">
      <dsp:nvSpPr>
        <dsp:cNvPr id="0" name=""/>
        <dsp:cNvSpPr/>
      </dsp:nvSpPr>
      <dsp:spPr>
        <a:xfrm>
          <a:off x="143885" y="1324138"/>
          <a:ext cx="2932365" cy="2643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3700" kern="1200"/>
        </a:p>
      </dsp:txBody>
      <dsp:txXfrm>
        <a:off x="221324" y="1401577"/>
        <a:ext cx="2777487" cy="2489088"/>
      </dsp:txXfrm>
    </dsp:sp>
    <dsp:sp modelId="{BB0F9A9C-C292-4CB6-95E1-08D5BBFBE41E}">
      <dsp:nvSpPr>
        <dsp:cNvPr id="0" name=""/>
        <dsp:cNvSpPr/>
      </dsp:nvSpPr>
      <dsp:spPr>
        <a:xfrm>
          <a:off x="2744645" y="613724"/>
          <a:ext cx="907440" cy="5756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400" kern="1200"/>
        </a:p>
      </dsp:txBody>
      <dsp:txXfrm>
        <a:off x="2744645" y="728850"/>
        <a:ext cx="734750" cy="345380"/>
      </dsp:txXfrm>
    </dsp:sp>
    <dsp:sp modelId="{454D33DC-7989-4737-80D4-12FF4648B1CF}">
      <dsp:nvSpPr>
        <dsp:cNvPr id="0" name=""/>
        <dsp:cNvSpPr/>
      </dsp:nvSpPr>
      <dsp:spPr>
        <a:xfrm>
          <a:off x="4028758" y="439131"/>
          <a:ext cx="2312044" cy="159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499725"/>
                <a:satOff val="-34629"/>
                <a:lumOff val="-39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499725"/>
                <a:satOff val="-34629"/>
                <a:lumOff val="-39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499725"/>
                <a:satOff val="-34629"/>
                <a:lumOff val="-39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700" kern="1200"/>
        </a:p>
      </dsp:txBody>
      <dsp:txXfrm>
        <a:off x="4028758" y="439131"/>
        <a:ext cx="2312044" cy="924817"/>
      </dsp:txXfrm>
    </dsp:sp>
    <dsp:sp modelId="{AE1CD0AC-A561-4F42-B0C0-C81845D2B72D}">
      <dsp:nvSpPr>
        <dsp:cNvPr id="0" name=""/>
        <dsp:cNvSpPr/>
      </dsp:nvSpPr>
      <dsp:spPr>
        <a:xfrm>
          <a:off x="4168080" y="1324138"/>
          <a:ext cx="2932365" cy="2643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499725"/>
              <a:satOff val="-34629"/>
              <a:lumOff val="-3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3700" kern="1200"/>
        </a:p>
      </dsp:txBody>
      <dsp:txXfrm>
        <a:off x="4245519" y="1401577"/>
        <a:ext cx="2777487" cy="2489088"/>
      </dsp:txXfrm>
    </dsp:sp>
    <dsp:sp modelId="{68A59C2E-CDF0-428E-96A3-BEF6DC66182B}">
      <dsp:nvSpPr>
        <dsp:cNvPr id="0" name=""/>
        <dsp:cNvSpPr/>
      </dsp:nvSpPr>
      <dsp:spPr>
        <a:xfrm>
          <a:off x="6768840" y="613724"/>
          <a:ext cx="907440" cy="5756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6999450"/>
                <a:satOff val="-69257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6999450"/>
                <a:satOff val="-69257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6999450"/>
                <a:satOff val="-69257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400" kern="1200"/>
        </a:p>
      </dsp:txBody>
      <dsp:txXfrm>
        <a:off x="6768840" y="728850"/>
        <a:ext cx="734750" cy="345380"/>
      </dsp:txXfrm>
    </dsp:sp>
    <dsp:sp modelId="{8BF88A1C-5F8A-4C4D-8ED1-1383FCA294C2}">
      <dsp:nvSpPr>
        <dsp:cNvPr id="0" name=""/>
        <dsp:cNvSpPr/>
      </dsp:nvSpPr>
      <dsp:spPr>
        <a:xfrm>
          <a:off x="8052954" y="439131"/>
          <a:ext cx="2312044" cy="1598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6999450"/>
                <a:satOff val="-69257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6999450"/>
                <a:satOff val="-69257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6999450"/>
                <a:satOff val="-69257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700" kern="1200"/>
        </a:p>
      </dsp:txBody>
      <dsp:txXfrm>
        <a:off x="8052954" y="439131"/>
        <a:ext cx="2312044" cy="924817"/>
      </dsp:txXfrm>
    </dsp:sp>
    <dsp:sp modelId="{EE30BAC3-3FA9-4B9A-B088-5C8C002BC3E9}">
      <dsp:nvSpPr>
        <dsp:cNvPr id="0" name=""/>
        <dsp:cNvSpPr/>
      </dsp:nvSpPr>
      <dsp:spPr>
        <a:xfrm>
          <a:off x="8192276" y="1324138"/>
          <a:ext cx="2932365" cy="2643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999450"/>
              <a:satOff val="-69257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3700" kern="1200"/>
        </a:p>
      </dsp:txBody>
      <dsp:txXfrm>
        <a:off x="8269715" y="1401577"/>
        <a:ext cx="2777487" cy="2489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5B37A-320F-4061-9C7E-48AAA835BA70}">
      <dsp:nvSpPr>
        <dsp:cNvPr id="0" name=""/>
        <dsp:cNvSpPr/>
      </dsp:nvSpPr>
      <dsp:spPr>
        <a:xfrm>
          <a:off x="0" y="0"/>
          <a:ext cx="11235489" cy="971712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4500" kern="1200" dirty="0">
            <a:solidFill>
              <a:schemeClr val="tx1"/>
            </a:solidFill>
          </a:endParaRPr>
        </a:p>
      </dsp:txBody>
      <dsp:txXfrm>
        <a:off x="0" y="0"/>
        <a:ext cx="11235489" cy="971712"/>
      </dsp:txXfrm>
    </dsp:sp>
    <dsp:sp modelId="{0CD64F7A-B711-4E5F-81F2-FDE17E1E3E3B}">
      <dsp:nvSpPr>
        <dsp:cNvPr id="0" name=""/>
        <dsp:cNvSpPr/>
      </dsp:nvSpPr>
      <dsp:spPr>
        <a:xfrm>
          <a:off x="1371" y="994538"/>
          <a:ext cx="2246549" cy="30640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100" kern="1200" dirty="0">
            <a:solidFill>
              <a:schemeClr val="tx1"/>
            </a:solidFill>
          </a:endParaRPr>
        </a:p>
      </dsp:txBody>
      <dsp:txXfrm>
        <a:off x="1371" y="994538"/>
        <a:ext cx="2246549" cy="3064055"/>
      </dsp:txXfrm>
    </dsp:sp>
    <dsp:sp modelId="{509791E8-A52B-4686-BBEF-F16D39195482}">
      <dsp:nvSpPr>
        <dsp:cNvPr id="0" name=""/>
        <dsp:cNvSpPr/>
      </dsp:nvSpPr>
      <dsp:spPr>
        <a:xfrm>
          <a:off x="2247920" y="994538"/>
          <a:ext cx="2246549" cy="30640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100" kern="1200" dirty="0">
            <a:solidFill>
              <a:schemeClr val="tx1"/>
            </a:solidFill>
          </a:endParaRPr>
        </a:p>
      </dsp:txBody>
      <dsp:txXfrm>
        <a:off x="2247920" y="994538"/>
        <a:ext cx="2246549" cy="3064055"/>
      </dsp:txXfrm>
    </dsp:sp>
    <dsp:sp modelId="{6D2F8184-0436-4E7A-8335-900AEDF7C58E}">
      <dsp:nvSpPr>
        <dsp:cNvPr id="0" name=""/>
        <dsp:cNvSpPr/>
      </dsp:nvSpPr>
      <dsp:spPr>
        <a:xfrm>
          <a:off x="4494469" y="994538"/>
          <a:ext cx="2246549" cy="30640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100" kern="1200" dirty="0">
            <a:solidFill>
              <a:schemeClr val="tx1"/>
            </a:solidFill>
          </a:endParaRPr>
        </a:p>
      </dsp:txBody>
      <dsp:txXfrm>
        <a:off x="4494469" y="994538"/>
        <a:ext cx="2246549" cy="3064055"/>
      </dsp:txXfrm>
    </dsp:sp>
    <dsp:sp modelId="{38EFF94C-8F83-413D-B7D6-FD12D89BECA8}">
      <dsp:nvSpPr>
        <dsp:cNvPr id="0" name=""/>
        <dsp:cNvSpPr/>
      </dsp:nvSpPr>
      <dsp:spPr>
        <a:xfrm>
          <a:off x="6741019" y="994538"/>
          <a:ext cx="2246549" cy="30640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100" kern="1200" dirty="0">
            <a:solidFill>
              <a:schemeClr val="tx1"/>
            </a:solidFill>
          </a:endParaRPr>
        </a:p>
      </dsp:txBody>
      <dsp:txXfrm>
        <a:off x="6741019" y="994538"/>
        <a:ext cx="2246549" cy="3064055"/>
      </dsp:txXfrm>
    </dsp:sp>
    <dsp:sp modelId="{531D3536-891F-4CCF-BEEE-3027F25AC7BF}">
      <dsp:nvSpPr>
        <dsp:cNvPr id="0" name=""/>
        <dsp:cNvSpPr/>
      </dsp:nvSpPr>
      <dsp:spPr>
        <a:xfrm>
          <a:off x="8987568" y="994538"/>
          <a:ext cx="2246549" cy="306405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100" kern="1200" dirty="0">
            <a:solidFill>
              <a:schemeClr val="tx1"/>
            </a:solidFill>
          </a:endParaRPr>
        </a:p>
      </dsp:txBody>
      <dsp:txXfrm>
        <a:off x="8987568" y="994538"/>
        <a:ext cx="2246549" cy="3064055"/>
      </dsp:txXfrm>
    </dsp:sp>
    <dsp:sp modelId="{19C8BD6C-53A8-4B5A-9C08-C6E71456D375}">
      <dsp:nvSpPr>
        <dsp:cNvPr id="0" name=""/>
        <dsp:cNvSpPr/>
      </dsp:nvSpPr>
      <dsp:spPr>
        <a:xfrm>
          <a:off x="0" y="4111296"/>
          <a:ext cx="11235489" cy="5205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A8035-8F6C-49D3-ADD5-8DB0E934C25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63C0F8-731F-4176-8ADB-D590C382EEBA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MT" panose="020B0502020104020203" pitchFamily="34" charset="0"/>
            </a:rPr>
            <a:t>Work conditions determine risk for injury, illness and disability </a:t>
          </a:r>
        </a:p>
      </dsp:txBody>
      <dsp:txXfrm>
        <a:off x="0" y="0"/>
        <a:ext cx="10515600" cy="1087834"/>
      </dsp:txXfrm>
    </dsp:sp>
    <dsp:sp modelId="{B0249F9F-7E8E-40DA-A7CC-C1F173A8C545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6A77EB-0DFA-4FBE-A8C4-740BBE7FA58F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 </a:t>
          </a:r>
          <a:r>
            <a:rPr lang="en-US" sz="2200" kern="1200">
              <a:latin typeface="Gill Sans MT" panose="020B0502020104020203" pitchFamily="34" charset="0"/>
            </a:rPr>
            <a:t>Work decides our wages, which are often strong predictors of health</a:t>
          </a:r>
        </a:p>
      </dsp:txBody>
      <dsp:txXfrm>
        <a:off x="0" y="1087834"/>
        <a:ext cx="10515600" cy="1087834"/>
      </dsp:txXfrm>
    </dsp:sp>
    <dsp:sp modelId="{00BF5652-C075-4201-BA8B-1A5F29F7B8C2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2642B-4323-4E5F-8CD4-C5A682E57351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ill Sans MT" panose="020B0502020104020203" pitchFamily="34" charset="0"/>
            </a:rPr>
            <a:t>Work conditions determine our risks for and control over exposures to environmental toxins, chemical, biological and other hazards </a:t>
          </a:r>
        </a:p>
      </dsp:txBody>
      <dsp:txXfrm>
        <a:off x="0" y="2175669"/>
        <a:ext cx="10515600" cy="1087834"/>
      </dsp:txXfrm>
    </dsp:sp>
    <dsp:sp modelId="{9EB9A1EA-08F6-408A-BB58-F59C3D34B329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E1109D-F3E4-44EC-AAED-D269CA37E09C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ill Sans MT" panose="020B0502020104020203" pitchFamily="34" charset="0"/>
            </a:rPr>
            <a:t>Work provides access to most health-related benefits, including those for healthcare, workers compensation, income security, dental care, mental health services, and disability income</a:t>
          </a:r>
        </a:p>
      </dsp:txBody>
      <dsp:txXfrm>
        <a:off x="0" y="3263503"/>
        <a:ext cx="10515600" cy="1087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A8035-8F6C-49D3-ADD5-8DB0E934C25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63C0F8-731F-4176-8ADB-D590C382EEBA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ill Sans MT" panose="020B0502020104020203" pitchFamily="34" charset="0"/>
            </a:rPr>
            <a:t>Work largely controls many elements of our daily life schedule, to include the time we have for sleep, physical activity, healthier nutrition practices, relationships and rest </a:t>
          </a:r>
        </a:p>
      </dsp:txBody>
      <dsp:txXfrm>
        <a:off x="0" y="0"/>
        <a:ext cx="10515600" cy="1087834"/>
      </dsp:txXfrm>
    </dsp:sp>
    <dsp:sp modelId="{B0249F9F-7E8E-40DA-A7CC-C1F173A8C545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6A77EB-0DFA-4FBE-A8C4-740BBE7FA58F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 </a:t>
          </a:r>
          <a:r>
            <a:rPr lang="en-US" sz="2300" kern="1200">
              <a:latin typeface="Gill Sans MT" panose="020B0502020104020203" pitchFamily="34" charset="0"/>
            </a:rPr>
            <a:t>Work decides our wages, which are often strong predictors of health</a:t>
          </a:r>
        </a:p>
      </dsp:txBody>
      <dsp:txXfrm>
        <a:off x="0" y="1087834"/>
        <a:ext cx="10515600" cy="1087834"/>
      </dsp:txXfrm>
    </dsp:sp>
    <dsp:sp modelId="{00BF5652-C075-4201-BA8B-1A5F29F7B8C2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2642B-4323-4E5F-8CD4-C5A682E57351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Gill Sans MT" panose="020B0502020104020203" pitchFamily="34" charset="0"/>
            </a:rPr>
            <a:t>Work conditions determine our risks for and control over exposures to environmental toxins, chemical, biological and other hazards </a:t>
          </a:r>
        </a:p>
      </dsp:txBody>
      <dsp:txXfrm>
        <a:off x="0" y="2175669"/>
        <a:ext cx="10515600" cy="1087834"/>
      </dsp:txXfrm>
    </dsp:sp>
    <dsp:sp modelId="{9EB9A1EA-08F6-408A-BB58-F59C3D34B329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E1109D-F3E4-44EC-AAED-D269CA37E09C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ill Sans MT" panose="020B0502020104020203" pitchFamily="34" charset="0"/>
            </a:rPr>
            <a:t>Work provides access to, workers compensation, income security, dental care, mental health services, and disability income</a:t>
          </a:r>
        </a:p>
      </dsp:txBody>
      <dsp:txXfrm>
        <a:off x="0" y="3263503"/>
        <a:ext cx="10515600" cy="10878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A8035-8F6C-49D3-ADD5-8DB0E934C25A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63C0F8-731F-4176-8ADB-D590C382EEBA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ea typeface="+mn-lt"/>
              <a:cs typeface="+mn-lt"/>
            </a:rPr>
            <a:t>Work enhances or diminishes our opportunities for meaningful, healthy relationships – both at work and beyond </a:t>
          </a:r>
          <a:endParaRPr lang="en-US" sz="2000" kern="1200" dirty="0">
            <a:latin typeface="Gill Sans MT" panose="020B0502020104020203" pitchFamily="34" charset="0"/>
          </a:endParaRPr>
        </a:p>
      </dsp:txBody>
      <dsp:txXfrm>
        <a:off x="0" y="2124"/>
        <a:ext cx="10515600" cy="724514"/>
      </dsp:txXfrm>
    </dsp:sp>
    <dsp:sp modelId="{B0249F9F-7E8E-40DA-A7CC-C1F173A8C545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2430430"/>
                <a:satOff val="-165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0430"/>
                <a:satOff val="-165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0430"/>
                <a:satOff val="-165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2430430"/>
              <a:satOff val="-165"/>
              <a:lumOff val="39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6A77EB-0DFA-4FBE-A8C4-740BBE7FA58F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</a:t>
          </a: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ea typeface="+mn-lt"/>
              <a:cs typeface="+mn-lt"/>
            </a:rPr>
            <a:t>Shift work has been associated with elevated risks for cancer, heart disease, diabetes, obesity, the risk of violence, and stroke severity </a:t>
          </a:r>
          <a:endParaRPr lang="en-US" sz="2000" kern="1200" dirty="0">
            <a:latin typeface="Gill Sans MT" panose="020B0502020104020203" pitchFamily="34" charset="0"/>
          </a:endParaRPr>
        </a:p>
      </dsp:txBody>
      <dsp:txXfrm>
        <a:off x="0" y="726639"/>
        <a:ext cx="10515600" cy="724514"/>
      </dsp:txXfrm>
    </dsp:sp>
    <dsp:sp modelId="{00BF5652-C075-4201-BA8B-1A5F29F7B8C2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4860860"/>
                <a:satOff val="-3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60860"/>
                <a:satOff val="-3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60860"/>
                <a:satOff val="-3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4860860"/>
              <a:satOff val="-330"/>
              <a:lumOff val="78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E2642B-4323-4E5F-8CD4-C5A682E57351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ea typeface="+mn-lt"/>
              <a:cs typeface="+mn-lt"/>
            </a:rPr>
            <a:t>Work influences critical choices around tobacco use, physical activity and other health behaviors</a:t>
          </a:r>
          <a:endParaRPr lang="en-US" sz="2000" kern="1200" dirty="0">
            <a:latin typeface="Gill Sans MT" panose="020B0502020104020203" pitchFamily="34" charset="0"/>
          </a:endParaRPr>
        </a:p>
      </dsp:txBody>
      <dsp:txXfrm>
        <a:off x="0" y="1451154"/>
        <a:ext cx="10515600" cy="724514"/>
      </dsp:txXfrm>
    </dsp:sp>
    <dsp:sp modelId="{9EB9A1EA-08F6-408A-BB58-F59C3D34B329}">
      <dsp:nvSpPr>
        <dsp:cNvPr id="0" name=""/>
        <dsp:cNvSpPr/>
      </dsp:nvSpPr>
      <dsp:spPr>
        <a:xfrm>
          <a:off x="0" y="2240563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7291290"/>
                <a:satOff val="-496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91290"/>
                <a:satOff val="-496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91290"/>
                <a:satOff val="-496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7291290"/>
              <a:satOff val="-496"/>
              <a:lumOff val="117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E1109D-F3E4-44EC-AAED-D269CA37E09C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Gill Sans MT" panose="020B0502020104020203" pitchFamily="34" charset="0"/>
          </a:endParaRPr>
        </a:p>
      </dsp:txBody>
      <dsp:txXfrm>
        <a:off x="0" y="2175669"/>
        <a:ext cx="10515600" cy="724514"/>
      </dsp:txXfrm>
    </dsp:sp>
    <dsp:sp modelId="{A9165C14-79AB-48C1-9A79-094F899A35C6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9721720"/>
                <a:satOff val="-661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721720"/>
                <a:satOff val="-661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721720"/>
                <a:satOff val="-661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9721720"/>
              <a:satOff val="-661"/>
              <a:lumOff val="156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D28E50-45BB-4993-845C-D9950FB078FF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Gill Sans MT" panose="020B0502020104020203" pitchFamily="34" charset="0"/>
            </a:rPr>
            <a:t>Our employer’s location influences the communities in which we live, which in turn influences many health risks, opportunities, family dynamics, educational options, taxation, and cost of living</a:t>
          </a:r>
          <a:endParaRPr lang="en-US" sz="2000" kern="1200" dirty="0">
            <a:latin typeface="Gill Sans MT" panose="020B0502020104020203" pitchFamily="34" charset="0"/>
          </a:endParaRPr>
        </a:p>
      </dsp:txBody>
      <dsp:txXfrm>
        <a:off x="0" y="2900183"/>
        <a:ext cx="10515600" cy="724514"/>
      </dsp:txXfrm>
    </dsp:sp>
    <dsp:sp modelId="{B4ACCC3C-4ADE-4DD9-8EE4-B41C17B0DF71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2A9DEA-4C8F-4516-AF0E-0EE9C765BA0A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Gill Sans MT" panose="020B0502020104020203" pitchFamily="34" charset="0"/>
            </a:rPr>
            <a:t>Our work influence our commutes, time spent in private or public motor vehicles, which influences our risk of motor vehicle crashes, environmental exposure</a:t>
          </a:r>
          <a:endParaRPr lang="en-US" sz="2000" kern="1200" dirty="0">
            <a:latin typeface="Gill Sans MT" panose="020B0502020104020203" pitchFamily="34" charset="0"/>
          </a:endParaRPr>
        </a:p>
      </dsp:txBody>
      <dsp:txXfrm>
        <a:off x="0" y="3624698"/>
        <a:ext cx="10515600" cy="7245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BD3A5-247C-4202-9274-FD8A70A1CD7A}">
      <dsp:nvSpPr>
        <dsp:cNvPr id="0" name=""/>
        <dsp:cNvSpPr/>
      </dsp:nvSpPr>
      <dsp:spPr>
        <a:xfrm>
          <a:off x="73024" y="1297880"/>
          <a:ext cx="2472792" cy="180556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142EF-BEE7-4EEA-8E85-F7DCB4B5F66A}">
      <dsp:nvSpPr>
        <dsp:cNvPr id="0" name=""/>
        <dsp:cNvSpPr/>
      </dsp:nvSpPr>
      <dsp:spPr>
        <a:xfrm>
          <a:off x="5480" y="3099076"/>
          <a:ext cx="2607880" cy="96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 dirty="0"/>
            <a:t>Work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 dirty="0"/>
            <a:t>Re- Organization</a:t>
          </a:r>
        </a:p>
      </dsp:txBody>
      <dsp:txXfrm>
        <a:off x="5480" y="3099076"/>
        <a:ext cx="2607880" cy="967523"/>
      </dsp:txXfrm>
    </dsp:sp>
    <dsp:sp modelId="{02A1935D-095D-4EAC-BCF2-6D59A8BDF1A4}">
      <dsp:nvSpPr>
        <dsp:cNvPr id="0" name=""/>
        <dsp:cNvSpPr/>
      </dsp:nvSpPr>
      <dsp:spPr>
        <a:xfrm>
          <a:off x="2874257" y="1300063"/>
          <a:ext cx="2607880" cy="179682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EA600-13EF-4D13-949D-4A837EAFC872}">
      <dsp:nvSpPr>
        <dsp:cNvPr id="0" name=""/>
        <dsp:cNvSpPr/>
      </dsp:nvSpPr>
      <dsp:spPr>
        <a:xfrm>
          <a:off x="2874257" y="3096892"/>
          <a:ext cx="2607880" cy="96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 dirty="0"/>
            <a:t>Psychosocial Health </a:t>
          </a:r>
        </a:p>
      </dsp:txBody>
      <dsp:txXfrm>
        <a:off x="2874257" y="3096892"/>
        <a:ext cx="2607880" cy="967523"/>
      </dsp:txXfrm>
    </dsp:sp>
    <dsp:sp modelId="{8D769FA1-D321-42A8-8DBB-FA396C4B436C}">
      <dsp:nvSpPr>
        <dsp:cNvPr id="0" name=""/>
        <dsp:cNvSpPr/>
      </dsp:nvSpPr>
      <dsp:spPr>
        <a:xfrm>
          <a:off x="5743035" y="1300063"/>
          <a:ext cx="2607880" cy="1796829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63221-30C2-435F-9329-0E3D7CD8D0A3}">
      <dsp:nvSpPr>
        <dsp:cNvPr id="0" name=""/>
        <dsp:cNvSpPr/>
      </dsp:nvSpPr>
      <dsp:spPr>
        <a:xfrm>
          <a:off x="5743035" y="3096892"/>
          <a:ext cx="2607880" cy="96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 dirty="0"/>
            <a:t>Ergonomic Consultation</a:t>
          </a:r>
        </a:p>
      </dsp:txBody>
      <dsp:txXfrm>
        <a:off x="5743035" y="3096892"/>
        <a:ext cx="2607880" cy="967523"/>
      </dsp:txXfrm>
    </dsp:sp>
    <dsp:sp modelId="{72BF33B7-97A2-434D-BA53-487C29F454F9}">
      <dsp:nvSpPr>
        <dsp:cNvPr id="0" name=""/>
        <dsp:cNvSpPr/>
      </dsp:nvSpPr>
      <dsp:spPr>
        <a:xfrm>
          <a:off x="8611813" y="1300063"/>
          <a:ext cx="2607880" cy="1796829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16614-A214-4F17-9FCC-41FB1798C4DB}">
      <dsp:nvSpPr>
        <dsp:cNvPr id="0" name=""/>
        <dsp:cNvSpPr/>
      </dsp:nvSpPr>
      <dsp:spPr>
        <a:xfrm>
          <a:off x="8611813" y="3096892"/>
          <a:ext cx="2607880" cy="967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 dirty="0"/>
            <a:t>Self-Management Strategies</a:t>
          </a:r>
        </a:p>
      </dsp:txBody>
      <dsp:txXfrm>
        <a:off x="8611813" y="3096892"/>
        <a:ext cx="2607880" cy="967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633" cy="470705"/>
          </a:xfrm>
          <a:prstGeom prst="rect">
            <a:avLst/>
          </a:prstGeom>
        </p:spPr>
        <p:txBody>
          <a:bodyPr vert="horz" lIns="92321" tIns="46161" rIns="92321" bIns="46161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238" y="0"/>
            <a:ext cx="3077633" cy="470705"/>
          </a:xfrm>
          <a:prstGeom prst="rect">
            <a:avLst/>
          </a:prstGeom>
        </p:spPr>
        <p:txBody>
          <a:bodyPr vert="horz" lIns="92321" tIns="46161" rIns="92321" bIns="46161" rtlCol="0"/>
          <a:lstStyle>
            <a:lvl1pPr algn="r">
              <a:defRPr sz="1200"/>
            </a:lvl1pPr>
          </a:lstStyle>
          <a:p>
            <a:fld id="{4B1801F3-6E70-4FF9-B6DE-D1700F4C5282}" type="datetimeFigureOut">
              <a:rPr lang="en-CA" smtClean="0"/>
              <a:t>2024-10-15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21" tIns="46161" rIns="92321" bIns="46161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06" y="4518123"/>
            <a:ext cx="5683265" cy="3696793"/>
          </a:xfrm>
          <a:prstGeom prst="rect">
            <a:avLst/>
          </a:prstGeom>
        </p:spPr>
        <p:txBody>
          <a:bodyPr vert="horz" lIns="92321" tIns="46161" rIns="92321" bIns="4616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771"/>
            <a:ext cx="3077633" cy="470705"/>
          </a:xfrm>
          <a:prstGeom prst="rect">
            <a:avLst/>
          </a:prstGeom>
        </p:spPr>
        <p:txBody>
          <a:bodyPr vert="horz" lIns="92321" tIns="46161" rIns="92321" bIns="46161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238" y="8917771"/>
            <a:ext cx="3077633" cy="470705"/>
          </a:xfrm>
          <a:prstGeom prst="rect">
            <a:avLst/>
          </a:prstGeom>
        </p:spPr>
        <p:txBody>
          <a:bodyPr vert="horz" lIns="92321" tIns="46161" rIns="92321" bIns="46161" rtlCol="0" anchor="b"/>
          <a:lstStyle>
            <a:lvl1pPr algn="r">
              <a:defRPr sz="1200"/>
            </a:lvl1pPr>
          </a:lstStyle>
          <a:p>
            <a:fld id="{AE39474F-BB17-4927-BC29-A479EC35378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065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0ABFA-2E52-C9A6-1BD4-770977913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4FB1D-7E47-3795-861E-1E20690EA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74DDD-5B9E-5C21-9D23-AB52FF93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8A37-283A-4ACD-A776-153790BD8B6B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276BA-19DD-A828-F94B-579DAF4E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56809-2C60-077D-1773-E46603A0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194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EFE5-0C77-AF64-6852-A0029AB76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F7265-BB87-5F93-4816-BFD0F82DE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F55D-03C7-66AE-1D98-65F1966A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E318-4410-456E-8F17-49F89A8E896E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68C2B-FDC4-96FD-BE2A-58C22B18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CA73-92CC-BED2-C8F7-D05F0A9A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494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E5A363-7F57-BFB9-0618-8E5A6695D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B84C9-94FB-79DD-0CAB-67690A441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9C46A-8D96-BBF3-F90D-730BF794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750-6D46-4463-B720-7E7C7B54AC04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52ACB-BBFF-AB85-033D-C785B87D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913F5-08B7-23BE-EB67-05047237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418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2"/>
            </a:gs>
            <a:gs pos="100000">
              <a:schemeClr val="accent6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for a construction company&#10;&#10;Description automatically generated">
            <a:extLst>
              <a:ext uri="{FF2B5EF4-FFF2-40B4-BE49-F238E27FC236}">
                <a16:creationId xmlns:a16="http://schemas.microsoft.com/office/drawing/2014/main" id="{16323E70-54D7-FD2D-092D-13E62DF5C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561" y="252556"/>
            <a:ext cx="3974878" cy="2805451"/>
          </a:xfrm>
          <a:prstGeom prst="rect">
            <a:avLst/>
          </a:prstGeom>
          <a:effectLst>
            <a:glow rad="1905000">
              <a:schemeClr val="accent2">
                <a:alpha val="43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ABCA1-BDEC-394D-732A-3DADDA79A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70459"/>
            <a:ext cx="9144000" cy="18673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33A7F-9919-7820-84D8-9D208FE17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95584"/>
            <a:ext cx="9144000" cy="4465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F7E8-F48B-00C4-CA14-834029354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3FEF-086E-4361-90FA-CE6B58B8E98A}" type="datetime1">
              <a:rPr lang="en-CA" smtClean="0"/>
              <a:t>2024-10-15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E5C71-8D18-A825-01C1-B17748C3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54A84-2CB5-BB4C-3FAE-35B63BC3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50000">
              <a:schemeClr val="accent2"/>
            </a:gs>
            <a:gs pos="100000">
              <a:schemeClr val="accent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ABCA1-BDEC-394D-732A-3DADDA79A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9002"/>
            <a:ext cx="9144000" cy="18673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33A7F-9919-7820-84D8-9D208FE17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4986"/>
            <a:ext cx="9144000" cy="4465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F7E8-F48B-00C4-CA14-834029354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880A-E378-4831-9F08-14A9CAC5AD5A}" type="datetime1">
              <a:rPr lang="en-CA" smtClean="0"/>
              <a:t>2024-10-15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E5C71-8D18-A825-01C1-B17748C3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54A84-2CB5-BB4C-3FAE-35B63BC3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FFF202-991B-C18F-417D-68C1037579DB}"/>
              </a:ext>
            </a:extLst>
          </p:cNvPr>
          <p:cNvGrpSpPr/>
          <p:nvPr userDrawn="1"/>
        </p:nvGrpSpPr>
        <p:grpSpPr>
          <a:xfrm>
            <a:off x="0" y="5591963"/>
            <a:ext cx="12192000" cy="692072"/>
            <a:chOff x="0" y="5480177"/>
            <a:chExt cx="13515439" cy="767196"/>
          </a:xfrm>
          <a:effectLst>
            <a:glow>
              <a:schemeClr val="accent1"/>
            </a:glow>
          </a:effectLst>
        </p:grpSpPr>
        <p:pic>
          <p:nvPicPr>
            <p:cNvPr id="11" name="Picture 10" descr="A blue outline of people wearing hard hats&#10;&#10;Description automatically generated">
              <a:extLst>
                <a:ext uri="{FF2B5EF4-FFF2-40B4-BE49-F238E27FC236}">
                  <a16:creationId xmlns:a16="http://schemas.microsoft.com/office/drawing/2014/main" id="{AA14F13D-D418-48EC-CC70-4DDA3415EF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80177"/>
              <a:ext cx="1930777" cy="767196"/>
            </a:xfrm>
            <a:prstGeom prst="rect">
              <a:avLst/>
            </a:prstGeom>
          </p:spPr>
        </p:pic>
        <p:pic>
          <p:nvPicPr>
            <p:cNvPr id="12" name="Picture 11" descr="A blue outline of people wearing hard hats&#10;&#10;Description automatically generated">
              <a:extLst>
                <a:ext uri="{FF2B5EF4-FFF2-40B4-BE49-F238E27FC236}">
                  <a16:creationId xmlns:a16="http://schemas.microsoft.com/office/drawing/2014/main" id="{00C65B8F-C769-E828-E8C9-BF5DCFCD59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777" y="5480177"/>
              <a:ext cx="1930777" cy="767196"/>
            </a:xfrm>
            <a:prstGeom prst="rect">
              <a:avLst/>
            </a:prstGeom>
          </p:spPr>
        </p:pic>
        <p:pic>
          <p:nvPicPr>
            <p:cNvPr id="13" name="Picture 12" descr="A blue outline of people wearing hard hats&#10;&#10;Description automatically generated">
              <a:extLst>
                <a:ext uri="{FF2B5EF4-FFF2-40B4-BE49-F238E27FC236}">
                  <a16:creationId xmlns:a16="http://schemas.microsoft.com/office/drawing/2014/main" id="{795B411F-7AB0-8289-1D7E-67C736A0C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554" y="5480177"/>
              <a:ext cx="1930777" cy="767196"/>
            </a:xfrm>
            <a:prstGeom prst="rect">
              <a:avLst/>
            </a:prstGeom>
          </p:spPr>
        </p:pic>
        <p:pic>
          <p:nvPicPr>
            <p:cNvPr id="14" name="Picture 13" descr="A blue outline of people wearing hard hats&#10;&#10;Description automatically generated">
              <a:extLst>
                <a:ext uri="{FF2B5EF4-FFF2-40B4-BE49-F238E27FC236}">
                  <a16:creationId xmlns:a16="http://schemas.microsoft.com/office/drawing/2014/main" id="{5428AF0E-A0B4-D647-5228-A5025FB7DB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331" y="5480177"/>
              <a:ext cx="1930777" cy="767196"/>
            </a:xfrm>
            <a:prstGeom prst="rect">
              <a:avLst/>
            </a:prstGeom>
          </p:spPr>
        </p:pic>
        <p:pic>
          <p:nvPicPr>
            <p:cNvPr id="15" name="Picture 14" descr="A blue outline of people wearing hard hats&#10;&#10;Description automatically generated">
              <a:extLst>
                <a:ext uri="{FF2B5EF4-FFF2-40B4-BE49-F238E27FC236}">
                  <a16:creationId xmlns:a16="http://schemas.microsoft.com/office/drawing/2014/main" id="{07807D3E-BA09-3303-B43F-34050E3E79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108" y="5480177"/>
              <a:ext cx="1930777" cy="767196"/>
            </a:xfrm>
            <a:prstGeom prst="rect">
              <a:avLst/>
            </a:prstGeom>
          </p:spPr>
        </p:pic>
        <p:pic>
          <p:nvPicPr>
            <p:cNvPr id="16" name="Picture 15" descr="A blue outline of people wearing hard hats&#10;&#10;Description automatically generated">
              <a:extLst>
                <a:ext uri="{FF2B5EF4-FFF2-40B4-BE49-F238E27FC236}">
                  <a16:creationId xmlns:a16="http://schemas.microsoft.com/office/drawing/2014/main" id="{710F1280-71FD-9CFF-6D8D-62B216C6C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3885" y="5480177"/>
              <a:ext cx="1930777" cy="767196"/>
            </a:xfrm>
            <a:prstGeom prst="rect">
              <a:avLst/>
            </a:prstGeom>
          </p:spPr>
        </p:pic>
        <p:pic>
          <p:nvPicPr>
            <p:cNvPr id="17" name="Picture 16" descr="A blue outline of people wearing hard hats&#10;&#10;Description automatically generated">
              <a:extLst>
                <a:ext uri="{FF2B5EF4-FFF2-40B4-BE49-F238E27FC236}">
                  <a16:creationId xmlns:a16="http://schemas.microsoft.com/office/drawing/2014/main" id="{6927B6A0-89DB-F1B3-9234-6D5DD0CAC9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4662" y="5480177"/>
              <a:ext cx="1930777" cy="76719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72CCFA-6F80-DBC7-10C1-FB49043C7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30" y="312148"/>
            <a:ext cx="1079339" cy="614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07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170D1A-CAB3-E3F6-C83B-551CAC138F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4200" y="1"/>
            <a:ext cx="5257800" cy="6227544"/>
          </a:xfrm>
        </p:spPr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F86B-2EBE-4EF5-30C3-0F913153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9" y="365125"/>
            <a:ext cx="501476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237C8-CA4E-5C50-74C4-CE59C6AA3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1825625"/>
            <a:ext cx="5014762" cy="42034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FDB30-6E93-13C5-62CE-D3BD4A24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9B996-43F6-4B62-BF29-F78C6FE8D096}" type="datetime1">
              <a:rPr lang="en-CA" smtClean="0"/>
              <a:t>2024-10-15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C2B2B-A110-D0B9-BB05-A62E4B5D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507D5-7FB1-9DDB-CBB2-928F5DAD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49E56E-07EA-CBF4-69B5-3EB0BEB48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97" y="312148"/>
            <a:ext cx="1079004" cy="6141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17162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A34619-C3B4-D0FA-9E57-0196240FA00C}"/>
              </a:ext>
            </a:extLst>
          </p:cNvPr>
          <p:cNvSpPr/>
          <p:nvPr userDrawn="1"/>
        </p:nvSpPr>
        <p:spPr>
          <a:xfrm>
            <a:off x="0" y="0"/>
            <a:ext cx="3808602" cy="6275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F86B-2EBE-4EF5-30C3-0F913153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19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237C8-CA4E-5C50-74C4-CE59C6AA3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199" cy="42034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FDB30-6E93-13C5-62CE-D3BD4A24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7F41-A65F-470B-8287-FF401CE28107}" type="datetime1">
              <a:rPr lang="en-CA" smtClean="0"/>
              <a:t>2024-10-15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C2B2B-A110-D0B9-BB05-A62E4B5D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507D5-7FB1-9DDB-CBB2-928F5DAD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27C78-28FB-1EDB-1B30-F05200B5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876" y="229509"/>
            <a:ext cx="1360848" cy="7462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3C014A-7CBE-22EA-45A8-6836382DF7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106" y="1825625"/>
            <a:ext cx="3354389" cy="42037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edit </a:t>
            </a:r>
            <a:r>
              <a:rPr lang="en-US" dirty="0" err="1"/>
              <a:t>Mastetor</a:t>
            </a:r>
            <a:r>
              <a:rPr lang="en-US" dirty="0"/>
              <a:t>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0140B-0DD7-F5D1-A7D8-8654AC354F0A}"/>
              </a:ext>
            </a:extLst>
          </p:cNvPr>
          <p:cNvSpPr txBox="1">
            <a:spLocks/>
          </p:cNvSpPr>
          <p:nvPr userDrawn="1"/>
        </p:nvSpPr>
        <p:spPr>
          <a:xfrm>
            <a:off x="227106" y="1139528"/>
            <a:ext cx="3354389" cy="5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Sub Title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9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A34619-C3B4-D0FA-9E57-0196240FA00C}"/>
              </a:ext>
            </a:extLst>
          </p:cNvPr>
          <p:cNvSpPr/>
          <p:nvPr userDrawn="1"/>
        </p:nvSpPr>
        <p:spPr>
          <a:xfrm>
            <a:off x="0" y="0"/>
            <a:ext cx="3808602" cy="6275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FDB30-6E93-13C5-62CE-D3BD4A24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FA33-2013-4A0C-B178-A91E6D60665F}" type="datetime1">
              <a:rPr lang="en-CA" smtClean="0"/>
              <a:t>2024-10-15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C2B2B-A110-D0B9-BB05-A62E4B5D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507D5-7FB1-9DDB-CBB2-928F5DAD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27C78-28FB-1EDB-1B30-F05200B5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876" y="229509"/>
            <a:ext cx="1360848" cy="7462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3C014A-7CBE-22EA-45A8-6836382DF7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106" y="1825625"/>
            <a:ext cx="3354389" cy="42037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edit </a:t>
            </a:r>
            <a:r>
              <a:rPr lang="en-US" dirty="0" err="1"/>
              <a:t>Mastetor</a:t>
            </a:r>
            <a:r>
              <a:rPr lang="en-US" dirty="0"/>
              <a:t>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0140B-0DD7-F5D1-A7D8-8654AC354F0A}"/>
              </a:ext>
            </a:extLst>
          </p:cNvPr>
          <p:cNvSpPr txBox="1">
            <a:spLocks/>
          </p:cNvSpPr>
          <p:nvPr userDrawn="1"/>
        </p:nvSpPr>
        <p:spPr>
          <a:xfrm>
            <a:off x="227106" y="1139528"/>
            <a:ext cx="3354389" cy="5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Sub Title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2C54E6-8F1A-91B7-53F4-0634961044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08413" y="0"/>
            <a:ext cx="8383587" cy="6216242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0876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75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8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2BBE-0F3A-BC53-C663-BCC5FEB5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613024"/>
          </a:xfrm>
          <a:effectLst/>
        </p:spPr>
        <p:txBody>
          <a:bodyPr anchor="b"/>
          <a:lstStyle>
            <a:lvl1pPr>
              <a:defRPr sz="6000" b="0">
                <a:solidFill>
                  <a:schemeClr val="tx2"/>
                </a:solidFill>
                <a:effectLst>
                  <a:glow rad="304800">
                    <a:schemeClr val="bg1">
                      <a:alpha val="2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8CADE-3D35-2994-C4F8-1805ECAC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85373"/>
            <a:ext cx="10515600" cy="144378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AF6A-6C5C-16BE-2E65-58ADE770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AB6E-FDC2-4404-BAD7-50F5AE735B12}" type="datetime1">
              <a:rPr lang="en-CA" smtClean="0"/>
              <a:t>2024-10-15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C0D91-F52A-B458-C18F-10DAB66A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19416-461E-FAB2-DC20-43AECB7B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6982C-EB7F-03DD-7273-B11014393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97" y="312148"/>
            <a:ext cx="1079004" cy="6141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8451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0">
              <a:schemeClr val="accent5"/>
            </a:gs>
            <a:gs pos="100000">
              <a:schemeClr val="tx2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7B77-8637-1731-C5EF-B3522CE1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375" y="953620"/>
            <a:ext cx="9163250" cy="1571688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8FC66-57E4-738B-DC85-FBE6C4096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04699"/>
            <a:ext cx="5181600" cy="34722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A7AC1-9929-F68B-9DD3-4B40449F5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04697"/>
            <a:ext cx="5181600" cy="347226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BFE65-B074-A5FF-C64E-6E609F5F1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BD9C-0829-41E0-9106-F469EF29A97A}" type="datetime1">
              <a:rPr lang="en-CA" smtClean="0"/>
              <a:t>2024-10-15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33EA4-D715-AB65-66C1-DA6A323A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B8150-CEA4-EDFA-6922-340B9E64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9C8B80-FBE5-2B5B-2F87-63E51E39C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4131" y="339433"/>
            <a:ext cx="1079339" cy="614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blue and white outline of people wearing hard hats&#10;&#10;Description automatically generated">
            <a:extLst>
              <a:ext uri="{FF2B5EF4-FFF2-40B4-BE49-F238E27FC236}">
                <a16:creationId xmlns:a16="http://schemas.microsoft.com/office/drawing/2014/main" id="{F6B3C0DB-F804-CC0B-BF18-0E591DC13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613"/>
            <a:ext cx="1684421" cy="6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52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C11-3E75-5140-CE29-3265F9AF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23392-7911-A02F-CB39-A84CF9280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0278E-11A6-03D0-D159-E0D67DC72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5BB9A-E31B-2728-9CF2-7F5C34CCF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F00D99-20A4-FC36-7625-49289AD92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27060B-CB0E-A1B1-1FC5-AC08B72C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DD98-1D44-42DA-A8F1-57D6C43AE494}" type="datetime1">
              <a:rPr lang="en-CA" smtClean="0"/>
              <a:t>2024-10-15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244CD6-E3F9-F502-6BB4-44959CDB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48EFC-2561-5A7C-62A6-4A25CD12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64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B3FD-3C9E-5045-700C-996AE23E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5462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8FFFF-6C11-9ACA-10BB-80E9CCBC7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6F588-390D-823F-6791-91428DB3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F3EC-171B-401F-B607-270A19BC47EB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0F7B4-C393-E287-7DB8-B4E7ED07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01892-844E-D9A9-CE52-4237BC48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8185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9FC8A-78A7-545E-2FFE-6100D6D7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A0C3-C27F-4454-803B-CA9148A2E363}" type="datetime1">
              <a:rPr lang="en-CA" smtClean="0"/>
              <a:t>2024-10-15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5F3B3-445B-4C0F-FBFE-62CE143F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AB95D-187A-7DF4-A09C-FEAF3782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01BCB64-8D7A-211D-7742-A365249F48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48798983"/>
              </p:ext>
            </p:extLst>
          </p:nvPr>
        </p:nvGraphicFramePr>
        <p:xfrm>
          <a:off x="519363" y="1660358"/>
          <a:ext cx="11153274" cy="4190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9A30D35E-E2DF-969E-DFF0-E79C7EFE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63" y="365126"/>
            <a:ext cx="9972174" cy="7899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62C821-2F0F-C7BD-12C7-AE25C8D322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4131" y="339433"/>
            <a:ext cx="1079339" cy="614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A655BF-7098-4BE9-208F-8062336D4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363" y="1155032"/>
            <a:ext cx="9972174" cy="50532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63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50BD4-B7C3-88D3-D0A4-C07AA493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33893-2E3D-42E4-AEAD-1AA9879842E9}" type="datetime1">
              <a:rPr lang="en-CA" smtClean="0"/>
              <a:t>2024-10-15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F06A35-435E-20F7-F395-498B3279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3AF8-0C0B-3772-DE4F-88C99E72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730A31-D20A-0942-C2C6-450F0D29CBF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16984985"/>
              </p:ext>
            </p:extLst>
          </p:nvPr>
        </p:nvGraphicFramePr>
        <p:xfrm>
          <a:off x="478255" y="1944938"/>
          <a:ext cx="11235489" cy="416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44A57DE-F5D0-7A14-72FE-1339396D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63" y="365126"/>
            <a:ext cx="9972174" cy="7899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E42A9F1-C8AD-00F1-DD0C-67FD7E934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363" y="1155032"/>
            <a:ext cx="9972174" cy="50532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8B413-0CBC-7406-F661-DF6DE11CC38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4131" y="339433"/>
            <a:ext cx="1079339" cy="614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748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57E-F831-4FF4-58C1-AE1114AB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B1391-836C-CE6F-335D-70BF8EDD3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EF7D7-1A0D-1D64-B375-8AF9F7E84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12082-92CC-32A2-B6D2-7E640D989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D16A-5FEB-4E1A-97A3-842D19A719C3}" type="datetime1">
              <a:rPr lang="en-CA" smtClean="0"/>
              <a:t>2024-10-15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B7C83-6424-92A8-5E3C-C6869DFB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09342-AFAC-B50A-53E5-71F09BF9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3422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928B-3D2B-1050-DD26-947FA2B7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2729B2-8ED6-CC57-8260-8A94AC4DD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76229-CE29-1361-8812-7117D399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0AD79-1A24-F8A5-26D4-3FDAD4C6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4183-7A05-4918-9B3A-10B48A255482}" type="datetime1">
              <a:rPr lang="en-CA" smtClean="0"/>
              <a:t>2024-10-15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A8E78-5385-4FAD-2AE1-41E667E5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475AB-CEFC-CD0B-C75B-8B93312B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67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97B9-76CF-5B0C-FC4E-BB5DE62C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6A4D9-3539-88AE-7011-C1D3F11FA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1879D-8E18-F667-86D0-DC912D07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6A1C-2D49-47BC-8B87-8125DB2B6032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FD2F1-57B2-9548-19F8-185D6232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1C52D-9EB3-2B8A-AD26-8578F38C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795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C266-649B-B0A7-2F02-7C8741FE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E9D9-8438-5A98-8F5C-EC74A4D9E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0BA8C-1AB4-993A-3776-0906EE1FA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8170-BB8F-B83E-D28A-8B277360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FC8B-E4BD-4F19-B3A5-ED7279EFFF30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74A73-9C53-03C4-40AE-857024DF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6F21A-1BD9-BE6D-6273-271B1D9B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917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DA97-0586-275E-AF88-28210105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493B4-E87C-A950-4488-3203AD406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CC1D1-4D21-5D2E-9375-E57866027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C186F-8DEC-12E3-EBB3-8CF316D78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C12D9-E6DE-5687-A085-744453237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FE0978-3E48-F92B-08E2-C028A57B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22-17BB-4A08-A6AF-4579296D1907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FA168-BECF-1722-331E-5B8FA61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7E61F-693F-14B4-67EB-53032B6B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40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97FAD-C1C8-CFAE-9E5B-4752DA231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F3352-450D-C395-C80B-74EE34E0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B22D-2E6C-4A5A-8728-4F905D167777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AE381-7F4B-157A-E81F-F059E994E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974F-DAC8-B5E5-342C-081382E0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503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5ED138-7D64-3506-B1EE-B15292CA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E8DC-5DD2-4FA8-B3E0-4168396B360B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FA931-6D69-3D4C-F2D7-5FF7CA8E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3139-44C3-0E1B-8DD0-BDE2EAF2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8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5391-855C-74C4-5BFA-8654D7E1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FC93-F264-3139-B686-28DDD3B9D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CEC51-5080-8009-BE3A-961C7ED7A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73E04-C28B-8C3D-D9EA-F081B2C7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1381-6F33-4339-81A2-C9D6F8EBD323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03F4D-A0BA-447C-C1CB-453FB271E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A5275-8E79-5042-2195-869CF07C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067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C5067-1B00-F90C-C7E8-7C84555C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4C429-0A85-2348-159C-13940EDC8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200EF-8F8B-FCD3-DF65-3DA025D23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25A8B-ADCB-95A9-E3F2-2C732394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593D-4794-451D-AB7E-8DAADB163EC4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164CD-5F5A-07A9-9E0F-3AC7DE463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D321B-1647-44BF-7B45-06D66148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812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7629CB-9A1F-932F-09B5-ECDBD283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73274-BBE4-CEF5-3F25-0B4469A3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3EB85-AD0E-F5CB-C61A-A0469B23C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CF63F1-195F-4942-B3E7-57453E299828}" type="datetime1">
              <a:rPr lang="en-CA" smtClean="0"/>
              <a:t>2024-10-15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7266A-7512-3FD1-9DEC-94973C520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0E265-6E20-5843-67CE-CD798D835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E5865B-4EE0-4265-8335-537AA7BE6A9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144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2"/>
            </a:gs>
            <a:gs pos="100000">
              <a:schemeClr val="bg1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3BC1D62-AE3A-0DBA-6F1C-B125237F3F25}"/>
              </a:ext>
            </a:extLst>
          </p:cNvPr>
          <p:cNvSpPr/>
          <p:nvPr userDrawn="1"/>
        </p:nvSpPr>
        <p:spPr>
          <a:xfrm>
            <a:off x="0" y="6224631"/>
            <a:ext cx="12192000" cy="6333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n>
                <a:noFill/>
              </a:ln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36D1DA-3D26-B610-8430-31BFEFC934DE}"/>
              </a:ext>
            </a:extLst>
          </p:cNvPr>
          <p:cNvGrpSpPr/>
          <p:nvPr userDrawn="1"/>
        </p:nvGrpSpPr>
        <p:grpSpPr>
          <a:xfrm>
            <a:off x="0" y="6515638"/>
            <a:ext cx="12192000" cy="330235"/>
            <a:chOff x="74910" y="4349"/>
            <a:chExt cx="12189929" cy="327366"/>
          </a:xfrm>
          <a:effectLst/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35490C-3522-469A-ECAE-A528A97F76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3"/>
            <a:stretch/>
          </p:blipFill>
          <p:spPr>
            <a:xfrm>
              <a:off x="5019261" y="4349"/>
              <a:ext cx="7245578" cy="327365"/>
            </a:xfrm>
            <a:prstGeom prst="rect">
              <a:avLst/>
            </a:prstGeom>
            <a:effectLst/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3E89CC-C412-71D1-0750-4173B89AFAF7}"/>
                </a:ext>
              </a:extLst>
            </p:cNvPr>
            <p:cNvSpPr/>
            <p:nvPr userDrawn="1"/>
          </p:nvSpPr>
          <p:spPr>
            <a:xfrm>
              <a:off x="74910" y="4350"/>
              <a:ext cx="4944351" cy="3273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C4250-0154-E07C-6BB8-7AA2C745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25C6-F56D-EEDB-A605-C901AFB47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03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28B7C-BF83-511A-B770-E2722C216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1622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D001EF-9C75-444E-9FBE-A9A749B73AC8}" type="datetime1">
              <a:rPr lang="en-CA" smtClean="0"/>
              <a:t>2024-10-15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2B84E-A71A-7F9F-B8BA-10CCD7378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1622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DE37-4EC4-2DAC-A181-9DD7EB767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1622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F5926A-3DD3-407A-87C4-2BA3EFD932D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871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nstruction work tools">
            <a:extLst>
              <a:ext uri="{FF2B5EF4-FFF2-40B4-BE49-F238E27FC236}">
                <a16:creationId xmlns:a16="http://schemas.microsoft.com/office/drawing/2014/main" id="{B8596428-724F-81A1-B960-4BE47A368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9091" r="2000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7B315-FC3E-2D54-FAAC-1CB10899B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713" y="-381679"/>
            <a:ext cx="6122516" cy="3204134"/>
          </a:xfrm>
        </p:spPr>
        <p:txBody>
          <a:bodyPr anchor="b">
            <a:normAutofit/>
          </a:bodyPr>
          <a:lstStyle/>
          <a:p>
            <a:r>
              <a:rPr lang="en-CA" sz="4000" b="1" dirty="0">
                <a:latin typeface="Gill Sans MT" panose="020B0502020104020203" pitchFamily="34" charset="0"/>
              </a:rPr>
              <a:t>Shifting the Paradigm to Total Worker Health (TWH)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5EA85-5EE6-D1A8-8555-13895891F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13" y="2986945"/>
            <a:ext cx="5313220" cy="2722178"/>
          </a:xfrm>
        </p:spPr>
        <p:txBody>
          <a:bodyPr>
            <a:normAutofit lnSpcReduction="10000"/>
          </a:bodyPr>
          <a:lstStyle/>
          <a:p>
            <a:pPr algn="l"/>
            <a:endParaRPr lang="en-CA" sz="800" dirty="0"/>
          </a:p>
          <a:p>
            <a:r>
              <a:rPr lang="en-CA" sz="1900" b="1" dirty="0">
                <a:latin typeface="Gill Sans MT" panose="020B0502020104020203" pitchFamily="34" charset="0"/>
              </a:rPr>
              <a:t>Carmine Tiano</a:t>
            </a:r>
          </a:p>
          <a:p>
            <a:r>
              <a:rPr lang="en-CA" sz="1900" dirty="0">
                <a:latin typeface="Gill Sans MT" panose="020B0502020104020203" pitchFamily="34" charset="0"/>
              </a:rPr>
              <a:t> </a:t>
            </a:r>
          </a:p>
          <a:p>
            <a:r>
              <a:rPr lang="en-CA" sz="2000" b="1" dirty="0">
                <a:latin typeface="Gill Sans MT" panose="020B0502020104020203" pitchFamily="34" charset="0"/>
              </a:rPr>
              <a:t>Provincial  Building &amp; Construction Trades Council of Ontario</a:t>
            </a:r>
          </a:p>
          <a:p>
            <a:endParaRPr lang="en-CA" sz="2000" b="1" dirty="0">
              <a:latin typeface="Gill Sans MT" panose="020B0502020104020203" pitchFamily="34" charset="0"/>
            </a:endParaRPr>
          </a:p>
          <a:p>
            <a:r>
              <a:rPr lang="en-CA" sz="2000" b="1" dirty="0">
                <a:latin typeface="Gill Sans MT" panose="020B0502020104020203" pitchFamily="34" charset="0"/>
              </a:rPr>
              <a:t>67</a:t>
            </a:r>
            <a:r>
              <a:rPr lang="en-CA" sz="2000" b="1" baseline="30000" dirty="0">
                <a:latin typeface="Gill Sans MT" panose="020B0502020104020203" pitchFamily="34" charset="0"/>
              </a:rPr>
              <a:t>th</a:t>
            </a:r>
            <a:r>
              <a:rPr lang="en-CA" sz="2000" b="1" dirty="0">
                <a:latin typeface="Gill Sans MT" panose="020B0502020104020203" pitchFamily="34" charset="0"/>
              </a:rPr>
              <a:t> Annual Convention </a:t>
            </a:r>
          </a:p>
          <a:p>
            <a:r>
              <a:rPr lang="en-CA" sz="2000" b="1" dirty="0">
                <a:latin typeface="Gill Sans MT" panose="020B0502020104020203" pitchFamily="34" charset="0"/>
              </a:rPr>
              <a:t>October 16</a:t>
            </a:r>
            <a:r>
              <a:rPr lang="en-CA" sz="2000" b="1" baseline="30000" dirty="0">
                <a:latin typeface="Gill Sans MT" panose="020B0502020104020203" pitchFamily="34" charset="0"/>
              </a:rPr>
              <a:t>th</a:t>
            </a:r>
            <a:r>
              <a:rPr lang="en-CA" sz="2000" b="1" dirty="0">
                <a:latin typeface="Gill Sans MT" panose="020B0502020104020203" pitchFamily="34" charset="0"/>
              </a:rPr>
              <a:t> 2024 Windsor Ontario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94C84-12FA-481F-868D-CD058B86F42C}"/>
              </a:ext>
            </a:extLst>
          </p:cNvPr>
          <p:cNvSpPr/>
          <p:nvPr/>
        </p:nvSpPr>
        <p:spPr>
          <a:xfrm>
            <a:off x="481029" y="625683"/>
            <a:ext cx="811743" cy="2256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A2CEB-3020-6FD3-1EB1-16F951E9E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1497"/>
            <a:ext cx="6122516" cy="3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36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C3E9-F913-9710-CBF6-D1AAEE73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0" y="0"/>
            <a:ext cx="10795517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Gill Sans MT"/>
              </a:rPr>
              <a:t>Issues Relevant to Advancing Worker Well-being Through Total Worker Health</a:t>
            </a:r>
            <a:endParaRPr lang="en-US" sz="2800" dirty="0">
              <a:latin typeface="Gill Sans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9DB1-C1CC-68AD-D23C-40C1868D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ECD53C4-D141-4176-BBD1-42C49C9B6D15}" type="slidenum">
              <a:rPr lang="en-CA" sz="1200" smtClean="0"/>
              <a:pPr algn="r"/>
              <a:t>10</a:t>
            </a:fld>
            <a:endParaRPr lang="en-CA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175CE5AD-28B8-5EB4-85C1-DB510BDE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/>
              <a:t>PBCTCO 2024 CONVENTION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9A1D1B-5734-3DBC-8A3C-B73E58315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582270"/>
              </p:ext>
            </p:extLst>
          </p:nvPr>
        </p:nvGraphicFramePr>
        <p:xfrm>
          <a:off x="412955" y="1320800"/>
          <a:ext cx="11344703" cy="422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9234">
                  <a:extLst>
                    <a:ext uri="{9D8B030D-6E8A-4147-A177-3AD203B41FA5}">
                      <a16:colId xmlns:a16="http://schemas.microsoft.com/office/drawing/2014/main" val="3752366662"/>
                    </a:ext>
                  </a:extLst>
                </a:gridCol>
                <a:gridCol w="5665469">
                  <a:extLst>
                    <a:ext uri="{9D8B030D-6E8A-4147-A177-3AD203B41FA5}">
                      <a16:colId xmlns:a16="http://schemas.microsoft.com/office/drawing/2014/main" val="3373550309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Gill Sans MT"/>
                        </a:rPr>
                        <a:t>Compensation and Benefits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Gill Sans MT"/>
                        </a:rPr>
                        <a:t>Community Supports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756190"/>
                  </a:ext>
                </a:extLst>
              </a:tr>
              <a:tr h="3708400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Adequate Wages and Prevention of Wage Theft </a:t>
                      </a:r>
                      <a:endParaRPr lang="en-US" sz="1600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Equitable Performance Appraisals and Promotion </a:t>
                      </a:r>
                      <a:endParaRPr lang="en-US" sz="1600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Work-Life Programs</a:t>
                      </a:r>
                      <a:endParaRPr lang="en-US" sz="1600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Paid Time Off (Sick, Vacation, Caregiving)</a:t>
                      </a:r>
                      <a:endParaRPr lang="en-US" sz="1600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Disability Insurance (Short-&amp; Long-Term) </a:t>
                      </a:r>
                      <a:endParaRPr lang="en-US" sz="1600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Workers’ Compensation Benefits </a:t>
                      </a:r>
                      <a:endParaRPr lang="en-US" sz="1600" b="1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Chronic Disease Prevention and Disease Management </a:t>
                      </a:r>
                      <a:endParaRPr lang="en-US" sz="1600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Career and Skills Development</a:t>
                      </a:r>
                      <a:endParaRPr lang="en-US" sz="1600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Healthy Community Design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800" b="0" i="0" u="none" strike="noStrike" baseline="0" noProof="0" dirty="0">
                        <a:solidFill>
                          <a:srgbClr val="000000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Safe, Healthy and Affordable Housing Options</a:t>
                      </a:r>
                      <a:endParaRPr lang="en-US" sz="1800" b="0" i="0" u="none" strike="noStrike" baseline="0" noProof="0" dirty="0">
                        <a:solidFill>
                          <a:schemeClr val="dk1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800" b="0" i="0" u="none" strike="noStrike" baseline="0" noProof="0" dirty="0">
                        <a:solidFill>
                          <a:srgbClr val="000000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Safe and Clean Environment (Air and Water Quality, Noise Levels, Tobacco-Free Policies)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 </a:t>
                      </a:r>
                      <a:endParaRPr lang="en-US" sz="1800" b="0" i="0" u="none" strike="noStrike" baseline="0" noProof="0" dirty="0">
                        <a:solidFill>
                          <a:schemeClr val="dk1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Access to Affordable, Quality Healthcare and Well-Being Resources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433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96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C3E9-F913-9710-CBF6-D1AAEE73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77" y="0"/>
            <a:ext cx="10795517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Gill Sans MT"/>
              </a:rPr>
              <a:t>Issues Relevant to Advancing Worker Well-being Through Total Worker Health</a:t>
            </a:r>
            <a:endParaRPr lang="en-US" sz="2800" dirty="0">
              <a:latin typeface="Gill Sans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9DB1-C1CC-68AD-D23C-40C1868D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ECD53C4-D141-4176-BBD1-42C49C9B6D15}" type="slidenum">
              <a:rPr lang="en-CA" sz="1200" smtClean="0"/>
              <a:pPr algn="r"/>
              <a:t>11</a:t>
            </a:fld>
            <a:endParaRPr lang="en-CA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175CE5AD-28B8-5EB4-85C1-DB510BDE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/>
              <a:t>PBCTCO 2024 CONVENTION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D730DC-EE95-AFF9-10EA-F2AE354BF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18163"/>
              </p:ext>
            </p:extLst>
          </p:nvPr>
        </p:nvGraphicFramePr>
        <p:xfrm>
          <a:off x="983226" y="1107440"/>
          <a:ext cx="10182647" cy="6443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6065">
                  <a:extLst>
                    <a:ext uri="{9D8B030D-6E8A-4147-A177-3AD203B41FA5}">
                      <a16:colId xmlns:a16="http://schemas.microsoft.com/office/drawing/2014/main" val="1074482986"/>
                    </a:ext>
                  </a:extLst>
                </a:gridCol>
                <a:gridCol w="3383291">
                  <a:extLst>
                    <a:ext uri="{9D8B030D-6E8A-4147-A177-3AD203B41FA5}">
                      <a16:colId xmlns:a16="http://schemas.microsoft.com/office/drawing/2014/main" val="2915371363"/>
                    </a:ext>
                  </a:extLst>
                </a:gridCol>
                <a:gridCol w="3383291">
                  <a:extLst>
                    <a:ext uri="{9D8B030D-6E8A-4147-A177-3AD203B41FA5}">
                      <a16:colId xmlns:a16="http://schemas.microsoft.com/office/drawing/2014/main" val="1241979775"/>
                    </a:ext>
                  </a:extLst>
                </a:gridCol>
              </a:tblGrid>
              <a:tr h="6228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Gill Sans MT"/>
                        </a:rPr>
                        <a:t>Changing Workforce Demographics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Gill Sans MT"/>
                        </a:rPr>
                        <a:t>Policy Issues</a:t>
                      </a:r>
                      <a:endParaRPr lang="en-US" b="1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Gill Sans MT"/>
                        </a:rPr>
                        <a:t>New Employment Patterns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985397"/>
                  </a:ext>
                </a:extLst>
              </a:tr>
              <a:tr h="477488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Multigenerational and Diverse Workforce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Aging Workforce and Older Workers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Vulnerable Worker Populations Workers with Disabilities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Occupational Health Disparities 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Increasing Number of Small Employers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Global and Multinational Workforce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Health Information Privacy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Reasonable Accommodations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Return-to-Work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Equal Employment Opportunity 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Family and Medical Leave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Elimination of Bullying, Violence, Harassment, and Discrimination 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Prevention of Stressful Job Monitoring Practices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Worker-Centered Organizational Policies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•Promoting Productive Aging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Contracting and Subcontracting 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800" b="0" i="0" u="none" strike="noStrike" baseline="0" noProof="0">
                        <a:solidFill>
                          <a:srgbClr val="000000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Gill Sans MT"/>
                        </a:rPr>
                        <a:t>Precarious </a:t>
                      </a: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and Contingent Employment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800" b="0" i="0" u="none" strike="noStrike" baseline="0" noProof="0" dirty="0">
                        <a:solidFill>
                          <a:srgbClr val="000000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Multi-Employer Worksites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800" b="0" i="0" u="none" strike="noStrike" baseline="0" noProof="0" dirty="0">
                        <a:solidFill>
                          <a:srgbClr val="000000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Organizational Restructuring, Downsizing and Mergers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800" b="0" i="0" u="none" strike="noStrike" baseline="0" noProof="0" dirty="0">
                        <a:solidFill>
                          <a:srgbClr val="000000"/>
                        </a:solidFill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Financial and Job Security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860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31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33AEA-F524-24A8-9654-3D9BF2C3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  <a:ea typeface="+mj-lt"/>
                <a:cs typeface="+mj-lt"/>
              </a:rPr>
              <a:t>Culture Change Trumps Behavior Change Any Day of the Week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25509-1437-B696-E7A3-9658A5B0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721" y="2330630"/>
            <a:ext cx="7631046" cy="3917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0"/>
                <a:ea typeface="+mn-lt"/>
                <a:cs typeface="+mn-lt"/>
              </a:rPr>
              <a:t>It is unreasonable to expect people to change their behavior when the social, cultural and physical environments around them fully conspire against them.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7" name="Graphic 6" descr="Heart with pulse outline">
            <a:extLst>
              <a:ext uri="{FF2B5EF4-FFF2-40B4-BE49-F238E27FC236}">
                <a16:creationId xmlns:a16="http://schemas.microsoft.com/office/drawing/2014/main" id="{39D9B060-92F5-424C-050F-8234F1148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3793" y="3060413"/>
            <a:ext cx="2458206" cy="245820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E433F-2173-4D66-DF6D-7D940AF9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CA" sz="1000"/>
              <a:t>PBCTCO 2024 CONVENTION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A44B4-D872-D44A-FC9D-1A511AEC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EE5865B-4EE0-4265-8335-537AA7BE6A9F}" type="slidenum">
              <a:rPr lang="en-CA" sz="1000"/>
              <a:pPr>
                <a:spcAft>
                  <a:spcPts val="600"/>
                </a:spcAft>
              </a:pPr>
              <a:t>12</a:t>
            </a:fld>
            <a:endParaRPr lang="en-CA" sz="1000"/>
          </a:p>
        </p:txBody>
      </p:sp>
    </p:spTree>
    <p:extLst>
      <p:ext uri="{BB962C8B-B14F-4D97-AF65-F5344CB8AC3E}">
        <p14:creationId xmlns:p14="http://schemas.microsoft.com/office/powerpoint/2010/main" val="341986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0BA69-C4C2-D0F1-48B8-1487E2C5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877" y="492233"/>
            <a:ext cx="9392421" cy="1330841"/>
          </a:xfrm>
        </p:spPr>
        <p:txBody>
          <a:bodyPr>
            <a:normAutofit/>
          </a:bodyPr>
          <a:lstStyle/>
          <a:p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Total Worker Health (TWH) </a:t>
            </a:r>
            <a:br>
              <a:rPr lang="en-CA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AE1AC-63BC-E209-B67D-A951ADDB0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1488968"/>
            <a:ext cx="8690335" cy="4876799"/>
          </a:xfrm>
        </p:spPr>
        <p:txBody>
          <a:bodyPr>
            <a:normAutofit fontScale="85000" lnSpcReduction="20000"/>
          </a:bodyPr>
          <a:lstStyle/>
          <a:p>
            <a:pPr marR="748030">
              <a:spcAft>
                <a:spcPts val="800"/>
              </a:spcAft>
            </a:pP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2003 when National Institute for Occupational Safety and Health (NIOSH) developed the “NIOSH Steps to a Healthier US Workforce Initiative”. </a:t>
            </a:r>
          </a:p>
          <a:p>
            <a:pPr marL="0" marR="748030" indent="0">
              <a:spcAft>
                <a:spcPts val="800"/>
              </a:spcAft>
              <a:buNone/>
            </a:pPr>
            <a:endParaRPr lang="en-CA" sz="26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748030">
              <a:spcAft>
                <a:spcPts val="800"/>
              </a:spcAft>
            </a:pP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TWH model focuses on how the Occupational Safety &amp; Health </a:t>
            </a:r>
            <a:r>
              <a:rPr lang="en-CA" sz="26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ystem (OHS) can better understand the adverse health effects correlated to the workers’ exposure (physical and mental) to occupational and/or job-related risk factors. </a:t>
            </a:r>
          </a:p>
          <a:p>
            <a:pPr marR="748030">
              <a:spcAft>
                <a:spcPts val="800"/>
              </a:spcAft>
            </a:pPr>
            <a:endParaRPr lang="en-CA" sz="26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748030">
              <a:spcAft>
                <a:spcPts val="800"/>
              </a:spcAft>
            </a:pP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TWH also takes into </a:t>
            </a:r>
            <a:r>
              <a:rPr lang="en-CA" sz="26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</a:t>
            </a: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count the individual health conditions/lifestyle risk factors that may be present. </a:t>
            </a:r>
          </a:p>
          <a:p>
            <a:pPr marR="748030">
              <a:spcAft>
                <a:spcPts val="800"/>
              </a:spcAft>
            </a:pPr>
            <a:endParaRPr lang="en-CA" sz="26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748030">
              <a:spcAft>
                <a:spcPts val="800"/>
              </a:spcAft>
            </a:pP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Assessing and mitigating all these risks is an essential step to improve the overall safety, health and well-being of workers.</a:t>
            </a:r>
          </a:p>
          <a:p>
            <a:pPr marR="748030">
              <a:spcAft>
                <a:spcPts val="800"/>
              </a:spcAft>
            </a:pPr>
            <a:endParaRPr lang="en-CA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1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688BB50-7682-57B0-9EB1-45127F1DC6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319" y="2896448"/>
            <a:ext cx="1867697" cy="2061838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2E053-4E4A-96F7-3687-48F8B6E7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C00F1-8175-B027-C754-2AD5E8EF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642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04A62-7689-FA81-770E-15B19C58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-101600"/>
            <a:ext cx="8856942" cy="1708967"/>
          </a:xfrm>
        </p:spPr>
        <p:txBody>
          <a:bodyPr>
            <a:normAutofit/>
          </a:bodyPr>
          <a:lstStyle/>
          <a:p>
            <a:br>
              <a:rPr lang="en-CA" sz="2800" b="0" i="0" u="none" strike="noStrike" baseline="0" dirty="0">
                <a:latin typeface="Calibri" panose="020F0502020204030204" pitchFamily="34" charset="0"/>
              </a:rPr>
            </a:br>
            <a:r>
              <a:rPr lang="en-US" sz="3200" b="1" u="none" strike="noStrike" baseline="0" dirty="0">
                <a:latin typeface="Gill Sans MT" panose="020B0502020104020203" pitchFamily="34" charset="0"/>
              </a:rPr>
              <a:t>Total Worker Health </a:t>
            </a:r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(TWH) </a:t>
            </a:r>
            <a:r>
              <a:rPr lang="en-US" sz="3200" b="1" u="none" strike="noStrike" baseline="0" dirty="0">
                <a:latin typeface="Gill Sans MT" panose="020B0502020104020203" pitchFamily="34" charset="0"/>
              </a:rPr>
              <a:t>: Summary </a:t>
            </a:r>
            <a:endParaRPr lang="en-CA" sz="3200" b="1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76123-36A9-496A-AC90-816F5584A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43" y="1607367"/>
            <a:ext cx="8748215" cy="4549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CA" sz="1900" b="0" i="0" u="none" strike="noStrike" baseline="0" dirty="0">
              <a:latin typeface="Gill Sans MT" panose="020B0502020104020203" pitchFamily="34" charset="0"/>
            </a:endParaRPr>
          </a:p>
          <a:p>
            <a:r>
              <a:rPr lang="en-US" sz="2400" b="0" i="0" u="none" strike="noStrike" baseline="0" dirty="0">
                <a:latin typeface="Gill Sans MT" panose="020B0502020104020203" pitchFamily="34" charset="0"/>
              </a:rPr>
              <a:t>Builds on efforts to keep workers safe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Workplace Enforcement is still an important component </a:t>
            </a:r>
            <a:endParaRPr lang="en-US" sz="2400" b="0" i="0" u="none" strike="noStrike" baseline="0" dirty="0">
              <a:latin typeface="Gill Sans MT" panose="020B0502020104020203" pitchFamily="34" charset="0"/>
            </a:endParaRPr>
          </a:p>
          <a:p>
            <a:r>
              <a:rPr lang="en-US" sz="2400" b="0" i="0" u="none" strike="noStrike" baseline="0" dirty="0">
                <a:latin typeface="Gill Sans MT" panose="020B0502020104020203" pitchFamily="34" charset="0"/>
              </a:rPr>
              <a:t>Takes a systems approach, broadening worker safety and health efforts</a:t>
            </a:r>
          </a:p>
          <a:p>
            <a:r>
              <a:rPr lang="en-US" sz="2400" b="0" i="0" u="none" strike="noStrike" baseline="0" dirty="0">
                <a:latin typeface="Gill Sans MT" panose="020B0502020104020203" pitchFamily="34" charset="0"/>
              </a:rPr>
              <a:t>Comprehensive focus on higher quality work, better-designed work</a:t>
            </a:r>
          </a:p>
          <a:p>
            <a:r>
              <a:rPr lang="en-US" sz="2400" b="0" i="0" u="none" strike="noStrike" baseline="0" dirty="0">
                <a:latin typeface="Gill Sans MT" panose="020B0502020104020203" pitchFamily="34" charset="0"/>
              </a:rPr>
              <a:t>Views organization of work as a strong exposure/opportunity</a:t>
            </a:r>
          </a:p>
          <a:p>
            <a:r>
              <a:rPr lang="en-CA" sz="2400" b="0" i="0" u="none" strike="noStrike" baseline="0" dirty="0">
                <a:latin typeface="Gill Sans MT" panose="020B0502020104020203" pitchFamily="34" charset="0"/>
              </a:rPr>
              <a:t>Participatory, worker-centered (Joint Health &amp; Safety Committees, Health &amp; Safety Reps)</a:t>
            </a:r>
          </a:p>
          <a:p>
            <a:r>
              <a:rPr lang="en-CA" sz="2400" b="0" i="0" u="none" strike="noStrike" baseline="0" dirty="0">
                <a:latin typeface="Gill Sans MT" panose="020B0502020104020203" pitchFamily="34" charset="0"/>
              </a:rPr>
              <a:t>Focuses on evidence-based research</a:t>
            </a:r>
          </a:p>
          <a:p>
            <a:r>
              <a:rPr lang="en-US" sz="2400" b="0" i="0" u="none" strike="noStrike" baseline="0" dirty="0">
                <a:latin typeface="Gill Sans MT" panose="020B0502020104020203" pitchFamily="34" charset="0"/>
              </a:rPr>
              <a:t>Provides holistic solutions for workers and employers</a:t>
            </a:r>
          </a:p>
          <a:p>
            <a:r>
              <a:rPr lang="en-US" sz="2400" b="0" i="0" u="none" strike="noStrike" baseline="0" dirty="0">
                <a:latin typeface="Gill Sans MT" panose="020B0502020104020203" pitchFamily="34" charset="0"/>
              </a:rPr>
              <a:t>Examines how the work organization and work itself can holistically influence worker safety, health, and well-being</a:t>
            </a:r>
          </a:p>
          <a:p>
            <a:endParaRPr lang="en-US" sz="1600" b="0" i="0" u="none" strike="noStrike" baseline="0" dirty="0">
              <a:latin typeface="Gill Sans MT" panose="020B0502020104020203" pitchFamily="34" charset="0"/>
            </a:endParaRPr>
          </a:p>
          <a:p>
            <a:endParaRPr lang="en-CA" sz="1600" dirty="0"/>
          </a:p>
        </p:txBody>
      </p:sp>
      <p:pic>
        <p:nvPicPr>
          <p:cNvPr id="4" name="Picture 3" descr="A blue stick figure with blue circles and check marks&#10;&#10;Description automatically generated">
            <a:extLst>
              <a:ext uri="{FF2B5EF4-FFF2-40B4-BE49-F238E27FC236}">
                <a16:creationId xmlns:a16="http://schemas.microsoft.com/office/drawing/2014/main" id="{4CB350B2-FD1B-C541-ED0B-44A2FE81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222" y="2266488"/>
            <a:ext cx="2162812" cy="232502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2D916-C193-DBA6-872E-14FF9D7CE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2A63-049D-F083-03A7-13ED4DF1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013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BAA8B-B219-2891-767B-F7BACC60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469" y="454273"/>
            <a:ext cx="8221061" cy="59494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9FDE80-6B0A-9A90-7AA0-D36EB323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79A9F-63D7-4A0D-DA61-0F25F6AE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9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DB857-6BD9-B2E5-7887-7B337B33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686" y="450355"/>
            <a:ext cx="6158626" cy="133083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What a TWH Approach Is Not</a:t>
            </a:r>
            <a:endParaRPr lang="en-CA" sz="3200" b="1" dirty="0">
              <a:latin typeface="Gill Sans MT" panose="020B0502020104020203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92720C-1BFC-6BCD-066B-8B928EB50D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89" y="1"/>
            <a:ext cx="2254252" cy="22250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FF0FA-2F37-0418-B665-D3903A44A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446" y="1715798"/>
            <a:ext cx="8475107" cy="4446609"/>
          </a:xfrm>
        </p:spPr>
        <p:txBody>
          <a:bodyPr>
            <a:normAutofit fontScale="85000" lnSpcReduction="20000"/>
          </a:bodyPr>
          <a:lstStyle/>
          <a:p>
            <a:r>
              <a:rPr lang="en-CA" sz="26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ware that some may be reluctant and apprehensive about moving to a TWH prevention model for construction workplaces.  </a:t>
            </a:r>
            <a:endParaRPr lang="en-CA" sz="26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26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6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cknowledge that some workplaces may attempt to use the TWH as a guise to apply behaviour-based safety practices.  </a:t>
            </a:r>
          </a:p>
          <a:p>
            <a:endParaRPr lang="en-CA" sz="26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Gill Sans MT" panose="020B0502020104020203" pitchFamily="34" charset="0"/>
              </a:rPr>
              <a:t>TWH Does not blame the worker.</a:t>
            </a:r>
          </a:p>
          <a:p>
            <a:pPr marL="0" indent="0">
              <a:buNone/>
            </a:pPr>
            <a:endParaRPr lang="en-CA" sz="26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6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ehaviour-based safety (BBS) is a failed and discredited/ineffective way of dealing with workplace hazards.  </a:t>
            </a:r>
          </a:p>
          <a:p>
            <a:endParaRPr lang="en-CA" sz="26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6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BBS  blames the worker and completely ignores the workplace hazards, environment, and practices that led to injuries (physical and mental) and deaths. </a:t>
            </a:r>
          </a:p>
          <a:p>
            <a:endParaRPr lang="en-CA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54311-7EF3-5590-D20E-06A12546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63BEB-C60E-2614-CAB1-678FC7EA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315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DB857-6BD9-B2E5-7887-7B337B33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06" y="475156"/>
            <a:ext cx="8869679" cy="12698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What a TWH Approach Is Not</a:t>
            </a:r>
            <a:endParaRPr lang="en-CA" sz="3200" b="1" dirty="0">
              <a:latin typeface="Gill Sans MT" panose="020B050202010402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black cross with black background&#10;&#10;Description automatically generated">
            <a:extLst>
              <a:ext uri="{FF2B5EF4-FFF2-40B4-BE49-F238E27FC236}">
                <a16:creationId xmlns:a16="http://schemas.microsoft.com/office/drawing/2014/main" id="{50AE58AA-EB57-6D67-C292-3CF1D9E8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3" y="65142"/>
            <a:ext cx="2158123" cy="21289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FF0FA-2F37-0418-B665-D3903A44A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113281"/>
            <a:ext cx="9521587" cy="39894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Not consistent with workplace policies that discriminate against or penalize workers for their individual health conditions or create disincentives for improving health </a:t>
            </a: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Not a wellness/health promotion program that has been implemented without simultaneously providing safe and healthful working conditions.</a:t>
            </a:r>
          </a:p>
          <a:p>
            <a:pPr marL="0" indent="0">
              <a:buNone/>
            </a:pPr>
            <a:endParaRPr lang="en-CA" sz="24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4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CA" sz="24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TWH model does not and will not in any way lessen the importance and need for rigorous regulatory workplace enforcement.  </a:t>
            </a:r>
          </a:p>
          <a:p>
            <a:endParaRPr lang="en-CA" sz="1400" dirty="0">
              <a:latin typeface="Gill Sans MT" panose="020B05020201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D576C-B704-2054-D16D-25F198B5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E3F56-94CE-6734-B443-60727C28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6409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643A4-5064-D1CB-C4D7-9A2E2B24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839" y="60295"/>
            <a:ext cx="8874321" cy="1667569"/>
          </a:xfrm>
        </p:spPr>
        <p:txBody>
          <a:bodyPr anchor="b">
            <a:normAutofit/>
          </a:bodyPr>
          <a:lstStyle/>
          <a:p>
            <a:pPr algn="ctr"/>
            <a:r>
              <a:rPr lang="en-CA" sz="3200" b="1" kern="100" dirty="0">
                <a:latin typeface="Gill Sans MT"/>
                <a:ea typeface="Aptos" panose="020B0004020202020204" pitchFamily="34" charset="0"/>
                <a:cs typeface="Times New Roman"/>
              </a:rPr>
              <a:t>Example of  TWH Integrated Approaches for Musculoskeletal </a:t>
            </a:r>
            <a:br>
              <a:rPr lang="en-CA" sz="28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2800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7169-4AD5-52FA-677E-30FC1DA2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682" y="1798320"/>
            <a:ext cx="8374518" cy="4165600"/>
          </a:xfrm>
        </p:spPr>
        <p:txBody>
          <a:bodyPr anchor="t">
            <a:normAutofit/>
          </a:bodyPr>
          <a:lstStyle/>
          <a:p>
            <a:endParaRPr lang="en-CA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1015827-B443-2A23-76C9-C71F54401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544928"/>
              </p:ext>
            </p:extLst>
          </p:nvPr>
        </p:nvGraphicFramePr>
        <p:xfrm>
          <a:off x="426719" y="1171785"/>
          <a:ext cx="11225174" cy="536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37EEC-A50A-693C-7B30-BE0D20C5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67C41-3ABD-65E4-6775-0B7AADFD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4587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750BC-DB0C-3E86-E1BC-C051ABD5E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06AE9A-CEBC-069D-17B5-7786E65C8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F5E82-1D36-6480-62A3-3676F519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59" y="418770"/>
            <a:ext cx="8869679" cy="12698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3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What partners can assist in moving to a TWH Model</a:t>
            </a:r>
            <a:br>
              <a:rPr lang="en-CA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3200" b="1" dirty="0">
              <a:latin typeface="Gill Sans MT" panose="020B050202010402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81A7D1-3106-1BAF-7B7C-2C05F1913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6E1C94E-6CC1-413F-73B3-7BBD27B16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1797A-0F56-3576-BCDF-2D11A7B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206" y="1795480"/>
            <a:ext cx="9521587" cy="39894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400" dirty="0">
              <a:latin typeface="Gill Sans MT" panose="020B0502020104020203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Moving to a TWH model will involve various partners to move this agenda forward.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This will involve cooperation from employers, unions, and government.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Currently in Ontario we have a robust health and safety  system that can help us move to a TWH.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This is not about creating new organizations its more about utilizing existing skills and services.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Sadly, many workplace and unions are not aware of the organizations that make up our health and safety network. </a:t>
            </a:r>
          </a:p>
          <a:p>
            <a:endParaRPr lang="en-CA" sz="1400" dirty="0">
              <a:latin typeface="Gill Sans MT" panose="020B05020201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18BE8-C123-7559-2DAB-9F7FFAAC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F55CF-6581-C924-7BB8-D841B1D5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149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9FFE4-1353-0915-1044-BD7FBD3A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13" y="436507"/>
            <a:ext cx="9392421" cy="13308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0" dirty="0">
                <a:effectLst/>
                <a:latin typeface="Gill Sans MT" panose="020B0502020104020203" pitchFamily="34" charset="0"/>
              </a:rPr>
              <a:t>Workplace Injuries and Substance </a:t>
            </a:r>
            <a:r>
              <a:rPr lang="en-US" sz="3600" b="1" dirty="0">
                <a:latin typeface="Gill Sans MT" panose="020B0502020104020203" pitchFamily="34" charset="0"/>
              </a:rPr>
              <a:t>U</a:t>
            </a:r>
            <a:r>
              <a:rPr lang="en-US" sz="3600" b="1" i="0" dirty="0">
                <a:effectLst/>
                <a:latin typeface="Gill Sans MT" panose="020B0502020104020203" pitchFamily="34" charset="0"/>
              </a:rPr>
              <a:t>se:</a:t>
            </a:r>
            <a:br>
              <a:rPr lang="en-US" sz="3600" b="1" i="0" dirty="0">
                <a:effectLst/>
                <a:latin typeface="Gill Sans MT" panose="020B0502020104020203" pitchFamily="34" charset="0"/>
              </a:rPr>
            </a:br>
            <a:r>
              <a:rPr lang="en-US" sz="3600" b="1" i="0" dirty="0">
                <a:effectLst/>
                <a:latin typeface="Gill Sans MT" panose="020B0502020104020203" pitchFamily="34" charset="0"/>
              </a:rPr>
              <a:t>A Vicious Cycle</a:t>
            </a:r>
            <a:br>
              <a:rPr lang="en-US" sz="2800" b="0" i="0" dirty="0">
                <a:effectLst/>
                <a:latin typeface="Red Hat Display"/>
              </a:rPr>
            </a:b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EC347-603A-7186-AF96-913C3580C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2165132"/>
            <a:ext cx="7969993" cy="39510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0"/>
              </a:rPr>
              <a:t>Real life experience tells us that c</a:t>
            </a:r>
            <a:r>
              <a:rPr lang="en-US" sz="2400" b="0" i="0" dirty="0">
                <a:effectLst/>
                <a:latin typeface="Gill Sans MT" panose="020B0502020104020203" pitchFamily="34" charset="0"/>
              </a:rPr>
              <a:t>onstruction workers often treat injuries, or pain caused by repetitive/strenuous work by self-medicating with alcohol, cannabis, opioids, or other drugs.</a:t>
            </a: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sz="2400" b="1" i="0" dirty="0">
                <a:effectLst/>
                <a:latin typeface="Gill Sans MT" panose="020B0502020104020203" pitchFamily="34" charset="0"/>
              </a:rPr>
              <a:t>Consider this scenario: </a:t>
            </a:r>
            <a:endParaRPr lang="en-US" sz="2400" b="1" dirty="0">
              <a:latin typeface="Gill Sans MT" panose="020B0502020104020203" pitchFamily="34" charset="0"/>
            </a:endParaRPr>
          </a:p>
          <a:p>
            <a:r>
              <a:rPr lang="en-US" sz="2400" b="0" i="0" dirty="0">
                <a:effectLst/>
                <a:latin typeface="Gill Sans MT" panose="020B0502020104020203" pitchFamily="34" charset="0"/>
              </a:rPr>
              <a:t>A construction worker sustains an injury on the job but needs to keep working, so they self-medicates with drugs or alcohol. </a:t>
            </a:r>
          </a:p>
          <a:p>
            <a:r>
              <a:rPr lang="en-US" sz="2400" b="0" i="0" dirty="0">
                <a:effectLst/>
                <a:latin typeface="Gill Sans MT" panose="020B0502020104020203" pitchFamily="34" charset="0"/>
              </a:rPr>
              <a:t>This puts them at further risk of injury or death. </a:t>
            </a:r>
          </a:p>
          <a:p>
            <a:r>
              <a:rPr lang="en-US" sz="2400" b="0" i="0" dirty="0">
                <a:effectLst/>
                <a:latin typeface="Gill Sans MT" panose="020B0502020104020203" pitchFamily="34" charset="0"/>
              </a:rPr>
              <a:t>These intoxicating substances affect motor activity slowing down a person’s reaction times and decision-making. </a:t>
            </a:r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b="0" i="0" dirty="0">
                <a:effectLst/>
                <a:latin typeface="Gill Sans MT" panose="020B0502020104020203" pitchFamily="34" charset="0"/>
              </a:rPr>
              <a:t>In a hazardous environment such as a construction site prone to accidents, this can be extremely dangerous.</a:t>
            </a:r>
            <a:endParaRPr lang="en-CA" sz="2400" dirty="0">
              <a:latin typeface="Gill Sans MT" panose="020B05020201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15B5F0-987A-FA62-E431-57D4ECE01B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9870" y="2829718"/>
            <a:ext cx="2276199" cy="222943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3066B-DA72-E3F4-D0F3-FDE2BD85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C64FF-A07B-9E6F-4880-660F1E8A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3015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03A04-6723-9C19-CDA8-5505BFB18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096093-118C-FCD7-C5ED-C173DA45A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DBEE6-1678-1DF0-4C78-74522E89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59" y="917770"/>
            <a:ext cx="8869679" cy="12698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3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Health &amp; Safety Training</a:t>
            </a:r>
            <a:br>
              <a:rPr lang="en-CA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CA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3200" b="1" dirty="0">
              <a:latin typeface="Gill Sans MT" panose="020B050202010402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0B8C2E-4F88-36AA-F6E3-9AA4C9AA9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1F4B13-8849-5388-B4E1-DFF3DA3F3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E4597-55BE-D98C-F847-A50ABBE0A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206" y="1795480"/>
            <a:ext cx="9521587" cy="39894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400" dirty="0">
              <a:latin typeface="Gill Sans MT" panose="020B0502020104020203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 province delivers health and safety training and services through six Health and Safety Organizations (HSAs).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Of these six organizations, </a:t>
            </a:r>
            <a:r>
              <a:rPr lang="en-CA" sz="24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four are Safe Work Associations</a:t>
            </a:r>
            <a:r>
              <a:rPr lang="en-CA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n-CA" sz="2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Workplace Safety &amp; Prevention Services (WSPS)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n-CA" sz="2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Infrastructure Health &amp; Safety Association (IHSA</a:t>
            </a:r>
            <a:r>
              <a:rPr lang="en-CA" sz="2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n-CA" sz="2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Workplace Safety North (WSN)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n-CA" sz="2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Public Services Health &amp; Safety Association (PSHSA). </a:t>
            </a:r>
          </a:p>
          <a:p>
            <a:pPr marL="0" indent="0">
              <a:buNone/>
            </a:pPr>
            <a:endParaRPr lang="en-CA" sz="1400" dirty="0">
              <a:latin typeface="Gill Sans MT" panose="020B05020201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CD58B-5F7D-D128-5A4C-F4F68CAC5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BA704-41F6-EBCF-CC85-F6183063D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544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D32E6-9B05-E52C-216E-23E6EC7A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D56E03-48BD-E3EF-5D07-59CA69BF1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A1250-3358-2B73-23DB-8DAE58DF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59" y="917770"/>
            <a:ext cx="8869679" cy="12698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3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Health &amp; Safety Training (Continued)</a:t>
            </a:r>
            <a:br>
              <a:rPr lang="en-CA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CA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3200" b="1" dirty="0">
              <a:latin typeface="Gill Sans MT" panose="020B050202010402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9CE8C1B-0307-CADC-4D44-BBD4C0CEC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0665874-B3B1-ABC3-E236-B3B463C19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98456-5AE4-F008-4168-1119023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798" y="1772354"/>
            <a:ext cx="10312400" cy="467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Gill Sans MT" panose="020B0502020104020203" pitchFamily="34" charset="0"/>
              </a:rPr>
              <a:t>The other two HSAs are the Occupational Health Clinics for Ontario Workers Inc. (OHCOW) and Workers Health &amp; Safety Centre (WHSC), which are </a:t>
            </a:r>
            <a:r>
              <a:rPr lang="en-US" sz="1800" dirty="0" err="1">
                <a:latin typeface="Gill Sans MT" panose="020B0502020104020203" pitchFamily="34" charset="0"/>
              </a:rPr>
              <a:t>labour</a:t>
            </a:r>
            <a:r>
              <a:rPr lang="en-US" sz="1800" dirty="0">
                <a:latin typeface="Gill Sans MT" panose="020B0502020104020203" pitchFamily="34" charset="0"/>
              </a:rPr>
              <a:t>-governed associations.</a:t>
            </a:r>
          </a:p>
          <a:p>
            <a:pPr marL="0" indent="0">
              <a:buNone/>
            </a:pPr>
            <a:endParaRPr lang="en-US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Gill Sans MT" panose="020B0502020104020203" pitchFamily="34" charset="0"/>
              </a:rPr>
              <a:t>OHCOW</a:t>
            </a:r>
            <a:r>
              <a:rPr lang="en-US" sz="1800" dirty="0">
                <a:latin typeface="Gill Sans MT" panose="020B0502020104020203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Gill Sans MT" panose="020B0502020104020203" pitchFamily="34" charset="0"/>
              </a:rPr>
              <a:t>provides medical diagnosis, and appropriate treatment for workers or group of workers who may have work-related health concerns.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Gill Sans MT" panose="020B0502020104020203" pitchFamily="34" charset="0"/>
              </a:rPr>
              <a:t>identifies, workplace hazards and exposures and makes recommendations to eliminate hazards.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Gill Sans MT" panose="020B0502020104020203" pitchFamily="34" charset="0"/>
              </a:rPr>
              <a:t>conducts investigations and research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Gill Sans MT" panose="020B0502020104020203" pitchFamily="34" charset="0"/>
              </a:rPr>
              <a:t>provides focused education, information and advice on hazards and exposures, prevention, and risk elimination. </a:t>
            </a:r>
          </a:p>
          <a:p>
            <a:pPr marL="0" indent="0">
              <a:buNone/>
            </a:pPr>
            <a:endParaRPr lang="en-US" sz="1800" b="1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Gill Sans MT" panose="020B0502020104020203" pitchFamily="34" charset="0"/>
              </a:rPr>
              <a:t>WHSC</a:t>
            </a:r>
            <a:r>
              <a:rPr lang="en-US" sz="1800" dirty="0">
                <a:latin typeface="Gill Sans MT" panose="020B0502020104020203" pitchFamily="34" charset="0"/>
              </a:rPr>
              <a:t> provides health and safety training for workers and employers in Ontario whether they fall under provincially regulated or federally regulated workplaces.</a:t>
            </a:r>
          </a:p>
          <a:p>
            <a:pPr marL="0" indent="0">
              <a:buNone/>
            </a:pPr>
            <a:endParaRPr lang="en-US" sz="1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CA" sz="1400" dirty="0">
              <a:latin typeface="Gill Sans MT" panose="020B05020201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C497A-8B07-7305-8AC7-B43CBAC8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D91B-26BC-13C0-CFF9-AA4E0A83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4423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846F71-9C5F-1959-1615-EE7FE4F72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14CD37-6789-E4A1-5FF6-DD9A05C7D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A1523-6BE4-D4E0-AC1A-70850402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2" y="201951"/>
            <a:ext cx="10119358" cy="1655482"/>
          </a:xfrm>
        </p:spPr>
        <p:txBody>
          <a:bodyPr anchor="b">
            <a:normAutofit/>
          </a:bodyPr>
          <a:lstStyle/>
          <a:p>
            <a:pPr algn="ctr"/>
            <a:br>
              <a:rPr lang="en-CA" sz="28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0BF2-2AB8-B89B-0E67-1280058CB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4" y="1686559"/>
            <a:ext cx="10119358" cy="517101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There </a:t>
            </a: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six research </a:t>
            </a:r>
            <a:r>
              <a:rPr lang="en-US" sz="16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centre</a:t>
            </a: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partners that are vital to the occupational health and safety system:</a:t>
            </a:r>
            <a:endParaRPr lang="en-CA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Institute for Work &amp; Health (IWH)</a:t>
            </a:r>
            <a:endParaRPr lang="en-CA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Occupational Cancer Research Centre (OCRC)</a:t>
            </a:r>
            <a:endParaRPr lang="en-CA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Centre for Research Expertise in Occupational Disease (CREOD)</a:t>
            </a:r>
            <a:endParaRPr lang="en-CA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Centre for Research Expertise for the Prevention of Musculoskeletal Disorders (CRE-MSD)</a:t>
            </a:r>
            <a:endParaRPr lang="en-CA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Centre for Research in Occupational Safety and Health (CROSH)</a:t>
            </a:r>
            <a:endParaRPr lang="en-CA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6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EPID@Work</a:t>
            </a: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Research Institute (Enhancing the Prevention of Injury &amp; Disability at Work)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Sadly, most workplaces do not utilize their services </a:t>
            </a:r>
            <a:r>
              <a:rPr lang="en-US" sz="1600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or even </a:t>
            </a: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know they exist.</a:t>
            </a:r>
            <a:r>
              <a:rPr lang="en-CA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Moreover, when it comes to the HAS’s  (non-labour run organizations excluded) they do not adequately work with each other and in many ways compete.</a:t>
            </a:r>
          </a:p>
          <a:p>
            <a:pPr marL="457200" lvl="1" indent="0">
              <a:lnSpc>
                <a:spcPct val="115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endParaRPr lang="en-CA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/>
            <a:endParaRPr lang="en-CA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D44CDE-E237-6C38-18F5-F8F9226FE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A59DB3-31D4-C621-5C9E-9CDA7AB62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FBBE-DCB2-01AB-A7CA-8DAB7F01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F8871-82C0-7CA8-1554-48D698D0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22</a:t>
            </a:fld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B1345-BFC2-D733-7382-BC2D926DA089}"/>
              </a:ext>
            </a:extLst>
          </p:cNvPr>
          <p:cNvSpPr txBox="1"/>
          <p:nvPr/>
        </p:nvSpPr>
        <p:spPr>
          <a:xfrm>
            <a:off x="2306321" y="136525"/>
            <a:ext cx="6096000" cy="1181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CA" sz="3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Other partners in OHS system </a:t>
            </a:r>
            <a:r>
              <a:rPr lang="en-US" sz="3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Research </a:t>
            </a:r>
            <a:r>
              <a:rPr lang="en-US" sz="3200" b="1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Centres</a:t>
            </a:r>
            <a:endParaRPr lang="en-CA" sz="32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29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D1B23-2E1D-F972-6BD8-5BCC83FF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2" y="201951"/>
            <a:ext cx="10119358" cy="1655482"/>
          </a:xfrm>
        </p:spPr>
        <p:txBody>
          <a:bodyPr anchor="b">
            <a:normAutofit/>
          </a:bodyPr>
          <a:lstStyle/>
          <a:p>
            <a:pPr algn="ctr"/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Changing the narrative: </a:t>
            </a:r>
            <a:b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“A Holistic </a:t>
            </a:r>
            <a:r>
              <a:rPr lang="en-CA" sz="3200" b="1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pproach to Construction </a:t>
            </a:r>
            <a:r>
              <a:rPr lang="en-CA" sz="3200" b="1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afety”</a:t>
            </a:r>
            <a:br>
              <a:rPr lang="en-CA" sz="28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3C588-4C36-7B0C-4F42-2F0207D54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361" y="1696722"/>
            <a:ext cx="8249920" cy="4080786"/>
          </a:xfrm>
        </p:spPr>
        <p:txBody>
          <a:bodyPr anchor="t">
            <a:normAutofit fontScale="62500" lnSpcReduction="20000"/>
          </a:bodyPr>
          <a:lstStyle/>
          <a:p>
            <a:pPr>
              <a:spcAft>
                <a:spcPts val="800"/>
              </a:spcAft>
            </a:pP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has become increasingly clear that workers personal lives affect the ability to perform at work. </a:t>
            </a:r>
          </a:p>
          <a:p>
            <a:pPr>
              <a:spcAft>
                <a:spcPts val="800"/>
              </a:spcAft>
            </a:pP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Consequently, there needs to be a shift in mindset about how construction workplaces and unions approach health and safety.</a:t>
            </a:r>
          </a:p>
          <a:p>
            <a:pPr>
              <a:spcAft>
                <a:spcPts val="800"/>
              </a:spcAft>
            </a:pP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Traditional safety programs focus on eliminating hazards and preventing injury, a move to a TWH would recognize and address other factors</a:t>
            </a: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including: </a:t>
            </a:r>
          </a:p>
          <a:p>
            <a:pPr lvl="1">
              <a:spcAft>
                <a:spcPts val="800"/>
              </a:spcAft>
            </a:pP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orkload;</a:t>
            </a:r>
          </a:p>
          <a:p>
            <a:pPr lvl="1">
              <a:spcAft>
                <a:spcPts val="800"/>
              </a:spcAft>
            </a:pP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Stress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levels; </a:t>
            </a:r>
          </a:p>
          <a:p>
            <a:pPr lvl="1">
              <a:spcAft>
                <a:spcPts val="800"/>
              </a:spcAft>
            </a:pP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o-worker interactions</a:t>
            </a: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endParaRPr lang="en-CA" sz="32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800"/>
              </a:spcAft>
            </a:pP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eneral health; and</a:t>
            </a:r>
          </a:p>
          <a:p>
            <a:pPr lvl="1">
              <a:spcAft>
                <a:spcPts val="800"/>
              </a:spcAft>
            </a:pP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ellbeing that all negatively impact worker safety. </a:t>
            </a:r>
            <a:endParaRPr lang="en-CA" sz="32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/>
            <a:endParaRPr lang="en-CA" sz="11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2EB49A9-D16E-2347-6570-1E2769615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8560" y="2498436"/>
            <a:ext cx="1534160" cy="16554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00F34-ADD6-F277-90F1-CFDA4036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B6DCF-076F-5369-19B0-3D5C4DC1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4310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643A4-5064-D1CB-C4D7-9A2E2B24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79" y="158035"/>
            <a:ext cx="8874321" cy="1667569"/>
          </a:xfrm>
        </p:spPr>
        <p:txBody>
          <a:bodyPr anchor="b">
            <a:normAutofit/>
          </a:bodyPr>
          <a:lstStyle/>
          <a:p>
            <a:pPr algn="ctr"/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Changing the narrative: </a:t>
            </a:r>
            <a:b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3200" b="1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“A holistic approach to construction safety”</a:t>
            </a:r>
            <a:br>
              <a:rPr lang="en-CA" sz="28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sz="2800" dirty="0">
              <a:latin typeface="Gill Sans MT" panose="020B0502020104020203" pitchFamily="34" charset="0"/>
            </a:endParaRPr>
          </a:p>
        </p:txBody>
      </p:sp>
      <p:pic>
        <p:nvPicPr>
          <p:cNvPr id="4" name="Picture 3" descr="A heart and hands with a heart and a gear&#10;&#10;Description automatically generated with medium confidence">
            <a:extLst>
              <a:ext uri="{FF2B5EF4-FFF2-40B4-BE49-F238E27FC236}">
                <a16:creationId xmlns:a16="http://schemas.microsoft.com/office/drawing/2014/main" id="{C7D7F330-704D-7978-93FB-C1C55E3C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15" y="369528"/>
            <a:ext cx="1888323" cy="1484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7169-4AD5-52FA-677E-30FC1DA2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682" y="1798320"/>
            <a:ext cx="8374518" cy="4165600"/>
          </a:xfrm>
        </p:spPr>
        <p:txBody>
          <a:bodyPr anchor="t">
            <a:normAutofit/>
          </a:bodyPr>
          <a:lstStyle/>
          <a:p>
            <a:endParaRPr lang="en-CA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64C3D-87E5-75FA-9D7E-06AA5D2CC022}"/>
              </a:ext>
            </a:extLst>
          </p:cNvPr>
          <p:cNvSpPr txBox="1"/>
          <p:nvPr/>
        </p:nvSpPr>
        <p:spPr>
          <a:xfrm>
            <a:off x="1844258" y="2001936"/>
            <a:ext cx="96875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TWH model is a move to improve and expand traditional workplace prevention regimes beyond the physical hazards. </a:t>
            </a:r>
          </a:p>
          <a:p>
            <a:endParaRPr lang="en-CA" sz="20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TWH model applies a holistic and integrated approach to occupational safety.  </a:t>
            </a:r>
          </a:p>
          <a:p>
            <a:endParaRPr lang="en-CA" sz="20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Currently, the Boilermakers across Canada have utilized the TWH in designing and reformulating their various occupational health programs with tremendous success.  </a:t>
            </a:r>
          </a:p>
          <a:p>
            <a:endParaRPr lang="en-CA" sz="20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TWH allows for employer, union, and worker collaboration.  </a:t>
            </a:r>
          </a:p>
          <a:p>
            <a:endParaRPr lang="en-CA" sz="20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20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importantly TWH allows for the integration between prevention and protection measures against risks at work and the promotion of health and wellbeing.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6E67B-B5D1-8B35-63AE-67DFB6A5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DA042-0E81-B595-4EFF-B6CC4828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542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82DA6-23CD-7C4B-698C-697991A2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0" dirty="0">
                <a:effectLst/>
                <a:latin typeface="Gill Sans MT" panose="020B0502020104020203" pitchFamily="34" charset="0"/>
              </a:rPr>
              <a:t>Workplace Injuries and Substance </a:t>
            </a:r>
            <a:r>
              <a:rPr lang="en-US" sz="3600" b="1" dirty="0">
                <a:latin typeface="Gill Sans MT" panose="020B0502020104020203" pitchFamily="34" charset="0"/>
              </a:rPr>
              <a:t>U</a:t>
            </a:r>
            <a:r>
              <a:rPr lang="en-US" sz="3600" b="1" i="0" dirty="0">
                <a:effectLst/>
                <a:latin typeface="Gill Sans MT" panose="020B0502020104020203" pitchFamily="34" charset="0"/>
              </a:rPr>
              <a:t>se:</a:t>
            </a:r>
            <a:br>
              <a:rPr lang="en-US" sz="3600" b="1" i="0" dirty="0">
                <a:effectLst/>
                <a:latin typeface="Gill Sans MT" panose="020B0502020104020203" pitchFamily="34" charset="0"/>
              </a:rPr>
            </a:br>
            <a:r>
              <a:rPr lang="en-US" sz="3600" b="1" i="0" dirty="0">
                <a:effectLst/>
                <a:latin typeface="Gill Sans MT" panose="020B0502020104020203" pitchFamily="34" charset="0"/>
              </a:rPr>
              <a:t>A Vicious Cycle</a:t>
            </a:r>
            <a:br>
              <a:rPr lang="en-US" sz="2800" b="0" i="0" dirty="0">
                <a:effectLst/>
                <a:latin typeface="Red Hat Display"/>
              </a:rPr>
            </a:br>
            <a:endParaRPr lang="en-CA" sz="2800" b="1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DA4F4-075E-D9D6-D534-83E69FB77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28" y="1787467"/>
            <a:ext cx="7567448" cy="4696316"/>
          </a:xfrm>
        </p:spPr>
        <p:txBody>
          <a:bodyPr>
            <a:normAutofit fontScale="70000" lnSpcReduction="20000"/>
          </a:bodyPr>
          <a:lstStyle/>
          <a:p>
            <a:r>
              <a:rPr lang="en-CA" sz="3200" dirty="0">
                <a:latin typeface="Gill Sans MT" panose="020B0502020104020203" pitchFamily="34" charset="0"/>
              </a:rPr>
              <a:t>The </a:t>
            </a:r>
            <a:r>
              <a:rPr lang="en-CA" sz="3200" dirty="0" err="1">
                <a:latin typeface="Gill Sans MT" panose="020B0502020104020203" pitchFamily="34" charset="0"/>
              </a:rPr>
              <a:t>Denovo</a:t>
            </a:r>
            <a:r>
              <a:rPr lang="en-CA" sz="3200" dirty="0">
                <a:latin typeface="Gill Sans MT" panose="020B0502020104020203" pitchFamily="34" charset="0"/>
              </a:rPr>
              <a:t> presentation supports 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need </a:t>
            </a:r>
            <a:r>
              <a:rPr lang="en-CA" sz="32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move to a prevention model </a:t>
            </a:r>
            <a:r>
              <a:rPr lang="en-CA" sz="32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goes beyond standard safety practices and, in fact, beyond the jobsite.</a:t>
            </a:r>
          </a:p>
          <a:p>
            <a:endParaRPr lang="en-CA" sz="32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3200" dirty="0">
                <a:latin typeface="Gill Sans MT" panose="020B0502020104020203" pitchFamily="34" charset="0"/>
              </a:rPr>
              <a:t>Providing clinical treatment and support is part of the process to recovery.  </a:t>
            </a:r>
          </a:p>
          <a:p>
            <a:endParaRPr lang="en-CA" sz="3200" dirty="0">
              <a:latin typeface="Gill Sans MT" panose="020B0502020104020203" pitchFamily="34" charset="0"/>
            </a:endParaRPr>
          </a:p>
          <a:p>
            <a:r>
              <a:rPr lang="en-CA" sz="3200" dirty="0">
                <a:latin typeface="Gill Sans MT" panose="020B0502020104020203" pitchFamily="34" charset="0"/>
              </a:rPr>
              <a:t>All Building Trades locals support </a:t>
            </a:r>
            <a:r>
              <a:rPr lang="en-CA" sz="3200" dirty="0" err="1">
                <a:latin typeface="Gill Sans MT" panose="020B0502020104020203" pitchFamily="34" charset="0"/>
              </a:rPr>
              <a:t>Denovo</a:t>
            </a:r>
            <a:r>
              <a:rPr lang="en-CA" sz="3200" dirty="0">
                <a:latin typeface="Gill Sans MT" panose="020B0502020104020203" pitchFamily="34" charset="0"/>
              </a:rPr>
              <a:t> and member treatment.</a:t>
            </a:r>
          </a:p>
          <a:p>
            <a:pPr marL="0" indent="0">
              <a:buNone/>
            </a:pPr>
            <a:endParaRPr lang="en-CA" sz="32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32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statistics indicate there needs to be attention to factors that are contributing to substance </a:t>
            </a:r>
            <a:r>
              <a:rPr lang="en-CA" sz="32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misuse</a:t>
            </a:r>
            <a:r>
              <a:rPr lang="en-CA" sz="32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mental health in the construction workplace.</a:t>
            </a:r>
          </a:p>
          <a:p>
            <a:endParaRPr lang="en-CA" sz="32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32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includes fatigue, psychosocial risks, etc.</a:t>
            </a:r>
          </a:p>
          <a:p>
            <a:pPr marL="0" indent="0">
              <a:buNone/>
            </a:pPr>
            <a:endParaRPr lang="en-CA" sz="13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3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3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300" dirty="0">
              <a:latin typeface="Gill Sans MT" panose="020B0502020104020203" pitchFamily="34" charset="0"/>
            </a:endParaRPr>
          </a:p>
          <a:p>
            <a:endParaRPr lang="en-CA" sz="13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3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3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9B33157-BD0D-307E-D172-ECC87171B6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4352" y="2353080"/>
            <a:ext cx="2833248" cy="2944134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B1C8-FDB0-C922-A0E9-286E2662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852BE-382F-7DAF-8600-1AE437C3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919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30181-C20B-A36A-FCF9-4D34636E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85" y="304479"/>
            <a:ext cx="5007430" cy="1562068"/>
          </a:xfrm>
        </p:spPr>
        <p:txBody>
          <a:bodyPr>
            <a:normAutofit/>
          </a:bodyPr>
          <a:lstStyle/>
          <a:p>
            <a:pPr algn="ctr"/>
            <a:r>
              <a:rPr lang="en-CA" sz="32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Characteristics of Health &amp; Safe Workplace's</a:t>
            </a:r>
            <a:endParaRPr lang="en-CA" sz="3200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3501FF3B-D643-C2EB-3969-10E3E482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38" y="2097134"/>
            <a:ext cx="10032123" cy="4456387"/>
          </a:xfrm>
        </p:spPr>
        <p:txBody>
          <a:bodyPr>
            <a:normAutofit lnSpcReduction="10000"/>
          </a:bodyPr>
          <a:lstStyle/>
          <a:p>
            <a:r>
              <a:rPr lang="en-CA" sz="24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According to World Health Organization (WHO), a workplace should possess several characteristics to be healthy, safe, and resilient.</a:t>
            </a:r>
          </a:p>
          <a:p>
            <a:endParaRPr lang="en-CA" sz="2400" dirty="0"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CA" sz="24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 should be an environment where workers can perform their tasks without falling victim to illness or injury due to their work. </a:t>
            </a:r>
          </a:p>
          <a:p>
            <a:pPr marL="457200" indent="-457200">
              <a:buFont typeface="+mj-lt"/>
              <a:buAutoNum type="arabicPeriod"/>
            </a:pPr>
            <a:endParaRPr lang="en-CA" sz="24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kern="1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CA" sz="2400" kern="1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workplace needs to provide workers the opportunity to improve their physical and mental health and, more generally, their overall well-being. </a:t>
            </a:r>
          </a:p>
          <a:p>
            <a:pPr marL="457200" indent="-457200">
              <a:buFont typeface="+mj-lt"/>
              <a:buAutoNum type="arabicPeriod"/>
            </a:pPr>
            <a:endParaRPr lang="en-CA" sz="2400" kern="100" dirty="0"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dirty="0"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CA" sz="2400" dirty="0">
                <a:effectLst/>
                <a:latin typeface="Gill Sans MT" panose="020B05020201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healthy, safe and resilient workplace should allow the worker to be protected when a catastrophic event occurs. </a:t>
            </a:r>
            <a:endParaRPr lang="en-CA" sz="2400" kern="100" dirty="0">
              <a:effectLst/>
              <a:latin typeface="Gill Sans MT" panose="020B05020201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1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1C0551-6D38-CB32-3DE3-CFA5D08EF9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171" y="304479"/>
            <a:ext cx="1117826" cy="12429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DEFDC-1393-30BB-3EC7-0E449E96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6279B-6B07-4804-D8F8-5953D8DA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660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ribbon&#10;&#10;Description automatically generated">
            <a:extLst>
              <a:ext uri="{FF2B5EF4-FFF2-40B4-BE49-F238E27FC236}">
                <a16:creationId xmlns:a16="http://schemas.microsoft.com/office/drawing/2014/main" id="{20E5867A-A138-02E9-586D-0F48AA122E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A9C2E-BB45-0265-2A7C-7BD60E4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  <a:ea typeface="+mj-lt"/>
                <a:cs typeface="+mj-lt"/>
              </a:rPr>
              <a:t>Why is work so influential to our health and well-being?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49AEB1-1CAB-5F58-7715-63848B58AA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1758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04FA5-5942-A380-EB0D-01F10054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11166-564B-2290-6665-B69659E4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6118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ribbon&#10;&#10;Description automatically generated">
            <a:extLst>
              <a:ext uri="{FF2B5EF4-FFF2-40B4-BE49-F238E27FC236}">
                <a16:creationId xmlns:a16="http://schemas.microsoft.com/office/drawing/2014/main" id="{20E5867A-A138-02E9-586D-0F48AA122E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A9C2E-BB45-0265-2A7C-7BD60E4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  <a:ea typeface="+mj-lt"/>
                <a:cs typeface="+mj-lt"/>
              </a:rPr>
              <a:t>Why is work so influential to our health and well-being?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49AEB1-1CAB-5F58-7715-63848B58AA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4521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04FA5-5942-A380-EB0D-01F10054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11166-564B-2290-6665-B69659E4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740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ribbon&#10;&#10;Description automatically generated">
            <a:extLst>
              <a:ext uri="{FF2B5EF4-FFF2-40B4-BE49-F238E27FC236}">
                <a16:creationId xmlns:a16="http://schemas.microsoft.com/office/drawing/2014/main" id="{20E5867A-A138-02E9-586D-0F48AA122E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A9C2E-BB45-0265-2A7C-7BD60E4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  <a:ea typeface="+mj-lt"/>
                <a:cs typeface="+mj-lt"/>
              </a:rPr>
              <a:t>Why is work so influential to our health and well-being?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49AEB1-1CAB-5F58-7715-63848B58AA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7095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04FA5-5942-A380-EB0D-01F10054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PBCTCO 2024 CONVENTION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11166-564B-2290-6665-B69659E4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865B-4EE0-4265-8335-537AA7BE6A9F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138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C3E9-F913-9710-CBF6-D1AAEE73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49" y="274638"/>
            <a:ext cx="10795517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Gill Sans MT"/>
              </a:rPr>
              <a:t>Issues Relevant to Advancing Worker Well-being Through Total Worker Health</a:t>
            </a:r>
            <a:endParaRPr lang="en-US" sz="3200" dirty="0">
              <a:latin typeface="Gill Sans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9DB1-C1CC-68AD-D23C-40C1868D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ECD53C4-D141-4176-BBD1-42C49C9B6D15}" type="slidenum">
              <a:rPr lang="en-CA" sz="1200" smtClean="0"/>
              <a:pPr algn="r"/>
              <a:t>8</a:t>
            </a:fld>
            <a:endParaRPr lang="en-CA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175CE5AD-28B8-5EB4-85C1-DB510BDE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/>
              <a:t>PBCTCO 2024 CONVENTION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9A1D1B-5734-3DBC-8A3C-B73E58315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040904"/>
              </p:ext>
            </p:extLst>
          </p:nvPr>
        </p:nvGraphicFramePr>
        <p:xfrm>
          <a:off x="1085481" y="1879600"/>
          <a:ext cx="10047338" cy="4211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519">
                  <a:extLst>
                    <a:ext uri="{9D8B030D-6E8A-4147-A177-3AD203B41FA5}">
                      <a16:colId xmlns:a16="http://schemas.microsoft.com/office/drawing/2014/main" val="3752366662"/>
                    </a:ext>
                  </a:extLst>
                </a:gridCol>
                <a:gridCol w="5036819">
                  <a:extLst>
                    <a:ext uri="{9D8B030D-6E8A-4147-A177-3AD203B41FA5}">
                      <a16:colId xmlns:a16="http://schemas.microsoft.com/office/drawing/2014/main" val="3373550309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Calibri"/>
                        </a:rPr>
                        <a:t>Control of Hazards and Exposures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Calibri"/>
                        </a:rPr>
                        <a:t>Organization of Work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756190"/>
                  </a:ext>
                </a:extLst>
              </a:tr>
              <a:tr h="2882506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Chemicals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Physical Agents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Biological Agents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Psychosocial Factors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Human Factors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Risk Assessment and Risk Management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Fatigue and Stress Prevention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Work Intensification Prevention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Safe Staffing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Overtime Management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Healthier Shift Work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Reduction of Risks from Long Work Hours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Flexible Work Arrangements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noProof="0" dirty="0">
                          <a:latin typeface="Gill Sans MT"/>
                        </a:rPr>
                        <a:t>Adequate Meal and Rest Breaks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433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35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C3E9-F913-9710-CBF6-D1AAEE73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41" y="274638"/>
            <a:ext cx="10795517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Gill Sans MT"/>
              </a:rPr>
              <a:t>Issues Relevant to Advancing Worker Well-being Through Total Worker Health</a:t>
            </a:r>
            <a:endParaRPr lang="en-US" dirty="0">
              <a:latin typeface="Gill Sans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9DB1-C1CC-68AD-D23C-40C1868D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ECD53C4-D141-4176-BBD1-42C49C9B6D15}" type="slidenum">
              <a:rPr lang="en-CA" sz="1200" smtClean="0"/>
              <a:pPr algn="r"/>
              <a:t>9</a:t>
            </a:fld>
            <a:endParaRPr lang="en-CA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175CE5AD-28B8-5EB4-85C1-DB510BDE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200"/>
              <a:t>PBCTCO 2024 CONVENTION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9A1D1B-5734-3DBC-8A3C-B73E58315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157246"/>
              </p:ext>
            </p:extLst>
          </p:nvPr>
        </p:nvGraphicFramePr>
        <p:xfrm>
          <a:off x="1059181" y="1930400"/>
          <a:ext cx="10073638" cy="3583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6819">
                  <a:extLst>
                    <a:ext uri="{9D8B030D-6E8A-4147-A177-3AD203B41FA5}">
                      <a16:colId xmlns:a16="http://schemas.microsoft.com/office/drawing/2014/main" val="3752366662"/>
                    </a:ext>
                  </a:extLst>
                </a:gridCol>
                <a:gridCol w="5036819">
                  <a:extLst>
                    <a:ext uri="{9D8B030D-6E8A-4147-A177-3AD203B41FA5}">
                      <a16:colId xmlns:a16="http://schemas.microsoft.com/office/drawing/2014/main" val="337355030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Gill Sans MT"/>
                        </a:rPr>
                        <a:t>Built Environment Supports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FFFF"/>
                          </a:solidFill>
                          <a:latin typeface="Gill Sans MT"/>
                        </a:rPr>
                        <a:t>Leadership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756190"/>
                  </a:ext>
                </a:extLst>
              </a:tr>
              <a:tr h="2882506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Healthy Air Quality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Access to Healthy, Affordable Food Options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Safe and Clean Restroom Facilities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Safe, Clean and Equipped Eating Facilities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Safe Access to the Workplace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Environments Designed to Accommodate Worker Diversity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Shared Commitment to Safety, Health, and Well-Being 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Supportive Managers, Supervisors, and Executives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Responsible Business Decision-Making</a:t>
                      </a: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Meaningful Work and Engagement</a:t>
                      </a:r>
                      <a:endParaRPr lang="en-US" dirty="0">
                        <a:latin typeface="Gill Sans MT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Gill Sans MT"/>
                        </a:rPr>
                        <a:t>Worker </a:t>
                      </a:r>
                      <a:r>
                        <a:rPr lang="en-US" sz="1800" b="0" i="0" u="none" strike="noStrike" baseline="0" noProof="0" dirty="0">
                          <a:solidFill>
                            <a:srgbClr val="000000"/>
                          </a:solidFill>
                          <a:latin typeface="Gill Sans MT"/>
                        </a:rPr>
                        <a:t>Recognition and Respect</a:t>
                      </a:r>
                      <a:endParaRPr lang="en-US" dirty="0">
                        <a:latin typeface="Gill Sans M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433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161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Gill Sans MT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BT_colours">
      <a:dk1>
        <a:sysClr val="windowText" lastClr="000000"/>
      </a:dk1>
      <a:lt1>
        <a:sysClr val="window" lastClr="FFFFFF"/>
      </a:lt1>
      <a:dk2>
        <a:srgbClr val="0D3C60"/>
      </a:dk2>
      <a:lt2>
        <a:srgbClr val="E8E8E8"/>
      </a:lt2>
      <a:accent1>
        <a:srgbClr val="0D3C60"/>
      </a:accent1>
      <a:accent2>
        <a:srgbClr val="A5D9F6"/>
      </a:accent2>
      <a:accent3>
        <a:srgbClr val="D7DF23"/>
      </a:accent3>
      <a:accent4>
        <a:srgbClr val="EF4E7E"/>
      </a:accent4>
      <a:accent5>
        <a:srgbClr val="7A829B"/>
      </a:accent5>
      <a:accent6>
        <a:srgbClr val="FBB040"/>
      </a:accent6>
      <a:hlink>
        <a:srgbClr val="2B92E2"/>
      </a:hlink>
      <a:folHlink>
        <a:srgbClr val="419797"/>
      </a:folHlink>
    </a:clrScheme>
    <a:fontScheme name="Custom 2">
      <a:majorFont>
        <a:latin typeface="Gotham Black"/>
        <a:ea typeface=""/>
        <a:cs typeface=""/>
      </a:majorFont>
      <a:minorFont>
        <a:latin typeface="Gotha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697D646-3D43-40B9-AA3F-E3DF76D22F1B}">
  <we:reference id="wa104381063" version="1.0.0.1" store="en-US" storeType="OMEX"/>
  <we:alternateReferences>
    <we:reference id="wa104381063" version="1.0.0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2107</Words>
  <Application>Microsoft Office PowerPoint</Application>
  <PresentationFormat>Widescreen</PresentationFormat>
  <Paragraphs>278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Calibri</vt:lpstr>
      <vt:lpstr>Gill Sans MT</vt:lpstr>
      <vt:lpstr>Gotham</vt:lpstr>
      <vt:lpstr>Gotham Black</vt:lpstr>
      <vt:lpstr>Red Hat Display</vt:lpstr>
      <vt:lpstr>Symbol</vt:lpstr>
      <vt:lpstr>Wingdings</vt:lpstr>
      <vt:lpstr>Office Theme</vt:lpstr>
      <vt:lpstr>Custom Design</vt:lpstr>
      <vt:lpstr>Shifting the Paradigm to Total Worker Health (TWH) </vt:lpstr>
      <vt:lpstr>Workplace Injuries and Substance Use: A Vicious Cycle </vt:lpstr>
      <vt:lpstr>Workplace Injuries and Substance Use: A Vicious Cycle </vt:lpstr>
      <vt:lpstr>Characteristics of Health &amp; Safe Workplace's</vt:lpstr>
      <vt:lpstr>Why is work so influential to our health and well-being?</vt:lpstr>
      <vt:lpstr>Why is work so influential to our health and well-being?</vt:lpstr>
      <vt:lpstr>Why is work so influential to our health and well-being?</vt:lpstr>
      <vt:lpstr>Issues Relevant to Advancing Worker Well-being Through Total Worker Health</vt:lpstr>
      <vt:lpstr>Issues Relevant to Advancing Worker Well-being Through Total Worker Health</vt:lpstr>
      <vt:lpstr>Issues Relevant to Advancing Worker Well-being Through Total Worker Health</vt:lpstr>
      <vt:lpstr>Issues Relevant to Advancing Worker Well-being Through Total Worker Health</vt:lpstr>
      <vt:lpstr>Culture Change Trumps Behavior Change Any Day of the Week</vt:lpstr>
      <vt:lpstr>Total Worker Health (TWH)  </vt:lpstr>
      <vt:lpstr> Total Worker Health (TWH) : Summary </vt:lpstr>
      <vt:lpstr>PowerPoint Presentation</vt:lpstr>
      <vt:lpstr>What a TWH Approach Is Not</vt:lpstr>
      <vt:lpstr>What a TWH Approach Is Not</vt:lpstr>
      <vt:lpstr>Example of  TWH Integrated Approaches for Musculoskeletal  </vt:lpstr>
      <vt:lpstr>What partners can assist in moving to a TWH Model </vt:lpstr>
      <vt:lpstr>Health &amp; Safety Training  </vt:lpstr>
      <vt:lpstr>Health &amp; Safety Training (Continued)  </vt:lpstr>
      <vt:lpstr> </vt:lpstr>
      <vt:lpstr>Changing the narrative:  “A Holistic Approach to Construction Safety” </vt:lpstr>
      <vt:lpstr>Changing the narrative:  “A holistic approach to construction safety”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Carmine Tiano</dc:creator>
  <cp:lastModifiedBy>Carmine Tiano</cp:lastModifiedBy>
  <cp:revision>29</cp:revision>
  <cp:lastPrinted>2024-10-09T13:51:50Z</cp:lastPrinted>
  <dcterms:created xsi:type="dcterms:W3CDTF">2024-09-19T16:53:28Z</dcterms:created>
  <dcterms:modified xsi:type="dcterms:W3CDTF">2024-10-15T22:19:36Z</dcterms:modified>
</cp:coreProperties>
</file>